
<file path=[Content_Types].xml><?xml version="1.0" encoding="utf-8"?>
<Types xmlns="http://schemas.openxmlformats.org/package/2006/content-types">
  <Default Extension="png" ContentType="image/png"/>
  <Default Extension="jfif" ContentType="image/j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46"/>
  </p:notesMasterIdLst>
  <p:handoutMasterIdLst>
    <p:handoutMasterId r:id="rId47"/>
  </p:handoutMasterIdLst>
  <p:sldIdLst>
    <p:sldId id="259" r:id="rId2"/>
    <p:sldId id="1249" r:id="rId3"/>
    <p:sldId id="1201" r:id="rId4"/>
    <p:sldId id="1218" r:id="rId5"/>
    <p:sldId id="1202" r:id="rId6"/>
    <p:sldId id="1203" r:id="rId7"/>
    <p:sldId id="1231" r:id="rId8"/>
    <p:sldId id="487" r:id="rId9"/>
    <p:sldId id="1220" r:id="rId10"/>
    <p:sldId id="1248" r:id="rId11"/>
    <p:sldId id="1206" r:id="rId12"/>
    <p:sldId id="1221" r:id="rId13"/>
    <p:sldId id="1222" r:id="rId14"/>
    <p:sldId id="1227" r:id="rId15"/>
    <p:sldId id="1229" r:id="rId16"/>
    <p:sldId id="1223" r:id="rId17"/>
    <p:sldId id="1247" r:id="rId18"/>
    <p:sldId id="1207" r:id="rId19"/>
    <p:sldId id="1250" r:id="rId20"/>
    <p:sldId id="1232" r:id="rId21"/>
    <p:sldId id="1255" r:id="rId22"/>
    <p:sldId id="1251" r:id="rId23"/>
    <p:sldId id="1241" r:id="rId24"/>
    <p:sldId id="1256" r:id="rId25"/>
    <p:sldId id="1252" r:id="rId26"/>
    <p:sldId id="1233" r:id="rId27"/>
    <p:sldId id="1258" r:id="rId28"/>
    <p:sldId id="1253" r:id="rId29"/>
    <p:sldId id="1235" r:id="rId30"/>
    <p:sldId id="1259" r:id="rId31"/>
    <p:sldId id="1254" r:id="rId32"/>
    <p:sldId id="1234" r:id="rId33"/>
    <p:sldId id="1257" r:id="rId34"/>
    <p:sldId id="1237" r:id="rId35"/>
    <p:sldId id="1210" r:id="rId36"/>
    <p:sldId id="492" r:id="rId37"/>
    <p:sldId id="419" r:id="rId38"/>
    <p:sldId id="479" r:id="rId39"/>
    <p:sldId id="1217" r:id="rId40"/>
    <p:sldId id="485" r:id="rId41"/>
    <p:sldId id="1219" r:id="rId42"/>
    <p:sldId id="282" r:id="rId43"/>
    <p:sldId id="1238" r:id="rId44"/>
    <p:sldId id="1239" r:id="rId4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98"/>
    <a:srgbClr val="DADADA"/>
    <a:srgbClr val="B5B5B6"/>
    <a:srgbClr val="FFF6CC"/>
    <a:srgbClr val="4ABEFF"/>
    <a:srgbClr val="A0E298"/>
    <a:srgbClr val="D0F1CB"/>
    <a:srgbClr val="FFE6C9"/>
    <a:srgbClr val="00B05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2" autoAdjust="0"/>
    <p:restoredTop sz="81308"/>
  </p:normalViewPr>
  <p:slideViewPr>
    <p:cSldViewPr snapToGrid="0">
      <p:cViewPr varScale="1">
        <p:scale>
          <a:sx n="102" d="100"/>
          <a:sy n="102" d="100"/>
        </p:scale>
        <p:origin x="1884" y="48"/>
      </p:cViewPr>
      <p:guideLst/>
    </p:cSldViewPr>
  </p:slideViewPr>
  <p:notesTextViewPr>
    <p:cViewPr>
      <p:scale>
        <a:sx n="3" d="2"/>
        <a:sy n="3" d="2"/>
      </p:scale>
      <p:origin x="0" y="0"/>
    </p:cViewPr>
  </p:notesTextViewPr>
  <p:notesViewPr>
    <p:cSldViewPr snapToGrid="0">
      <p:cViewPr varScale="1">
        <p:scale>
          <a:sx n="60" d="100"/>
          <a:sy n="60" d="100"/>
        </p:scale>
        <p:origin x="1496"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EF374-4CB8-7C40-ADB0-2E51856EA461}" type="doc">
      <dgm:prSet loTypeId="urn:microsoft.com/office/officeart/2005/8/layout/process1" loCatId="" qsTypeId="urn:microsoft.com/office/officeart/2005/8/quickstyle/simple1" qsCatId="simple" csTypeId="urn:microsoft.com/office/officeart/2005/8/colors/colorful2" csCatId="colorful" phldr="1"/>
      <dgm:spPr/>
    </dgm:pt>
    <dgm:pt modelId="{1AB7AA8C-F0AB-DD45-A9F7-B3E37B2E8F69}">
      <dgm:prSet phldrT="[文本]" custT="1"/>
      <dgm:spPr/>
      <dgm: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高隔离性需求和低延迟启动性能</a:t>
          </a:r>
        </a:p>
      </dgm:t>
    </dgm:pt>
    <dgm:pt modelId="{85B21B8C-FE2C-8E49-8B5D-699622FDD2D5}" type="parTrans" cxnId="{B6AD0D32-EE16-044D-B303-CA45C76F4470}">
      <dgm:prSet/>
      <dgm:spPr/>
      <dgm:t>
        <a:bodyPr/>
        <a:lstStyle/>
        <a:p>
          <a:pPr algn="just"/>
          <a:endParaRPr lang="zh-CN" altLang="en-US" sz="1400" b="0" i="0">
            <a:solidFill>
              <a:schemeClr val="tx1"/>
            </a:solidFill>
            <a:latin typeface="Microsoft YaHei" panose="020B0503020204020204" pitchFamily="34" charset="-122"/>
            <a:ea typeface="Microsoft YaHei" panose="020B0503020204020204" pitchFamily="34" charset="-122"/>
          </a:endParaRPr>
        </a:p>
      </dgm:t>
    </dgm:pt>
    <dgm:pt modelId="{0E705BAD-E40E-E34F-9FE6-A1CBB7969C0A}" type="sibTrans" cxnId="{B6AD0D32-EE16-044D-B303-CA45C76F4470}">
      <dgm:prSet custT="1"/>
      <dgm:spPr/>
      <dgm:t>
        <a:bodyPr/>
        <a:lstStyle/>
        <a:p>
          <a:pPr algn="just"/>
          <a:endParaRPr lang="zh-CN" altLang="en-US" sz="1000" b="0" i="0" dirty="0">
            <a:solidFill>
              <a:schemeClr val="tx1"/>
            </a:solidFill>
            <a:latin typeface="Microsoft YaHei" panose="020B0503020204020204" pitchFamily="34" charset="-122"/>
            <a:ea typeface="Microsoft YaHei" panose="020B0503020204020204" pitchFamily="34" charset="-122"/>
          </a:endParaRPr>
        </a:p>
      </dgm:t>
    </dgm:pt>
    <dgm:pt modelId="{DBD06DA5-051C-A742-BA2A-F55F4B0781F0}">
      <dgm:prSet phldrT="[文本]" custT="1"/>
      <dgm:spPr/>
      <dgm: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采用</a:t>
          </a:r>
          <a:r>
            <a:rPr lang="en-US" altLang="zh-CN" sz="1600" b="0" kern="1200" dirty="0" err="1">
              <a:latin typeface="Microsoft YaHei" panose="020B0503020204020204" pitchFamily="34" charset="-122"/>
              <a:ea typeface="Microsoft YaHei" panose="020B0503020204020204" pitchFamily="34" charset="-122"/>
              <a:cs typeface="+mn-cs"/>
            </a:rPr>
            <a:t>Prewarm</a:t>
          </a:r>
          <a:r>
            <a:rPr lang="zh-CN" altLang="en-US" sz="1600" b="0" kern="1200" dirty="0">
              <a:latin typeface="Microsoft YaHei" panose="020B0503020204020204" pitchFamily="34" charset="-122"/>
              <a:ea typeface="Microsoft YaHei" panose="020B0503020204020204" pitchFamily="34" charset="-122"/>
              <a:cs typeface="+mn-cs"/>
            </a:rPr>
            <a:t>预热机制启动容器</a:t>
          </a:r>
        </a:p>
      </dgm:t>
    </dgm:pt>
    <dgm:pt modelId="{5D58B8D8-EEB2-B94E-A83A-D8BC1E8AE121}" type="parTrans" cxnId="{817651DB-AFA7-FC4B-8A30-F227264E616E}">
      <dgm:prSet/>
      <dgm:spPr/>
      <dgm:t>
        <a:bodyPr/>
        <a:lstStyle/>
        <a:p>
          <a:pPr algn="just"/>
          <a:endParaRPr lang="zh-CN" altLang="en-US" sz="1400" b="0" i="0">
            <a:solidFill>
              <a:schemeClr val="tx1"/>
            </a:solidFill>
            <a:latin typeface="Microsoft YaHei" panose="020B0503020204020204" pitchFamily="34" charset="-122"/>
            <a:ea typeface="Microsoft YaHei" panose="020B0503020204020204" pitchFamily="34" charset="-122"/>
          </a:endParaRPr>
        </a:p>
      </dgm:t>
    </dgm:pt>
    <dgm:pt modelId="{BAF8E8B4-D41E-A24C-B65B-E33D48237EFE}" type="sibTrans" cxnId="{817651DB-AFA7-FC4B-8A30-F227264E616E}">
      <dgm:prSet custT="1"/>
      <dgm:spPr/>
      <dgm:t>
        <a:bodyPr/>
        <a:lstStyle/>
        <a:p>
          <a:pPr algn="just"/>
          <a:endParaRPr lang="zh-CN" altLang="en-US" sz="1000" b="0" i="0">
            <a:solidFill>
              <a:schemeClr val="tx1"/>
            </a:solidFill>
            <a:latin typeface="Microsoft YaHei" panose="020B0503020204020204" pitchFamily="34" charset="-122"/>
            <a:ea typeface="Microsoft YaHei" panose="020B0503020204020204" pitchFamily="34" charset="-122"/>
          </a:endParaRPr>
        </a:p>
      </dgm:t>
    </dgm:pt>
    <dgm:pt modelId="{B86E3233-43FA-BC40-8CAD-0CA6C5BA92EA}">
      <dgm:prSet phldrT="[文本]" custT="1"/>
      <dgm:spPr/>
      <dgm: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加速按需加载容器镜像</a:t>
          </a:r>
        </a:p>
      </dgm:t>
    </dgm:pt>
    <dgm:pt modelId="{F9B571BD-412B-4444-AE64-9235B458C820}" type="parTrans" cxnId="{2C9886F8-A6AA-DB4E-8F43-69891BB553C3}">
      <dgm:prSet/>
      <dgm:spPr/>
      <dgm:t>
        <a:bodyPr/>
        <a:lstStyle/>
        <a:p>
          <a:pPr algn="just"/>
          <a:endParaRPr lang="zh-CN" altLang="en-US" sz="1400" b="0" i="0">
            <a:solidFill>
              <a:schemeClr val="tx1"/>
            </a:solidFill>
            <a:latin typeface="Microsoft YaHei" panose="020B0503020204020204" pitchFamily="34" charset="-122"/>
            <a:ea typeface="Microsoft YaHei" panose="020B0503020204020204" pitchFamily="34" charset="-122"/>
          </a:endParaRPr>
        </a:p>
      </dgm:t>
    </dgm:pt>
    <dgm:pt modelId="{87877C8E-DF1E-1445-ACA8-4E7CBD23A3D9}" type="sibTrans" cxnId="{2C9886F8-A6AA-DB4E-8F43-69891BB553C3}">
      <dgm:prSet custT="1"/>
      <dgm:spPr/>
      <dgm:t>
        <a:bodyPr spcFirstLastPara="0" vert="horz" wrap="square" lIns="0" tIns="0" rIns="0" bIns="0" numCol="1" spcCol="1270" anchor="ctr" anchorCtr="0"/>
        <a:lstStyle/>
        <a:p>
          <a:pPr marL="0" lvl="0" indent="0" algn="just" defTabSz="488950">
            <a:lnSpc>
              <a:spcPct val="90000"/>
            </a:lnSpc>
            <a:spcBef>
              <a:spcPct val="0"/>
            </a:spcBef>
            <a:spcAft>
              <a:spcPct val="35000"/>
            </a:spcAft>
            <a:buNone/>
          </a:pPr>
          <a:endParaRPr lang="zh-CN" altLang="en-US" sz="1000" b="0" i="0" kern="1200">
            <a:solidFill>
              <a:prstClr val="black"/>
            </a:solidFill>
            <a:latin typeface="Microsoft YaHei" panose="020B0503020204020204" pitchFamily="34" charset="-122"/>
            <a:ea typeface="Microsoft YaHei" panose="020B0503020204020204" pitchFamily="34" charset="-122"/>
            <a:cs typeface="+mn-cs"/>
          </a:endParaRPr>
        </a:p>
      </dgm:t>
    </dgm:pt>
    <dgm:pt modelId="{92747BF0-9CC8-644C-AD49-4986EB3FC73B}" type="pres">
      <dgm:prSet presAssocID="{FF9EF374-4CB8-7C40-ADB0-2E51856EA461}" presName="Name0" presStyleCnt="0">
        <dgm:presLayoutVars>
          <dgm:dir/>
          <dgm:resizeHandles val="exact"/>
        </dgm:presLayoutVars>
      </dgm:prSet>
      <dgm:spPr/>
    </dgm:pt>
    <dgm:pt modelId="{19C9A548-8571-5049-AE2C-FC599E962B34}" type="pres">
      <dgm:prSet presAssocID="{1AB7AA8C-F0AB-DD45-A9F7-B3E37B2E8F69}" presName="node" presStyleLbl="node1" presStyleIdx="0" presStyleCnt="3" custScaleX="108448">
        <dgm:presLayoutVars>
          <dgm:bulletEnabled val="1"/>
        </dgm:presLayoutVars>
      </dgm:prSet>
      <dgm:spPr/>
      <dgm:t>
        <a:bodyPr/>
        <a:lstStyle/>
        <a:p>
          <a:endParaRPr lang="zh-CN" altLang="en-US"/>
        </a:p>
      </dgm:t>
    </dgm:pt>
    <dgm:pt modelId="{0AC01E2A-77E4-9F45-9F3A-9E9287CBCB91}" type="pres">
      <dgm:prSet presAssocID="{0E705BAD-E40E-E34F-9FE6-A1CBB7969C0A}" presName="sibTrans" presStyleLbl="sibTrans2D1" presStyleIdx="0" presStyleCnt="2" custScaleX="99513" custLinFactNeighborX="323" custLinFactNeighborY="7463"/>
      <dgm:spPr/>
      <dgm:t>
        <a:bodyPr/>
        <a:lstStyle/>
        <a:p>
          <a:endParaRPr lang="zh-CN" altLang="en-US"/>
        </a:p>
      </dgm:t>
    </dgm:pt>
    <dgm:pt modelId="{30D94929-B01B-6948-B830-4015A344BE47}" type="pres">
      <dgm:prSet presAssocID="{0E705BAD-E40E-E34F-9FE6-A1CBB7969C0A}" presName="connectorText" presStyleLbl="sibTrans2D1" presStyleIdx="0" presStyleCnt="2"/>
      <dgm:spPr/>
      <dgm:t>
        <a:bodyPr/>
        <a:lstStyle/>
        <a:p>
          <a:endParaRPr lang="zh-CN" altLang="en-US"/>
        </a:p>
      </dgm:t>
    </dgm:pt>
    <dgm:pt modelId="{F7854957-9E7A-714A-9ABD-4C32B879DEDE}" type="pres">
      <dgm:prSet presAssocID="{DBD06DA5-051C-A742-BA2A-F55F4B0781F0}" presName="node" presStyleLbl="node1" presStyleIdx="1" presStyleCnt="3" custScaleX="116959" custLinFactNeighborX="-13676" custLinFactNeighborY="87">
        <dgm:presLayoutVars>
          <dgm:bulletEnabled val="1"/>
        </dgm:presLayoutVars>
      </dgm:prSet>
      <dgm:spPr/>
      <dgm:t>
        <a:bodyPr/>
        <a:lstStyle/>
        <a:p>
          <a:endParaRPr lang="zh-CN" altLang="en-US"/>
        </a:p>
      </dgm:t>
    </dgm:pt>
    <dgm:pt modelId="{4287B459-D7AF-8D47-9056-0BE97E1C00C5}" type="pres">
      <dgm:prSet presAssocID="{BAF8E8B4-D41E-A24C-B65B-E33D48237EFE}" presName="sibTrans" presStyleLbl="sibTrans2D1" presStyleIdx="1" presStyleCnt="2"/>
      <dgm:spPr/>
      <dgm:t>
        <a:bodyPr/>
        <a:lstStyle/>
        <a:p>
          <a:endParaRPr lang="zh-CN" altLang="en-US"/>
        </a:p>
      </dgm:t>
    </dgm:pt>
    <dgm:pt modelId="{22DC8420-2C17-EF4C-8451-945A2E7B7A65}" type="pres">
      <dgm:prSet presAssocID="{BAF8E8B4-D41E-A24C-B65B-E33D48237EFE}" presName="connectorText" presStyleLbl="sibTrans2D1" presStyleIdx="1" presStyleCnt="2"/>
      <dgm:spPr/>
      <dgm:t>
        <a:bodyPr/>
        <a:lstStyle/>
        <a:p>
          <a:endParaRPr lang="zh-CN" altLang="en-US"/>
        </a:p>
      </dgm:t>
    </dgm:pt>
    <dgm:pt modelId="{54F16E4C-5C7D-C149-BBE4-4FC47D36A839}" type="pres">
      <dgm:prSet presAssocID="{B86E3233-43FA-BC40-8CAD-0CA6C5BA92EA}" presName="node" presStyleLbl="node1" presStyleIdx="2" presStyleCnt="3" custScaleX="141922" custLinFactNeighborX="-24508" custLinFactNeighborY="1069">
        <dgm:presLayoutVars>
          <dgm:bulletEnabled val="1"/>
        </dgm:presLayoutVars>
      </dgm:prSet>
      <dgm:spPr/>
      <dgm:t>
        <a:bodyPr/>
        <a:lstStyle/>
        <a:p>
          <a:endParaRPr lang="zh-CN" altLang="en-US"/>
        </a:p>
      </dgm:t>
    </dgm:pt>
  </dgm:ptLst>
  <dgm:cxnLst>
    <dgm:cxn modelId="{8ADEFF29-70DD-4DBF-B79E-8B5A151954CA}" type="presOf" srcId="{B86E3233-43FA-BC40-8CAD-0CA6C5BA92EA}" destId="{54F16E4C-5C7D-C149-BBE4-4FC47D36A839}" srcOrd="0" destOrd="0" presId="urn:microsoft.com/office/officeart/2005/8/layout/process1"/>
    <dgm:cxn modelId="{1CAD794E-04A7-49EC-980B-E0481CDC4FC2}" type="presOf" srcId="{BAF8E8B4-D41E-A24C-B65B-E33D48237EFE}" destId="{4287B459-D7AF-8D47-9056-0BE97E1C00C5}" srcOrd="0" destOrd="0" presId="urn:microsoft.com/office/officeart/2005/8/layout/process1"/>
    <dgm:cxn modelId="{B6D669D8-70D3-433E-B552-8226D7839DB9}" type="presOf" srcId="{FF9EF374-4CB8-7C40-ADB0-2E51856EA461}" destId="{92747BF0-9CC8-644C-AD49-4986EB3FC73B}" srcOrd="0" destOrd="0" presId="urn:microsoft.com/office/officeart/2005/8/layout/process1"/>
    <dgm:cxn modelId="{E4835D77-4DA5-43E5-BD41-64838BE58B35}" type="presOf" srcId="{0E705BAD-E40E-E34F-9FE6-A1CBB7969C0A}" destId="{0AC01E2A-77E4-9F45-9F3A-9E9287CBCB91}" srcOrd="0" destOrd="0" presId="urn:microsoft.com/office/officeart/2005/8/layout/process1"/>
    <dgm:cxn modelId="{817651DB-AFA7-FC4B-8A30-F227264E616E}" srcId="{FF9EF374-4CB8-7C40-ADB0-2E51856EA461}" destId="{DBD06DA5-051C-A742-BA2A-F55F4B0781F0}" srcOrd="1" destOrd="0" parTransId="{5D58B8D8-EEB2-B94E-A83A-D8BC1E8AE121}" sibTransId="{BAF8E8B4-D41E-A24C-B65B-E33D48237EFE}"/>
    <dgm:cxn modelId="{2C9886F8-A6AA-DB4E-8F43-69891BB553C3}" srcId="{FF9EF374-4CB8-7C40-ADB0-2E51856EA461}" destId="{B86E3233-43FA-BC40-8CAD-0CA6C5BA92EA}" srcOrd="2" destOrd="0" parTransId="{F9B571BD-412B-4444-AE64-9235B458C820}" sibTransId="{87877C8E-DF1E-1445-ACA8-4E7CBD23A3D9}"/>
    <dgm:cxn modelId="{8ECD51F6-AA7A-4786-9809-70D40600273B}" type="presOf" srcId="{0E705BAD-E40E-E34F-9FE6-A1CBB7969C0A}" destId="{30D94929-B01B-6948-B830-4015A344BE47}" srcOrd="1" destOrd="0" presId="urn:microsoft.com/office/officeart/2005/8/layout/process1"/>
    <dgm:cxn modelId="{F0E60A67-781E-466B-B344-B6FD75EC2CB2}" type="presOf" srcId="{DBD06DA5-051C-A742-BA2A-F55F4B0781F0}" destId="{F7854957-9E7A-714A-9ABD-4C32B879DEDE}" srcOrd="0" destOrd="0" presId="urn:microsoft.com/office/officeart/2005/8/layout/process1"/>
    <dgm:cxn modelId="{B6AD0D32-EE16-044D-B303-CA45C76F4470}" srcId="{FF9EF374-4CB8-7C40-ADB0-2E51856EA461}" destId="{1AB7AA8C-F0AB-DD45-A9F7-B3E37B2E8F69}" srcOrd="0" destOrd="0" parTransId="{85B21B8C-FE2C-8E49-8B5D-699622FDD2D5}" sibTransId="{0E705BAD-E40E-E34F-9FE6-A1CBB7969C0A}"/>
    <dgm:cxn modelId="{25C7B69D-F17D-4C4C-85A0-265473830CAB}" type="presOf" srcId="{1AB7AA8C-F0AB-DD45-A9F7-B3E37B2E8F69}" destId="{19C9A548-8571-5049-AE2C-FC599E962B34}" srcOrd="0" destOrd="0" presId="urn:microsoft.com/office/officeart/2005/8/layout/process1"/>
    <dgm:cxn modelId="{59C8EDD5-9501-4987-BE98-4FDE1730413F}" type="presOf" srcId="{BAF8E8B4-D41E-A24C-B65B-E33D48237EFE}" destId="{22DC8420-2C17-EF4C-8451-945A2E7B7A65}" srcOrd="1" destOrd="0" presId="urn:microsoft.com/office/officeart/2005/8/layout/process1"/>
    <dgm:cxn modelId="{8BD6E30E-4409-47A0-B053-AED298371C1A}" type="presParOf" srcId="{92747BF0-9CC8-644C-AD49-4986EB3FC73B}" destId="{19C9A548-8571-5049-AE2C-FC599E962B34}" srcOrd="0" destOrd="0" presId="urn:microsoft.com/office/officeart/2005/8/layout/process1"/>
    <dgm:cxn modelId="{AF3F75B0-C87D-460E-B1E3-85B306AFEAE9}" type="presParOf" srcId="{92747BF0-9CC8-644C-AD49-4986EB3FC73B}" destId="{0AC01E2A-77E4-9F45-9F3A-9E9287CBCB91}" srcOrd="1" destOrd="0" presId="urn:microsoft.com/office/officeart/2005/8/layout/process1"/>
    <dgm:cxn modelId="{CECC2D96-0373-4A81-8AFD-BB6EC239FCC9}" type="presParOf" srcId="{0AC01E2A-77E4-9F45-9F3A-9E9287CBCB91}" destId="{30D94929-B01B-6948-B830-4015A344BE47}" srcOrd="0" destOrd="0" presId="urn:microsoft.com/office/officeart/2005/8/layout/process1"/>
    <dgm:cxn modelId="{8747BB78-E99D-40B0-BB84-2B6C65C7DDB0}" type="presParOf" srcId="{92747BF0-9CC8-644C-AD49-4986EB3FC73B}" destId="{F7854957-9E7A-714A-9ABD-4C32B879DEDE}" srcOrd="2" destOrd="0" presId="urn:microsoft.com/office/officeart/2005/8/layout/process1"/>
    <dgm:cxn modelId="{5C4F6B82-620A-4E12-9770-D306FC6006EA}" type="presParOf" srcId="{92747BF0-9CC8-644C-AD49-4986EB3FC73B}" destId="{4287B459-D7AF-8D47-9056-0BE97E1C00C5}" srcOrd="3" destOrd="0" presId="urn:microsoft.com/office/officeart/2005/8/layout/process1"/>
    <dgm:cxn modelId="{ACF9D89B-57B0-43A4-BB60-D485ADF196C6}" type="presParOf" srcId="{4287B459-D7AF-8D47-9056-0BE97E1C00C5}" destId="{22DC8420-2C17-EF4C-8451-945A2E7B7A65}" srcOrd="0" destOrd="0" presId="urn:microsoft.com/office/officeart/2005/8/layout/process1"/>
    <dgm:cxn modelId="{597E408F-CD15-4329-B898-BCD84CD89163}" type="presParOf" srcId="{92747BF0-9CC8-644C-AD49-4986EB3FC73B}" destId="{54F16E4C-5C7D-C149-BBE4-4FC47D36A839}" srcOrd="4" destOrd="0" presId="urn:microsoft.com/office/officeart/2005/8/layout/process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9EF374-4CB8-7C40-ADB0-2E51856EA461}" type="doc">
      <dgm:prSet loTypeId="urn:microsoft.com/office/officeart/2005/8/layout/process1" loCatId="" qsTypeId="urn:microsoft.com/office/officeart/2005/8/quickstyle/simple1" qsCatId="simple" csTypeId="urn:microsoft.com/office/officeart/2005/8/colors/colorful2" csCatId="colorful" phldr="1"/>
      <dgm:spPr/>
    </dgm:pt>
    <dgm:pt modelId="{1AB7AA8C-F0AB-DD45-A9F7-B3E37B2E8F69}">
      <dgm:prSet phldrT="[文本]" custT="1"/>
      <dgm:spPr/>
      <dgm: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离线性能数据采集</a:t>
          </a:r>
        </a:p>
      </dgm:t>
    </dgm:pt>
    <dgm:pt modelId="{85B21B8C-FE2C-8E49-8B5D-699622FDD2D5}" type="parTrans" cxnId="{B6AD0D32-EE16-044D-B303-CA45C76F4470}">
      <dgm:prSet/>
      <dgm:spPr/>
      <dgm:t>
        <a:bodyPr/>
        <a:lstStyle/>
        <a:p>
          <a:pPr algn="just"/>
          <a:endParaRPr lang="zh-CN" altLang="en-US" sz="1400" b="0" i="0">
            <a:solidFill>
              <a:schemeClr val="tx1"/>
            </a:solidFill>
            <a:latin typeface="Microsoft YaHei" panose="020B0503020204020204" pitchFamily="34" charset="-122"/>
            <a:ea typeface="Microsoft YaHei" panose="020B0503020204020204" pitchFamily="34" charset="-122"/>
          </a:endParaRPr>
        </a:p>
      </dgm:t>
    </dgm:pt>
    <dgm:pt modelId="{0E705BAD-E40E-E34F-9FE6-A1CBB7969C0A}" type="sibTrans" cxnId="{B6AD0D32-EE16-044D-B303-CA45C76F4470}">
      <dgm:prSet custT="1"/>
      <dgm:spPr/>
      <dgm:t>
        <a:bodyPr/>
        <a:lstStyle/>
        <a:p>
          <a:pPr algn="just"/>
          <a:endParaRPr lang="zh-CN" altLang="en-US" sz="1000" b="0" i="0" dirty="0">
            <a:solidFill>
              <a:schemeClr val="tx1"/>
            </a:solidFill>
            <a:latin typeface="Microsoft YaHei" panose="020B0503020204020204" pitchFamily="34" charset="-122"/>
            <a:ea typeface="Microsoft YaHei" panose="020B0503020204020204" pitchFamily="34" charset="-122"/>
          </a:endParaRPr>
        </a:p>
      </dgm:t>
    </dgm:pt>
    <dgm:pt modelId="{DBD06DA5-051C-A742-BA2A-F55F4B0781F0}">
      <dgm:prSet phldrT="[文本]" custT="1"/>
      <dgm:spPr/>
      <dgm: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关键特征自动筛选</a:t>
          </a:r>
        </a:p>
      </dgm:t>
    </dgm:pt>
    <dgm:pt modelId="{5D58B8D8-EEB2-B94E-A83A-D8BC1E8AE121}" type="parTrans" cxnId="{817651DB-AFA7-FC4B-8A30-F227264E616E}">
      <dgm:prSet/>
      <dgm:spPr/>
      <dgm:t>
        <a:bodyPr/>
        <a:lstStyle/>
        <a:p>
          <a:pPr algn="just"/>
          <a:endParaRPr lang="zh-CN" altLang="en-US" sz="1400" b="0" i="0">
            <a:solidFill>
              <a:schemeClr val="tx1"/>
            </a:solidFill>
            <a:latin typeface="Microsoft YaHei" panose="020B0503020204020204" pitchFamily="34" charset="-122"/>
            <a:ea typeface="Microsoft YaHei" panose="020B0503020204020204" pitchFamily="34" charset="-122"/>
          </a:endParaRPr>
        </a:p>
      </dgm:t>
    </dgm:pt>
    <dgm:pt modelId="{BAF8E8B4-D41E-A24C-B65B-E33D48237EFE}" type="sibTrans" cxnId="{817651DB-AFA7-FC4B-8A30-F227264E616E}">
      <dgm:prSet custT="1"/>
      <dgm:spPr/>
      <dgm:t>
        <a:bodyPr/>
        <a:lstStyle/>
        <a:p>
          <a:pPr algn="just"/>
          <a:endParaRPr lang="zh-CN" altLang="en-US" sz="1000" b="0" i="0">
            <a:solidFill>
              <a:schemeClr val="tx1"/>
            </a:solidFill>
            <a:latin typeface="Microsoft YaHei" panose="020B0503020204020204" pitchFamily="34" charset="-122"/>
            <a:ea typeface="Microsoft YaHei" panose="020B0503020204020204" pitchFamily="34" charset="-122"/>
          </a:endParaRPr>
        </a:p>
      </dgm:t>
    </dgm:pt>
    <dgm:pt modelId="{B86E3233-43FA-BC40-8CAD-0CA6C5BA92EA}">
      <dgm:prSet phldrT="[文本]" custT="1"/>
      <dgm:spPr/>
      <dgm: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轻量级建模、模型训练</a:t>
          </a:r>
        </a:p>
      </dgm:t>
    </dgm:pt>
    <dgm:pt modelId="{F9B571BD-412B-4444-AE64-9235B458C820}" type="parTrans" cxnId="{2C9886F8-A6AA-DB4E-8F43-69891BB553C3}">
      <dgm:prSet/>
      <dgm:spPr/>
      <dgm:t>
        <a:bodyPr/>
        <a:lstStyle/>
        <a:p>
          <a:pPr algn="just"/>
          <a:endParaRPr lang="zh-CN" altLang="en-US" sz="1400" b="0" i="0">
            <a:solidFill>
              <a:schemeClr val="tx1"/>
            </a:solidFill>
            <a:latin typeface="Microsoft YaHei" panose="020B0503020204020204" pitchFamily="34" charset="-122"/>
            <a:ea typeface="Microsoft YaHei" panose="020B0503020204020204" pitchFamily="34" charset="-122"/>
          </a:endParaRPr>
        </a:p>
      </dgm:t>
    </dgm:pt>
    <dgm:pt modelId="{87877C8E-DF1E-1445-ACA8-4E7CBD23A3D9}" type="sibTrans" cxnId="{2C9886F8-A6AA-DB4E-8F43-69891BB553C3}">
      <dgm:prSet custT="1"/>
      <dgm:spPr/>
      <dgm:t>
        <a:bodyPr spcFirstLastPara="0" vert="horz" wrap="square" lIns="0" tIns="0" rIns="0" bIns="0" numCol="1" spcCol="1270" anchor="ctr" anchorCtr="0"/>
        <a:lstStyle/>
        <a:p>
          <a:pPr marL="0" lvl="0" indent="0" algn="just" defTabSz="488950">
            <a:lnSpc>
              <a:spcPct val="90000"/>
            </a:lnSpc>
            <a:spcBef>
              <a:spcPct val="0"/>
            </a:spcBef>
            <a:spcAft>
              <a:spcPct val="35000"/>
            </a:spcAft>
            <a:buNone/>
          </a:pPr>
          <a:endParaRPr lang="zh-CN" altLang="en-US" sz="1000" b="0" i="0" kern="1200">
            <a:solidFill>
              <a:prstClr val="black"/>
            </a:solidFill>
            <a:latin typeface="Microsoft YaHei" panose="020B0503020204020204" pitchFamily="34" charset="-122"/>
            <a:ea typeface="Microsoft YaHei" panose="020B0503020204020204" pitchFamily="34" charset="-122"/>
            <a:cs typeface="+mn-cs"/>
          </a:endParaRPr>
        </a:p>
      </dgm:t>
    </dgm:pt>
    <dgm:pt modelId="{92747BF0-9CC8-644C-AD49-4986EB3FC73B}" type="pres">
      <dgm:prSet presAssocID="{FF9EF374-4CB8-7C40-ADB0-2E51856EA461}" presName="Name0" presStyleCnt="0">
        <dgm:presLayoutVars>
          <dgm:dir/>
          <dgm:resizeHandles val="exact"/>
        </dgm:presLayoutVars>
      </dgm:prSet>
      <dgm:spPr/>
    </dgm:pt>
    <dgm:pt modelId="{19C9A548-8571-5049-AE2C-FC599E962B34}" type="pres">
      <dgm:prSet presAssocID="{1AB7AA8C-F0AB-DD45-A9F7-B3E37B2E8F69}" presName="node" presStyleLbl="node1" presStyleIdx="0" presStyleCnt="3" custScaleX="108448">
        <dgm:presLayoutVars>
          <dgm:bulletEnabled val="1"/>
        </dgm:presLayoutVars>
      </dgm:prSet>
      <dgm:spPr/>
      <dgm:t>
        <a:bodyPr/>
        <a:lstStyle/>
        <a:p>
          <a:endParaRPr lang="zh-CN" altLang="en-US"/>
        </a:p>
      </dgm:t>
    </dgm:pt>
    <dgm:pt modelId="{0AC01E2A-77E4-9F45-9F3A-9E9287CBCB91}" type="pres">
      <dgm:prSet presAssocID="{0E705BAD-E40E-E34F-9FE6-A1CBB7969C0A}" presName="sibTrans" presStyleLbl="sibTrans2D1" presStyleIdx="0" presStyleCnt="2" custScaleX="99513" custLinFactNeighborX="323" custLinFactNeighborY="7463"/>
      <dgm:spPr/>
      <dgm:t>
        <a:bodyPr/>
        <a:lstStyle/>
        <a:p>
          <a:endParaRPr lang="zh-CN" altLang="en-US"/>
        </a:p>
      </dgm:t>
    </dgm:pt>
    <dgm:pt modelId="{30D94929-B01B-6948-B830-4015A344BE47}" type="pres">
      <dgm:prSet presAssocID="{0E705BAD-E40E-E34F-9FE6-A1CBB7969C0A}" presName="connectorText" presStyleLbl="sibTrans2D1" presStyleIdx="0" presStyleCnt="2"/>
      <dgm:spPr/>
      <dgm:t>
        <a:bodyPr/>
        <a:lstStyle/>
        <a:p>
          <a:endParaRPr lang="zh-CN" altLang="en-US"/>
        </a:p>
      </dgm:t>
    </dgm:pt>
    <dgm:pt modelId="{F7854957-9E7A-714A-9ABD-4C32B879DEDE}" type="pres">
      <dgm:prSet presAssocID="{DBD06DA5-051C-A742-BA2A-F55F4B0781F0}" presName="node" presStyleLbl="node1" presStyleIdx="1" presStyleCnt="3" custScaleX="116959" custLinFactNeighborX="-13676" custLinFactNeighborY="87">
        <dgm:presLayoutVars>
          <dgm:bulletEnabled val="1"/>
        </dgm:presLayoutVars>
      </dgm:prSet>
      <dgm:spPr/>
      <dgm:t>
        <a:bodyPr/>
        <a:lstStyle/>
        <a:p>
          <a:endParaRPr lang="zh-CN" altLang="en-US"/>
        </a:p>
      </dgm:t>
    </dgm:pt>
    <dgm:pt modelId="{4287B459-D7AF-8D47-9056-0BE97E1C00C5}" type="pres">
      <dgm:prSet presAssocID="{BAF8E8B4-D41E-A24C-B65B-E33D48237EFE}" presName="sibTrans" presStyleLbl="sibTrans2D1" presStyleIdx="1" presStyleCnt="2"/>
      <dgm:spPr/>
      <dgm:t>
        <a:bodyPr/>
        <a:lstStyle/>
        <a:p>
          <a:endParaRPr lang="zh-CN" altLang="en-US"/>
        </a:p>
      </dgm:t>
    </dgm:pt>
    <dgm:pt modelId="{22DC8420-2C17-EF4C-8451-945A2E7B7A65}" type="pres">
      <dgm:prSet presAssocID="{BAF8E8B4-D41E-A24C-B65B-E33D48237EFE}" presName="connectorText" presStyleLbl="sibTrans2D1" presStyleIdx="1" presStyleCnt="2"/>
      <dgm:spPr/>
      <dgm:t>
        <a:bodyPr/>
        <a:lstStyle/>
        <a:p>
          <a:endParaRPr lang="zh-CN" altLang="en-US"/>
        </a:p>
      </dgm:t>
    </dgm:pt>
    <dgm:pt modelId="{54F16E4C-5C7D-C149-BBE4-4FC47D36A839}" type="pres">
      <dgm:prSet presAssocID="{B86E3233-43FA-BC40-8CAD-0CA6C5BA92EA}" presName="node" presStyleLbl="node1" presStyleIdx="2" presStyleCnt="3" custScaleX="141922" custLinFactNeighborX="-24508" custLinFactNeighborY="1069">
        <dgm:presLayoutVars>
          <dgm:bulletEnabled val="1"/>
        </dgm:presLayoutVars>
      </dgm:prSet>
      <dgm:spPr/>
      <dgm:t>
        <a:bodyPr/>
        <a:lstStyle/>
        <a:p>
          <a:endParaRPr lang="zh-CN" altLang="en-US"/>
        </a:p>
      </dgm:t>
    </dgm:pt>
  </dgm:ptLst>
  <dgm:cxnLst>
    <dgm:cxn modelId="{B6AD0D32-EE16-044D-B303-CA45C76F4470}" srcId="{FF9EF374-4CB8-7C40-ADB0-2E51856EA461}" destId="{1AB7AA8C-F0AB-DD45-A9F7-B3E37B2E8F69}" srcOrd="0" destOrd="0" parTransId="{85B21B8C-FE2C-8E49-8B5D-699622FDD2D5}" sibTransId="{0E705BAD-E40E-E34F-9FE6-A1CBB7969C0A}"/>
    <dgm:cxn modelId="{FA519137-284F-4B76-931A-3B6D5F386A86}" type="presOf" srcId="{0E705BAD-E40E-E34F-9FE6-A1CBB7969C0A}" destId="{0AC01E2A-77E4-9F45-9F3A-9E9287CBCB91}" srcOrd="0" destOrd="0" presId="urn:microsoft.com/office/officeart/2005/8/layout/process1"/>
    <dgm:cxn modelId="{6FC9ED5D-8060-423B-8230-7E0AD81F99CE}" type="presOf" srcId="{FF9EF374-4CB8-7C40-ADB0-2E51856EA461}" destId="{92747BF0-9CC8-644C-AD49-4986EB3FC73B}" srcOrd="0" destOrd="0" presId="urn:microsoft.com/office/officeart/2005/8/layout/process1"/>
    <dgm:cxn modelId="{87E624AF-0D3A-4BF3-9CE4-3BB880EF0E48}" type="presOf" srcId="{BAF8E8B4-D41E-A24C-B65B-E33D48237EFE}" destId="{4287B459-D7AF-8D47-9056-0BE97E1C00C5}" srcOrd="0" destOrd="0" presId="urn:microsoft.com/office/officeart/2005/8/layout/process1"/>
    <dgm:cxn modelId="{6F73450C-BF60-4FF1-8A7A-CCA8F7D3F8BF}" type="presOf" srcId="{B86E3233-43FA-BC40-8CAD-0CA6C5BA92EA}" destId="{54F16E4C-5C7D-C149-BBE4-4FC47D36A839}" srcOrd="0" destOrd="0" presId="urn:microsoft.com/office/officeart/2005/8/layout/process1"/>
    <dgm:cxn modelId="{6E23DF12-7AAF-4A79-8969-D1D30475BB3D}" type="presOf" srcId="{0E705BAD-E40E-E34F-9FE6-A1CBB7969C0A}" destId="{30D94929-B01B-6948-B830-4015A344BE47}" srcOrd="1" destOrd="0" presId="urn:microsoft.com/office/officeart/2005/8/layout/process1"/>
    <dgm:cxn modelId="{817651DB-AFA7-FC4B-8A30-F227264E616E}" srcId="{FF9EF374-4CB8-7C40-ADB0-2E51856EA461}" destId="{DBD06DA5-051C-A742-BA2A-F55F4B0781F0}" srcOrd="1" destOrd="0" parTransId="{5D58B8D8-EEB2-B94E-A83A-D8BC1E8AE121}" sibTransId="{BAF8E8B4-D41E-A24C-B65B-E33D48237EFE}"/>
    <dgm:cxn modelId="{C8499EFF-6F3A-4E82-85F2-9D2021FC85EB}" type="presOf" srcId="{1AB7AA8C-F0AB-DD45-A9F7-B3E37B2E8F69}" destId="{19C9A548-8571-5049-AE2C-FC599E962B34}" srcOrd="0" destOrd="0" presId="urn:microsoft.com/office/officeart/2005/8/layout/process1"/>
    <dgm:cxn modelId="{5E9EDD83-C57B-45B5-8D59-91A899F80ADF}" type="presOf" srcId="{BAF8E8B4-D41E-A24C-B65B-E33D48237EFE}" destId="{22DC8420-2C17-EF4C-8451-945A2E7B7A65}" srcOrd="1" destOrd="0" presId="urn:microsoft.com/office/officeart/2005/8/layout/process1"/>
    <dgm:cxn modelId="{16A42803-CC24-4FF6-8921-8C074D40916F}" type="presOf" srcId="{DBD06DA5-051C-A742-BA2A-F55F4B0781F0}" destId="{F7854957-9E7A-714A-9ABD-4C32B879DEDE}" srcOrd="0" destOrd="0" presId="urn:microsoft.com/office/officeart/2005/8/layout/process1"/>
    <dgm:cxn modelId="{2C9886F8-A6AA-DB4E-8F43-69891BB553C3}" srcId="{FF9EF374-4CB8-7C40-ADB0-2E51856EA461}" destId="{B86E3233-43FA-BC40-8CAD-0CA6C5BA92EA}" srcOrd="2" destOrd="0" parTransId="{F9B571BD-412B-4444-AE64-9235B458C820}" sibTransId="{87877C8E-DF1E-1445-ACA8-4E7CBD23A3D9}"/>
    <dgm:cxn modelId="{6D6A7A3D-BAC6-49F1-BF9A-06C7348CEAA1}" type="presParOf" srcId="{92747BF0-9CC8-644C-AD49-4986EB3FC73B}" destId="{19C9A548-8571-5049-AE2C-FC599E962B34}" srcOrd="0" destOrd="0" presId="urn:microsoft.com/office/officeart/2005/8/layout/process1"/>
    <dgm:cxn modelId="{7C0F0456-0A7E-4517-BAB7-5E6F5B918680}" type="presParOf" srcId="{92747BF0-9CC8-644C-AD49-4986EB3FC73B}" destId="{0AC01E2A-77E4-9F45-9F3A-9E9287CBCB91}" srcOrd="1" destOrd="0" presId="urn:microsoft.com/office/officeart/2005/8/layout/process1"/>
    <dgm:cxn modelId="{D4A1740D-B2FC-4DCE-8A10-1FF6F78DF6FB}" type="presParOf" srcId="{0AC01E2A-77E4-9F45-9F3A-9E9287CBCB91}" destId="{30D94929-B01B-6948-B830-4015A344BE47}" srcOrd="0" destOrd="0" presId="urn:microsoft.com/office/officeart/2005/8/layout/process1"/>
    <dgm:cxn modelId="{A856335F-1045-4B78-9837-CED1E82A20F9}" type="presParOf" srcId="{92747BF0-9CC8-644C-AD49-4986EB3FC73B}" destId="{F7854957-9E7A-714A-9ABD-4C32B879DEDE}" srcOrd="2" destOrd="0" presId="urn:microsoft.com/office/officeart/2005/8/layout/process1"/>
    <dgm:cxn modelId="{99A8BFE5-F3BC-4CDC-B874-008A97142E2E}" type="presParOf" srcId="{92747BF0-9CC8-644C-AD49-4986EB3FC73B}" destId="{4287B459-D7AF-8D47-9056-0BE97E1C00C5}" srcOrd="3" destOrd="0" presId="urn:microsoft.com/office/officeart/2005/8/layout/process1"/>
    <dgm:cxn modelId="{D8110338-5608-46B4-8230-E0DEE5786770}" type="presParOf" srcId="{4287B459-D7AF-8D47-9056-0BE97E1C00C5}" destId="{22DC8420-2C17-EF4C-8451-945A2E7B7A65}" srcOrd="0" destOrd="0" presId="urn:microsoft.com/office/officeart/2005/8/layout/process1"/>
    <dgm:cxn modelId="{FF3DA5DB-187F-4D91-8750-27D6712EA100}" type="presParOf" srcId="{92747BF0-9CC8-644C-AD49-4986EB3FC73B}" destId="{54F16E4C-5C7D-C149-BBE4-4FC47D36A839}" srcOrd="4" destOrd="0" presId="urn:microsoft.com/office/officeart/2005/8/layout/process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9EF374-4CB8-7C40-ADB0-2E51856EA461}" type="doc">
      <dgm:prSet loTypeId="urn:microsoft.com/office/officeart/2005/8/layout/process1" loCatId="" qsTypeId="urn:microsoft.com/office/officeart/2005/8/quickstyle/simple1" qsCatId="simple" csTypeId="urn:microsoft.com/office/officeart/2005/8/colors/colorful2" csCatId="colorful" phldr="1"/>
      <dgm:spPr/>
    </dgm:pt>
    <dgm:pt modelId="{1AB7AA8C-F0AB-DD45-A9F7-B3E37B2E8F69}">
      <dgm:prSet phldrT="[文本]" custT="1"/>
      <dgm:spPr/>
      <dgm: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在线识别系统内的空闲容器</a:t>
          </a:r>
        </a:p>
      </dgm:t>
    </dgm:pt>
    <dgm:pt modelId="{85B21B8C-FE2C-8E49-8B5D-699622FDD2D5}" type="parTrans" cxnId="{B6AD0D32-EE16-044D-B303-CA45C76F4470}">
      <dgm:prSet/>
      <dgm:spPr/>
      <dgm:t>
        <a:bodyPr/>
        <a:lstStyle/>
        <a:p>
          <a:pPr algn="just"/>
          <a:endParaRPr lang="zh-CN" altLang="en-US" sz="1400" b="0" i="0">
            <a:solidFill>
              <a:schemeClr val="tx1"/>
            </a:solidFill>
            <a:latin typeface="Microsoft YaHei" panose="020B0503020204020204" pitchFamily="34" charset="-122"/>
            <a:ea typeface="Microsoft YaHei" panose="020B0503020204020204" pitchFamily="34" charset="-122"/>
          </a:endParaRPr>
        </a:p>
      </dgm:t>
    </dgm:pt>
    <dgm:pt modelId="{0E705BAD-E40E-E34F-9FE6-A1CBB7969C0A}" type="sibTrans" cxnId="{B6AD0D32-EE16-044D-B303-CA45C76F4470}">
      <dgm:prSet custT="1"/>
      <dgm:spPr/>
      <dgm:t>
        <a:bodyPr/>
        <a:lstStyle/>
        <a:p>
          <a:pPr algn="just"/>
          <a:endParaRPr lang="zh-CN" altLang="en-US" sz="1000" b="0" i="0" dirty="0">
            <a:solidFill>
              <a:schemeClr val="tx1"/>
            </a:solidFill>
            <a:latin typeface="Microsoft YaHei" panose="020B0503020204020204" pitchFamily="34" charset="-122"/>
            <a:ea typeface="Microsoft YaHei" panose="020B0503020204020204" pitchFamily="34" charset="-122"/>
          </a:endParaRPr>
        </a:p>
      </dgm:t>
    </dgm:pt>
    <dgm:pt modelId="{DBD06DA5-051C-A742-BA2A-F55F4B0781F0}">
      <dgm:prSet phldrT="[文本]" custT="1"/>
      <dgm:spPr/>
      <dgm: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根据检查点生成安全的共享容器镜像</a:t>
          </a:r>
        </a:p>
      </dgm:t>
    </dgm:pt>
    <dgm:pt modelId="{5D58B8D8-EEB2-B94E-A83A-D8BC1E8AE121}" type="parTrans" cxnId="{817651DB-AFA7-FC4B-8A30-F227264E616E}">
      <dgm:prSet/>
      <dgm:spPr/>
      <dgm:t>
        <a:bodyPr/>
        <a:lstStyle/>
        <a:p>
          <a:pPr algn="just"/>
          <a:endParaRPr lang="zh-CN" altLang="en-US" sz="1400" b="0" i="0">
            <a:solidFill>
              <a:schemeClr val="tx1"/>
            </a:solidFill>
            <a:latin typeface="Microsoft YaHei" panose="020B0503020204020204" pitchFamily="34" charset="-122"/>
            <a:ea typeface="Microsoft YaHei" panose="020B0503020204020204" pitchFamily="34" charset="-122"/>
          </a:endParaRPr>
        </a:p>
      </dgm:t>
    </dgm:pt>
    <dgm:pt modelId="{BAF8E8B4-D41E-A24C-B65B-E33D48237EFE}" type="sibTrans" cxnId="{817651DB-AFA7-FC4B-8A30-F227264E616E}">
      <dgm:prSet custT="1"/>
      <dgm:spPr/>
      <dgm:t>
        <a:bodyPr/>
        <a:lstStyle/>
        <a:p>
          <a:pPr algn="just"/>
          <a:endParaRPr lang="zh-CN" altLang="en-US" sz="1000" b="0" i="0">
            <a:solidFill>
              <a:schemeClr val="tx1"/>
            </a:solidFill>
            <a:latin typeface="Microsoft YaHei" panose="020B0503020204020204" pitchFamily="34" charset="-122"/>
            <a:ea typeface="Microsoft YaHei" panose="020B0503020204020204" pitchFamily="34" charset="-122"/>
          </a:endParaRPr>
        </a:p>
      </dgm:t>
    </dgm:pt>
    <dgm:pt modelId="{B86E3233-43FA-BC40-8CAD-0CA6C5BA92EA}">
      <dgm:prSet phldrT="[文本]" custT="1"/>
      <dgm:spPr/>
      <dgm: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冷启动请求重定向至共享容器处理</a:t>
          </a:r>
        </a:p>
      </dgm:t>
    </dgm:pt>
    <dgm:pt modelId="{F9B571BD-412B-4444-AE64-9235B458C820}" type="parTrans" cxnId="{2C9886F8-A6AA-DB4E-8F43-69891BB553C3}">
      <dgm:prSet/>
      <dgm:spPr/>
      <dgm:t>
        <a:bodyPr/>
        <a:lstStyle/>
        <a:p>
          <a:pPr algn="just"/>
          <a:endParaRPr lang="zh-CN" altLang="en-US" sz="1400" b="0" i="0">
            <a:solidFill>
              <a:schemeClr val="tx1"/>
            </a:solidFill>
            <a:latin typeface="Microsoft YaHei" panose="020B0503020204020204" pitchFamily="34" charset="-122"/>
            <a:ea typeface="Microsoft YaHei" panose="020B0503020204020204" pitchFamily="34" charset="-122"/>
          </a:endParaRPr>
        </a:p>
      </dgm:t>
    </dgm:pt>
    <dgm:pt modelId="{87877C8E-DF1E-1445-ACA8-4E7CBD23A3D9}" type="sibTrans" cxnId="{2C9886F8-A6AA-DB4E-8F43-69891BB553C3}">
      <dgm:prSet custT="1"/>
      <dgm:spPr/>
      <dgm:t>
        <a:bodyPr spcFirstLastPara="0" vert="horz" wrap="square" lIns="0" tIns="0" rIns="0" bIns="0" numCol="1" spcCol="1270" anchor="ctr" anchorCtr="0"/>
        <a:lstStyle/>
        <a:p>
          <a:pPr marL="0" lvl="0" indent="0" algn="just" defTabSz="488950">
            <a:lnSpc>
              <a:spcPct val="90000"/>
            </a:lnSpc>
            <a:spcBef>
              <a:spcPct val="0"/>
            </a:spcBef>
            <a:spcAft>
              <a:spcPct val="35000"/>
            </a:spcAft>
            <a:buNone/>
          </a:pPr>
          <a:endParaRPr lang="zh-CN" altLang="en-US" sz="1000" b="0" i="0" kern="1200">
            <a:solidFill>
              <a:prstClr val="black"/>
            </a:solidFill>
            <a:latin typeface="Microsoft YaHei" panose="020B0503020204020204" pitchFamily="34" charset="-122"/>
            <a:ea typeface="Microsoft YaHei" panose="020B0503020204020204" pitchFamily="34" charset="-122"/>
            <a:cs typeface="+mn-cs"/>
          </a:endParaRPr>
        </a:p>
      </dgm:t>
    </dgm:pt>
    <dgm:pt modelId="{92747BF0-9CC8-644C-AD49-4986EB3FC73B}" type="pres">
      <dgm:prSet presAssocID="{FF9EF374-4CB8-7C40-ADB0-2E51856EA461}" presName="Name0" presStyleCnt="0">
        <dgm:presLayoutVars>
          <dgm:dir/>
          <dgm:resizeHandles val="exact"/>
        </dgm:presLayoutVars>
      </dgm:prSet>
      <dgm:spPr/>
    </dgm:pt>
    <dgm:pt modelId="{19C9A548-8571-5049-AE2C-FC599E962B34}" type="pres">
      <dgm:prSet presAssocID="{1AB7AA8C-F0AB-DD45-A9F7-B3E37B2E8F69}" presName="node" presStyleLbl="node1" presStyleIdx="0" presStyleCnt="3" custScaleX="108448">
        <dgm:presLayoutVars>
          <dgm:bulletEnabled val="1"/>
        </dgm:presLayoutVars>
      </dgm:prSet>
      <dgm:spPr/>
      <dgm:t>
        <a:bodyPr/>
        <a:lstStyle/>
        <a:p>
          <a:endParaRPr lang="zh-CN" altLang="en-US"/>
        </a:p>
      </dgm:t>
    </dgm:pt>
    <dgm:pt modelId="{0AC01E2A-77E4-9F45-9F3A-9E9287CBCB91}" type="pres">
      <dgm:prSet presAssocID="{0E705BAD-E40E-E34F-9FE6-A1CBB7969C0A}" presName="sibTrans" presStyleLbl="sibTrans2D1" presStyleIdx="0" presStyleCnt="2" custScaleX="99513" custLinFactNeighborX="323" custLinFactNeighborY="7463"/>
      <dgm:spPr/>
      <dgm:t>
        <a:bodyPr/>
        <a:lstStyle/>
        <a:p>
          <a:endParaRPr lang="zh-CN" altLang="en-US"/>
        </a:p>
      </dgm:t>
    </dgm:pt>
    <dgm:pt modelId="{30D94929-B01B-6948-B830-4015A344BE47}" type="pres">
      <dgm:prSet presAssocID="{0E705BAD-E40E-E34F-9FE6-A1CBB7969C0A}" presName="connectorText" presStyleLbl="sibTrans2D1" presStyleIdx="0" presStyleCnt="2"/>
      <dgm:spPr/>
      <dgm:t>
        <a:bodyPr/>
        <a:lstStyle/>
        <a:p>
          <a:endParaRPr lang="zh-CN" altLang="en-US"/>
        </a:p>
      </dgm:t>
    </dgm:pt>
    <dgm:pt modelId="{F7854957-9E7A-714A-9ABD-4C32B879DEDE}" type="pres">
      <dgm:prSet presAssocID="{DBD06DA5-051C-A742-BA2A-F55F4B0781F0}" presName="node" presStyleLbl="node1" presStyleIdx="1" presStyleCnt="3" custScaleX="116959" custLinFactNeighborX="-13676" custLinFactNeighborY="87">
        <dgm:presLayoutVars>
          <dgm:bulletEnabled val="1"/>
        </dgm:presLayoutVars>
      </dgm:prSet>
      <dgm:spPr/>
      <dgm:t>
        <a:bodyPr/>
        <a:lstStyle/>
        <a:p>
          <a:endParaRPr lang="zh-CN" altLang="en-US"/>
        </a:p>
      </dgm:t>
    </dgm:pt>
    <dgm:pt modelId="{4287B459-D7AF-8D47-9056-0BE97E1C00C5}" type="pres">
      <dgm:prSet presAssocID="{BAF8E8B4-D41E-A24C-B65B-E33D48237EFE}" presName="sibTrans" presStyleLbl="sibTrans2D1" presStyleIdx="1" presStyleCnt="2"/>
      <dgm:spPr/>
      <dgm:t>
        <a:bodyPr/>
        <a:lstStyle/>
        <a:p>
          <a:endParaRPr lang="zh-CN" altLang="en-US"/>
        </a:p>
      </dgm:t>
    </dgm:pt>
    <dgm:pt modelId="{22DC8420-2C17-EF4C-8451-945A2E7B7A65}" type="pres">
      <dgm:prSet presAssocID="{BAF8E8B4-D41E-A24C-B65B-E33D48237EFE}" presName="connectorText" presStyleLbl="sibTrans2D1" presStyleIdx="1" presStyleCnt="2"/>
      <dgm:spPr/>
      <dgm:t>
        <a:bodyPr/>
        <a:lstStyle/>
        <a:p>
          <a:endParaRPr lang="zh-CN" altLang="en-US"/>
        </a:p>
      </dgm:t>
    </dgm:pt>
    <dgm:pt modelId="{54F16E4C-5C7D-C149-BBE4-4FC47D36A839}" type="pres">
      <dgm:prSet presAssocID="{B86E3233-43FA-BC40-8CAD-0CA6C5BA92EA}" presName="node" presStyleLbl="node1" presStyleIdx="2" presStyleCnt="3" custScaleX="141922" custLinFactNeighborX="-24508" custLinFactNeighborY="1069">
        <dgm:presLayoutVars>
          <dgm:bulletEnabled val="1"/>
        </dgm:presLayoutVars>
      </dgm:prSet>
      <dgm:spPr/>
      <dgm:t>
        <a:bodyPr/>
        <a:lstStyle/>
        <a:p>
          <a:endParaRPr lang="zh-CN" altLang="en-US"/>
        </a:p>
      </dgm:t>
    </dgm:pt>
  </dgm:ptLst>
  <dgm:cxnLst>
    <dgm:cxn modelId="{00FBE71C-66B4-418E-A5D9-62192DA4F960}" type="presOf" srcId="{0E705BAD-E40E-E34F-9FE6-A1CBB7969C0A}" destId="{0AC01E2A-77E4-9F45-9F3A-9E9287CBCB91}" srcOrd="0" destOrd="0" presId="urn:microsoft.com/office/officeart/2005/8/layout/process1"/>
    <dgm:cxn modelId="{817651DB-AFA7-FC4B-8A30-F227264E616E}" srcId="{FF9EF374-4CB8-7C40-ADB0-2E51856EA461}" destId="{DBD06DA5-051C-A742-BA2A-F55F4B0781F0}" srcOrd="1" destOrd="0" parTransId="{5D58B8D8-EEB2-B94E-A83A-D8BC1E8AE121}" sibTransId="{BAF8E8B4-D41E-A24C-B65B-E33D48237EFE}"/>
    <dgm:cxn modelId="{EB11DA1C-7E33-471C-A53A-FEA0257BAD9B}" type="presOf" srcId="{0E705BAD-E40E-E34F-9FE6-A1CBB7969C0A}" destId="{30D94929-B01B-6948-B830-4015A344BE47}" srcOrd="1" destOrd="0" presId="urn:microsoft.com/office/officeart/2005/8/layout/process1"/>
    <dgm:cxn modelId="{2C9886F8-A6AA-DB4E-8F43-69891BB553C3}" srcId="{FF9EF374-4CB8-7C40-ADB0-2E51856EA461}" destId="{B86E3233-43FA-BC40-8CAD-0CA6C5BA92EA}" srcOrd="2" destOrd="0" parTransId="{F9B571BD-412B-4444-AE64-9235B458C820}" sibTransId="{87877C8E-DF1E-1445-ACA8-4E7CBD23A3D9}"/>
    <dgm:cxn modelId="{0ECE504A-AABE-432D-BDDE-ABD9D4BE99BD}" type="presOf" srcId="{FF9EF374-4CB8-7C40-ADB0-2E51856EA461}" destId="{92747BF0-9CC8-644C-AD49-4986EB3FC73B}" srcOrd="0" destOrd="0" presId="urn:microsoft.com/office/officeart/2005/8/layout/process1"/>
    <dgm:cxn modelId="{382C7FFC-1C79-4E7E-AB8B-DAB7759317BD}" type="presOf" srcId="{1AB7AA8C-F0AB-DD45-A9F7-B3E37B2E8F69}" destId="{19C9A548-8571-5049-AE2C-FC599E962B34}" srcOrd="0" destOrd="0" presId="urn:microsoft.com/office/officeart/2005/8/layout/process1"/>
    <dgm:cxn modelId="{75948C88-65A5-4B0C-95A9-57EAEB624EE7}" type="presOf" srcId="{DBD06DA5-051C-A742-BA2A-F55F4B0781F0}" destId="{F7854957-9E7A-714A-9ABD-4C32B879DEDE}" srcOrd="0" destOrd="0" presId="urn:microsoft.com/office/officeart/2005/8/layout/process1"/>
    <dgm:cxn modelId="{0A71FC4E-8380-4B77-9335-8602BF29F8B9}" type="presOf" srcId="{BAF8E8B4-D41E-A24C-B65B-E33D48237EFE}" destId="{22DC8420-2C17-EF4C-8451-945A2E7B7A65}" srcOrd="1" destOrd="0" presId="urn:microsoft.com/office/officeart/2005/8/layout/process1"/>
    <dgm:cxn modelId="{B6AD0D32-EE16-044D-B303-CA45C76F4470}" srcId="{FF9EF374-4CB8-7C40-ADB0-2E51856EA461}" destId="{1AB7AA8C-F0AB-DD45-A9F7-B3E37B2E8F69}" srcOrd="0" destOrd="0" parTransId="{85B21B8C-FE2C-8E49-8B5D-699622FDD2D5}" sibTransId="{0E705BAD-E40E-E34F-9FE6-A1CBB7969C0A}"/>
    <dgm:cxn modelId="{FC42F656-BA39-4F37-B475-70D0B3AE27B4}" type="presOf" srcId="{B86E3233-43FA-BC40-8CAD-0CA6C5BA92EA}" destId="{54F16E4C-5C7D-C149-BBE4-4FC47D36A839}" srcOrd="0" destOrd="0" presId="urn:microsoft.com/office/officeart/2005/8/layout/process1"/>
    <dgm:cxn modelId="{8C2F1DD5-0BC6-4F23-86C7-142CBBE1AA72}" type="presOf" srcId="{BAF8E8B4-D41E-A24C-B65B-E33D48237EFE}" destId="{4287B459-D7AF-8D47-9056-0BE97E1C00C5}" srcOrd="0" destOrd="0" presId="urn:microsoft.com/office/officeart/2005/8/layout/process1"/>
    <dgm:cxn modelId="{D1788788-66B9-4AC1-AD84-72728EFA3543}" type="presParOf" srcId="{92747BF0-9CC8-644C-AD49-4986EB3FC73B}" destId="{19C9A548-8571-5049-AE2C-FC599E962B34}" srcOrd="0" destOrd="0" presId="urn:microsoft.com/office/officeart/2005/8/layout/process1"/>
    <dgm:cxn modelId="{2CE5B93E-6434-4233-ADA2-36B9DC2119A6}" type="presParOf" srcId="{92747BF0-9CC8-644C-AD49-4986EB3FC73B}" destId="{0AC01E2A-77E4-9F45-9F3A-9E9287CBCB91}" srcOrd="1" destOrd="0" presId="urn:microsoft.com/office/officeart/2005/8/layout/process1"/>
    <dgm:cxn modelId="{6172DAE4-95A6-48BA-8B27-CA7D99CF07D8}" type="presParOf" srcId="{0AC01E2A-77E4-9F45-9F3A-9E9287CBCB91}" destId="{30D94929-B01B-6948-B830-4015A344BE47}" srcOrd="0" destOrd="0" presId="urn:microsoft.com/office/officeart/2005/8/layout/process1"/>
    <dgm:cxn modelId="{004C665E-A7FC-47C7-A730-49156DAE7971}" type="presParOf" srcId="{92747BF0-9CC8-644C-AD49-4986EB3FC73B}" destId="{F7854957-9E7A-714A-9ABD-4C32B879DEDE}" srcOrd="2" destOrd="0" presId="urn:microsoft.com/office/officeart/2005/8/layout/process1"/>
    <dgm:cxn modelId="{36969366-3555-49C4-80BA-209FF5606F62}" type="presParOf" srcId="{92747BF0-9CC8-644C-AD49-4986EB3FC73B}" destId="{4287B459-D7AF-8D47-9056-0BE97E1C00C5}" srcOrd="3" destOrd="0" presId="urn:microsoft.com/office/officeart/2005/8/layout/process1"/>
    <dgm:cxn modelId="{CC8F73B1-6751-41B2-B9DD-AA725B6E14A9}" type="presParOf" srcId="{4287B459-D7AF-8D47-9056-0BE97E1C00C5}" destId="{22DC8420-2C17-EF4C-8451-945A2E7B7A65}" srcOrd="0" destOrd="0" presId="urn:microsoft.com/office/officeart/2005/8/layout/process1"/>
    <dgm:cxn modelId="{0EAA528E-B2A7-481B-998C-C59AABA20C2E}" type="presParOf" srcId="{92747BF0-9CC8-644C-AD49-4986EB3FC73B}" destId="{54F16E4C-5C7D-C149-BBE4-4FC47D36A839}" srcOrd="4" destOrd="0" presId="urn:microsoft.com/office/officeart/2005/8/layout/process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9EF374-4CB8-7C40-ADB0-2E51856EA461}" type="doc">
      <dgm:prSet loTypeId="urn:microsoft.com/office/officeart/2005/8/layout/process1" loCatId="" qsTypeId="urn:microsoft.com/office/officeart/2005/8/quickstyle/simple1" qsCatId="simple" csTypeId="urn:microsoft.com/office/officeart/2005/8/colors/colorful2" csCatId="colorful" phldr="1"/>
      <dgm:spPr/>
    </dgm:pt>
    <dgm:pt modelId="{1AB7AA8C-F0AB-DD45-A9F7-B3E37B2E8F69}">
      <dgm:prSet phldrT="[文本]" custT="1"/>
      <dgm:spPr/>
      <dgm:t>
        <a:bodyPr/>
        <a:lstStyle/>
        <a:p>
          <a:pPr marL="0" lvl="0" indent="0" algn="ctr" defTabSz="800100">
            <a:lnSpc>
              <a:spcPct val="90000"/>
            </a:lnSpc>
            <a:spcBef>
              <a:spcPct val="0"/>
            </a:spcBef>
            <a:spcAft>
              <a:spcPct val="35000"/>
            </a:spcAft>
            <a:buNone/>
          </a:pPr>
          <a:r>
            <a:rPr lang="zh-CN" altLang="en-US" sz="1600" b="0" kern="1200" dirty="0" smtClean="0">
              <a:latin typeface="Microsoft YaHei" panose="020B0503020204020204" pitchFamily="34" charset="-122"/>
              <a:ea typeface="Microsoft YaHei" panose="020B0503020204020204" pitchFamily="34" charset="-122"/>
              <a:cs typeface="+mn-cs"/>
            </a:rPr>
            <a:t>优化由中心节点决策</a:t>
          </a:r>
          <a:r>
            <a:rPr lang="zh-CN" altLang="en-US" sz="1600" b="0" kern="1200" dirty="0">
              <a:latin typeface="Microsoft YaHei" panose="020B0503020204020204" pitchFamily="34" charset="-122"/>
              <a:ea typeface="Microsoft YaHei" panose="020B0503020204020204" pitchFamily="34" charset="-122"/>
              <a:cs typeface="+mn-cs"/>
            </a:rPr>
            <a:t>的执行</a:t>
          </a:r>
          <a:r>
            <a:rPr lang="zh-CN" altLang="en-US" sz="1600" b="0" kern="1200" dirty="0" smtClean="0">
              <a:latin typeface="Microsoft YaHei" panose="020B0503020204020204" pitchFamily="34" charset="-122"/>
              <a:ea typeface="Microsoft YaHei" panose="020B0503020204020204" pitchFamily="34" charset="-122"/>
              <a:cs typeface="+mn-cs"/>
            </a:rPr>
            <a:t>模式为自治模式</a:t>
          </a:r>
          <a:endParaRPr lang="zh-CN" altLang="en-US" sz="1600" b="0" kern="1200" dirty="0">
            <a:latin typeface="Microsoft YaHei" panose="020B0503020204020204" pitchFamily="34" charset="-122"/>
            <a:ea typeface="Microsoft YaHei" panose="020B0503020204020204" pitchFamily="34" charset="-122"/>
            <a:cs typeface="+mn-cs"/>
          </a:endParaRPr>
        </a:p>
      </dgm:t>
    </dgm:pt>
    <dgm:pt modelId="{85B21B8C-FE2C-8E49-8B5D-699622FDD2D5}" type="parTrans" cxnId="{B6AD0D32-EE16-044D-B303-CA45C76F4470}">
      <dgm:prSet/>
      <dgm:spPr/>
      <dgm:t>
        <a:bodyPr/>
        <a:lstStyle/>
        <a:p>
          <a:pPr algn="just"/>
          <a:endParaRPr lang="zh-CN" altLang="en-US" sz="1400" b="0" i="0">
            <a:solidFill>
              <a:schemeClr val="tx1"/>
            </a:solidFill>
            <a:latin typeface="Microsoft YaHei" panose="020B0503020204020204" pitchFamily="34" charset="-122"/>
            <a:ea typeface="Microsoft YaHei" panose="020B0503020204020204" pitchFamily="34" charset="-122"/>
          </a:endParaRPr>
        </a:p>
      </dgm:t>
    </dgm:pt>
    <dgm:pt modelId="{0E705BAD-E40E-E34F-9FE6-A1CBB7969C0A}" type="sibTrans" cxnId="{B6AD0D32-EE16-044D-B303-CA45C76F4470}">
      <dgm:prSet custT="1"/>
      <dgm:spPr/>
      <dgm:t>
        <a:bodyPr/>
        <a:lstStyle/>
        <a:p>
          <a:pPr algn="just"/>
          <a:endParaRPr lang="zh-CN" altLang="en-US" sz="1000" b="0" i="0" dirty="0">
            <a:solidFill>
              <a:schemeClr val="tx1"/>
            </a:solidFill>
            <a:latin typeface="Microsoft YaHei" panose="020B0503020204020204" pitchFamily="34" charset="-122"/>
            <a:ea typeface="Microsoft YaHei" panose="020B0503020204020204" pitchFamily="34" charset="-122"/>
          </a:endParaRPr>
        </a:p>
      </dgm:t>
    </dgm:pt>
    <dgm:pt modelId="{DBD06DA5-051C-A742-BA2A-F55F4B0781F0}">
      <dgm:prSet phldrT="[文本]" custT="1"/>
      <dgm:spPr/>
      <dgm: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资源感知的工作流切分和部署算法</a:t>
          </a:r>
        </a:p>
      </dgm:t>
    </dgm:pt>
    <dgm:pt modelId="{5D58B8D8-EEB2-B94E-A83A-D8BC1E8AE121}" type="parTrans" cxnId="{817651DB-AFA7-FC4B-8A30-F227264E616E}">
      <dgm:prSet/>
      <dgm:spPr/>
      <dgm:t>
        <a:bodyPr/>
        <a:lstStyle/>
        <a:p>
          <a:pPr algn="just"/>
          <a:endParaRPr lang="zh-CN" altLang="en-US" sz="1400" b="0" i="0">
            <a:solidFill>
              <a:schemeClr val="tx1"/>
            </a:solidFill>
            <a:latin typeface="Microsoft YaHei" panose="020B0503020204020204" pitchFamily="34" charset="-122"/>
            <a:ea typeface="Microsoft YaHei" panose="020B0503020204020204" pitchFamily="34" charset="-122"/>
          </a:endParaRPr>
        </a:p>
      </dgm:t>
    </dgm:pt>
    <dgm:pt modelId="{BAF8E8B4-D41E-A24C-B65B-E33D48237EFE}" type="sibTrans" cxnId="{817651DB-AFA7-FC4B-8A30-F227264E616E}">
      <dgm:prSet custT="1"/>
      <dgm:spPr/>
      <dgm:t>
        <a:bodyPr/>
        <a:lstStyle/>
        <a:p>
          <a:pPr algn="just"/>
          <a:endParaRPr lang="zh-CN" altLang="en-US" sz="1000" b="0" i="0">
            <a:solidFill>
              <a:schemeClr val="tx1"/>
            </a:solidFill>
            <a:latin typeface="Microsoft YaHei" panose="020B0503020204020204" pitchFamily="34" charset="-122"/>
            <a:ea typeface="Microsoft YaHei" panose="020B0503020204020204" pitchFamily="34" charset="-122"/>
          </a:endParaRPr>
        </a:p>
      </dgm:t>
    </dgm:pt>
    <dgm:pt modelId="{B86E3233-43FA-BC40-8CAD-0CA6C5BA92EA}">
      <dgm:prSet phldrT="[文本]" custT="1"/>
      <dgm:spPr/>
      <dgm: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通讯友好的数据传递接口设计</a:t>
          </a:r>
        </a:p>
      </dgm:t>
    </dgm:pt>
    <dgm:pt modelId="{F9B571BD-412B-4444-AE64-9235B458C820}" type="parTrans" cxnId="{2C9886F8-A6AA-DB4E-8F43-69891BB553C3}">
      <dgm:prSet/>
      <dgm:spPr/>
      <dgm:t>
        <a:bodyPr/>
        <a:lstStyle/>
        <a:p>
          <a:pPr algn="just"/>
          <a:endParaRPr lang="zh-CN" altLang="en-US" sz="1400" b="0" i="0">
            <a:solidFill>
              <a:schemeClr val="tx1"/>
            </a:solidFill>
            <a:latin typeface="Microsoft YaHei" panose="020B0503020204020204" pitchFamily="34" charset="-122"/>
            <a:ea typeface="Microsoft YaHei" panose="020B0503020204020204" pitchFamily="34" charset="-122"/>
          </a:endParaRPr>
        </a:p>
      </dgm:t>
    </dgm:pt>
    <dgm:pt modelId="{87877C8E-DF1E-1445-ACA8-4E7CBD23A3D9}" type="sibTrans" cxnId="{2C9886F8-A6AA-DB4E-8F43-69891BB553C3}">
      <dgm:prSet custT="1"/>
      <dgm:spPr/>
      <dgm:t>
        <a:bodyPr spcFirstLastPara="0" vert="horz" wrap="square" lIns="0" tIns="0" rIns="0" bIns="0" numCol="1" spcCol="1270" anchor="ctr" anchorCtr="0"/>
        <a:lstStyle/>
        <a:p>
          <a:pPr marL="0" lvl="0" indent="0" algn="just" defTabSz="488950">
            <a:lnSpc>
              <a:spcPct val="90000"/>
            </a:lnSpc>
            <a:spcBef>
              <a:spcPct val="0"/>
            </a:spcBef>
            <a:spcAft>
              <a:spcPct val="35000"/>
            </a:spcAft>
            <a:buNone/>
          </a:pPr>
          <a:endParaRPr lang="zh-CN" altLang="en-US" sz="1000" b="0" i="0" kern="1200">
            <a:solidFill>
              <a:prstClr val="black"/>
            </a:solidFill>
            <a:latin typeface="Microsoft YaHei" panose="020B0503020204020204" pitchFamily="34" charset="-122"/>
            <a:ea typeface="Microsoft YaHei" panose="020B0503020204020204" pitchFamily="34" charset="-122"/>
            <a:cs typeface="+mn-cs"/>
          </a:endParaRPr>
        </a:p>
      </dgm:t>
    </dgm:pt>
    <dgm:pt modelId="{92747BF0-9CC8-644C-AD49-4986EB3FC73B}" type="pres">
      <dgm:prSet presAssocID="{FF9EF374-4CB8-7C40-ADB0-2E51856EA461}" presName="Name0" presStyleCnt="0">
        <dgm:presLayoutVars>
          <dgm:dir/>
          <dgm:resizeHandles val="exact"/>
        </dgm:presLayoutVars>
      </dgm:prSet>
      <dgm:spPr/>
    </dgm:pt>
    <dgm:pt modelId="{19C9A548-8571-5049-AE2C-FC599E962B34}" type="pres">
      <dgm:prSet presAssocID="{1AB7AA8C-F0AB-DD45-A9F7-B3E37B2E8F69}" presName="node" presStyleLbl="node1" presStyleIdx="0" presStyleCnt="3" custScaleX="130025" custLinFactNeighborX="3285">
        <dgm:presLayoutVars>
          <dgm:bulletEnabled val="1"/>
        </dgm:presLayoutVars>
      </dgm:prSet>
      <dgm:spPr/>
      <dgm:t>
        <a:bodyPr/>
        <a:lstStyle/>
        <a:p>
          <a:endParaRPr lang="zh-CN" altLang="en-US"/>
        </a:p>
      </dgm:t>
    </dgm:pt>
    <dgm:pt modelId="{0AC01E2A-77E4-9F45-9F3A-9E9287CBCB91}" type="pres">
      <dgm:prSet presAssocID="{0E705BAD-E40E-E34F-9FE6-A1CBB7969C0A}" presName="sibTrans" presStyleLbl="sibTrans2D1" presStyleIdx="0" presStyleCnt="2" custScaleX="99513" custLinFactNeighborX="323" custLinFactNeighborY="7463"/>
      <dgm:spPr/>
      <dgm:t>
        <a:bodyPr/>
        <a:lstStyle/>
        <a:p>
          <a:endParaRPr lang="zh-CN" altLang="en-US"/>
        </a:p>
      </dgm:t>
    </dgm:pt>
    <dgm:pt modelId="{30D94929-B01B-6948-B830-4015A344BE47}" type="pres">
      <dgm:prSet presAssocID="{0E705BAD-E40E-E34F-9FE6-A1CBB7969C0A}" presName="connectorText" presStyleLbl="sibTrans2D1" presStyleIdx="0" presStyleCnt="2"/>
      <dgm:spPr/>
      <dgm:t>
        <a:bodyPr/>
        <a:lstStyle/>
        <a:p>
          <a:endParaRPr lang="zh-CN" altLang="en-US"/>
        </a:p>
      </dgm:t>
    </dgm:pt>
    <dgm:pt modelId="{F7854957-9E7A-714A-9ABD-4C32B879DEDE}" type="pres">
      <dgm:prSet presAssocID="{DBD06DA5-051C-A742-BA2A-F55F4B0781F0}" presName="node" presStyleLbl="node1" presStyleIdx="1" presStyleCnt="3" custScaleX="116959" custLinFactNeighborX="-13676" custLinFactNeighborY="87">
        <dgm:presLayoutVars>
          <dgm:bulletEnabled val="1"/>
        </dgm:presLayoutVars>
      </dgm:prSet>
      <dgm:spPr/>
      <dgm:t>
        <a:bodyPr/>
        <a:lstStyle/>
        <a:p>
          <a:endParaRPr lang="zh-CN" altLang="en-US"/>
        </a:p>
      </dgm:t>
    </dgm:pt>
    <dgm:pt modelId="{4287B459-D7AF-8D47-9056-0BE97E1C00C5}" type="pres">
      <dgm:prSet presAssocID="{BAF8E8B4-D41E-A24C-B65B-E33D48237EFE}" presName="sibTrans" presStyleLbl="sibTrans2D1" presStyleIdx="1" presStyleCnt="2"/>
      <dgm:spPr/>
      <dgm:t>
        <a:bodyPr/>
        <a:lstStyle/>
        <a:p>
          <a:endParaRPr lang="zh-CN" altLang="en-US"/>
        </a:p>
      </dgm:t>
    </dgm:pt>
    <dgm:pt modelId="{22DC8420-2C17-EF4C-8451-945A2E7B7A65}" type="pres">
      <dgm:prSet presAssocID="{BAF8E8B4-D41E-A24C-B65B-E33D48237EFE}" presName="connectorText" presStyleLbl="sibTrans2D1" presStyleIdx="1" presStyleCnt="2"/>
      <dgm:spPr/>
      <dgm:t>
        <a:bodyPr/>
        <a:lstStyle/>
        <a:p>
          <a:endParaRPr lang="zh-CN" altLang="en-US"/>
        </a:p>
      </dgm:t>
    </dgm:pt>
    <dgm:pt modelId="{54F16E4C-5C7D-C149-BBE4-4FC47D36A839}" type="pres">
      <dgm:prSet presAssocID="{B86E3233-43FA-BC40-8CAD-0CA6C5BA92EA}" presName="node" presStyleLbl="node1" presStyleIdx="2" presStyleCnt="3" custScaleX="108217" custLinFactNeighborX="-24508" custLinFactNeighborY="1069">
        <dgm:presLayoutVars>
          <dgm:bulletEnabled val="1"/>
        </dgm:presLayoutVars>
      </dgm:prSet>
      <dgm:spPr/>
      <dgm:t>
        <a:bodyPr/>
        <a:lstStyle/>
        <a:p>
          <a:endParaRPr lang="zh-CN" altLang="en-US"/>
        </a:p>
      </dgm:t>
    </dgm:pt>
  </dgm:ptLst>
  <dgm:cxnLst>
    <dgm:cxn modelId="{295459DE-6E38-4BFC-91CC-C25518408EFD}" type="presOf" srcId="{1AB7AA8C-F0AB-DD45-A9F7-B3E37B2E8F69}" destId="{19C9A548-8571-5049-AE2C-FC599E962B34}" srcOrd="0" destOrd="0" presId="urn:microsoft.com/office/officeart/2005/8/layout/process1"/>
    <dgm:cxn modelId="{B6AD0D32-EE16-044D-B303-CA45C76F4470}" srcId="{FF9EF374-4CB8-7C40-ADB0-2E51856EA461}" destId="{1AB7AA8C-F0AB-DD45-A9F7-B3E37B2E8F69}" srcOrd="0" destOrd="0" parTransId="{85B21B8C-FE2C-8E49-8B5D-699622FDD2D5}" sibTransId="{0E705BAD-E40E-E34F-9FE6-A1CBB7969C0A}"/>
    <dgm:cxn modelId="{DC79EC17-0E41-461E-9FAB-CD5CFA7EC1C9}" type="presOf" srcId="{BAF8E8B4-D41E-A24C-B65B-E33D48237EFE}" destId="{22DC8420-2C17-EF4C-8451-945A2E7B7A65}" srcOrd="1" destOrd="0" presId="urn:microsoft.com/office/officeart/2005/8/layout/process1"/>
    <dgm:cxn modelId="{817651DB-AFA7-FC4B-8A30-F227264E616E}" srcId="{FF9EF374-4CB8-7C40-ADB0-2E51856EA461}" destId="{DBD06DA5-051C-A742-BA2A-F55F4B0781F0}" srcOrd="1" destOrd="0" parTransId="{5D58B8D8-EEB2-B94E-A83A-D8BC1E8AE121}" sibTransId="{BAF8E8B4-D41E-A24C-B65B-E33D48237EFE}"/>
    <dgm:cxn modelId="{7AEDA6D8-F680-4EA8-8579-AE304E318581}" type="presOf" srcId="{B86E3233-43FA-BC40-8CAD-0CA6C5BA92EA}" destId="{54F16E4C-5C7D-C149-BBE4-4FC47D36A839}" srcOrd="0" destOrd="0" presId="urn:microsoft.com/office/officeart/2005/8/layout/process1"/>
    <dgm:cxn modelId="{A3A0875F-8A77-47C5-AFF5-F24462151CA7}" type="presOf" srcId="{0E705BAD-E40E-E34F-9FE6-A1CBB7969C0A}" destId="{0AC01E2A-77E4-9F45-9F3A-9E9287CBCB91}" srcOrd="0" destOrd="0" presId="urn:microsoft.com/office/officeart/2005/8/layout/process1"/>
    <dgm:cxn modelId="{D941B20D-162C-4D9A-B59E-75E7BAE3D47E}" type="presOf" srcId="{FF9EF374-4CB8-7C40-ADB0-2E51856EA461}" destId="{92747BF0-9CC8-644C-AD49-4986EB3FC73B}" srcOrd="0" destOrd="0" presId="urn:microsoft.com/office/officeart/2005/8/layout/process1"/>
    <dgm:cxn modelId="{4E9CD36B-64B1-4F5B-AAD4-A1ECA4A0469E}" type="presOf" srcId="{0E705BAD-E40E-E34F-9FE6-A1CBB7969C0A}" destId="{30D94929-B01B-6948-B830-4015A344BE47}" srcOrd="1" destOrd="0" presId="urn:microsoft.com/office/officeart/2005/8/layout/process1"/>
    <dgm:cxn modelId="{FA2DED81-CA08-46F9-BFB4-5A5DAF0E533A}" type="presOf" srcId="{BAF8E8B4-D41E-A24C-B65B-E33D48237EFE}" destId="{4287B459-D7AF-8D47-9056-0BE97E1C00C5}" srcOrd="0" destOrd="0" presId="urn:microsoft.com/office/officeart/2005/8/layout/process1"/>
    <dgm:cxn modelId="{2C9886F8-A6AA-DB4E-8F43-69891BB553C3}" srcId="{FF9EF374-4CB8-7C40-ADB0-2E51856EA461}" destId="{B86E3233-43FA-BC40-8CAD-0CA6C5BA92EA}" srcOrd="2" destOrd="0" parTransId="{F9B571BD-412B-4444-AE64-9235B458C820}" sibTransId="{87877C8E-DF1E-1445-ACA8-4E7CBD23A3D9}"/>
    <dgm:cxn modelId="{60929446-B969-419F-9461-C969AA6C13EB}" type="presOf" srcId="{DBD06DA5-051C-A742-BA2A-F55F4B0781F0}" destId="{F7854957-9E7A-714A-9ABD-4C32B879DEDE}" srcOrd="0" destOrd="0" presId="urn:microsoft.com/office/officeart/2005/8/layout/process1"/>
    <dgm:cxn modelId="{8FCAD7F0-589B-4D1D-82E1-870FBB2CA141}" type="presParOf" srcId="{92747BF0-9CC8-644C-AD49-4986EB3FC73B}" destId="{19C9A548-8571-5049-AE2C-FC599E962B34}" srcOrd="0" destOrd="0" presId="urn:microsoft.com/office/officeart/2005/8/layout/process1"/>
    <dgm:cxn modelId="{3286A094-0732-452F-A535-12BCC1D050E3}" type="presParOf" srcId="{92747BF0-9CC8-644C-AD49-4986EB3FC73B}" destId="{0AC01E2A-77E4-9F45-9F3A-9E9287CBCB91}" srcOrd="1" destOrd="0" presId="urn:microsoft.com/office/officeart/2005/8/layout/process1"/>
    <dgm:cxn modelId="{104557C1-DA6E-4867-B3F0-F7471BDC13CB}" type="presParOf" srcId="{0AC01E2A-77E4-9F45-9F3A-9E9287CBCB91}" destId="{30D94929-B01B-6948-B830-4015A344BE47}" srcOrd="0" destOrd="0" presId="urn:microsoft.com/office/officeart/2005/8/layout/process1"/>
    <dgm:cxn modelId="{DAC77131-F6FF-4B3D-8086-A78EC656E4AA}" type="presParOf" srcId="{92747BF0-9CC8-644C-AD49-4986EB3FC73B}" destId="{F7854957-9E7A-714A-9ABD-4C32B879DEDE}" srcOrd="2" destOrd="0" presId="urn:microsoft.com/office/officeart/2005/8/layout/process1"/>
    <dgm:cxn modelId="{EDAF0EBF-97B0-4713-A488-7E59ED1217EB}" type="presParOf" srcId="{92747BF0-9CC8-644C-AD49-4986EB3FC73B}" destId="{4287B459-D7AF-8D47-9056-0BE97E1C00C5}" srcOrd="3" destOrd="0" presId="urn:microsoft.com/office/officeart/2005/8/layout/process1"/>
    <dgm:cxn modelId="{6AE53453-192D-4B25-9F37-4E82555390ED}" type="presParOf" srcId="{4287B459-D7AF-8D47-9056-0BE97E1C00C5}" destId="{22DC8420-2C17-EF4C-8451-945A2E7B7A65}" srcOrd="0" destOrd="0" presId="urn:microsoft.com/office/officeart/2005/8/layout/process1"/>
    <dgm:cxn modelId="{0A35863B-1B2A-4DBD-A6A4-03A7194B0996}" type="presParOf" srcId="{92747BF0-9CC8-644C-AD49-4986EB3FC73B}" destId="{54F16E4C-5C7D-C149-BBE4-4FC47D36A839}" srcOrd="4" destOrd="0" presId="urn:microsoft.com/office/officeart/2005/8/layout/process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9EF374-4CB8-7C40-ADB0-2E51856EA461}" type="doc">
      <dgm:prSet loTypeId="urn:microsoft.com/office/officeart/2005/8/layout/process1" loCatId="" qsTypeId="urn:microsoft.com/office/officeart/2005/8/quickstyle/simple1" qsCatId="simple" csTypeId="urn:microsoft.com/office/officeart/2005/8/colors/colorful2" csCatId="colorful" phldr="1"/>
      <dgm:spPr/>
    </dgm:pt>
    <dgm:pt modelId="{1AB7AA8C-F0AB-DD45-A9F7-B3E37B2E8F69}">
      <dgm:prSet phldrT="[文本]" custT="1"/>
      <dgm:spPr/>
      <dgm:t>
        <a:bodyPr/>
        <a:lstStyle/>
        <a:p>
          <a:pPr marL="0" lvl="0" indent="0" algn="just" defTabSz="800100">
            <a:lnSpc>
              <a:spcPct val="90000"/>
            </a:lnSpc>
            <a:spcBef>
              <a:spcPct val="0"/>
            </a:spcBef>
            <a:spcAft>
              <a:spcPct val="35000"/>
            </a:spcAft>
            <a:buNone/>
          </a:pPr>
          <a:r>
            <a:rPr lang="zh-CN" altLang="en-US" sz="1600" b="0" kern="1200" dirty="0" smtClean="0">
              <a:latin typeface="Microsoft YaHei" panose="020B0503020204020204" pitchFamily="34" charset="-122"/>
              <a:ea typeface="Microsoft YaHei" panose="020B0503020204020204" pitchFamily="34" charset="-122"/>
              <a:cs typeface="+mn-cs"/>
            </a:rPr>
            <a:t>最小化微服务应用的网络开销</a:t>
          </a:r>
          <a:endParaRPr lang="zh-CN" altLang="en-US" sz="1600" b="0" kern="1200" dirty="0">
            <a:latin typeface="Microsoft YaHei" panose="020B0503020204020204" pitchFamily="34" charset="-122"/>
            <a:ea typeface="Microsoft YaHei" panose="020B0503020204020204" pitchFamily="34" charset="-122"/>
            <a:cs typeface="+mn-cs"/>
          </a:endParaRPr>
        </a:p>
      </dgm:t>
    </dgm:pt>
    <dgm:pt modelId="{85B21B8C-FE2C-8E49-8B5D-699622FDD2D5}" type="parTrans" cxnId="{B6AD0D32-EE16-044D-B303-CA45C76F4470}">
      <dgm:prSet/>
      <dgm:spPr/>
      <dgm:t>
        <a:bodyPr/>
        <a:lstStyle/>
        <a:p>
          <a:endParaRPr lang="zh-CN" altLang="en-US" sz="1400" b="0" i="0">
            <a:solidFill>
              <a:schemeClr val="tx1"/>
            </a:solidFill>
            <a:latin typeface="Microsoft YaHei" panose="020B0503020204020204" pitchFamily="34" charset="-122"/>
            <a:ea typeface="Microsoft YaHei" panose="020B0503020204020204" pitchFamily="34" charset="-122"/>
          </a:endParaRPr>
        </a:p>
      </dgm:t>
    </dgm:pt>
    <dgm:pt modelId="{0E705BAD-E40E-E34F-9FE6-A1CBB7969C0A}" type="sibTrans" cxnId="{B6AD0D32-EE16-044D-B303-CA45C76F4470}">
      <dgm:prSet custT="1"/>
      <dgm:spPr/>
      <dgm:t>
        <a:bodyPr/>
        <a:lstStyle/>
        <a:p>
          <a:endParaRPr lang="zh-CN" altLang="en-US" sz="1000" b="0" i="0">
            <a:solidFill>
              <a:schemeClr val="tx1"/>
            </a:solidFill>
            <a:latin typeface="Microsoft YaHei" panose="020B0503020204020204" pitchFamily="34" charset="-122"/>
            <a:ea typeface="Microsoft YaHei" panose="020B0503020204020204" pitchFamily="34" charset="-122"/>
          </a:endParaRPr>
        </a:p>
      </dgm:t>
    </dgm:pt>
    <dgm:pt modelId="{DBD06DA5-051C-A742-BA2A-F55F4B0781F0}">
      <dgm:prSet phldrT="[文本]" custT="1"/>
      <dgm:spPr/>
      <dgm:t>
        <a:bodyPr/>
        <a:lstStyle/>
        <a:p>
          <a:pPr marL="0" lvl="0" indent="0" algn="just" defTabSz="800100">
            <a:lnSpc>
              <a:spcPct val="90000"/>
            </a:lnSpc>
            <a:spcBef>
              <a:spcPct val="0"/>
            </a:spcBef>
            <a:spcAft>
              <a:spcPct val="35000"/>
            </a:spcAft>
            <a:buNone/>
          </a:pPr>
          <a:r>
            <a:rPr lang="en-US" altLang="zh-CN" sz="1600" b="0" kern="1200" dirty="0" smtClean="0">
              <a:latin typeface="Microsoft YaHei" panose="020B0503020204020204" pitchFamily="34" charset="-122"/>
              <a:ea typeface="Microsoft YaHei" panose="020B0503020204020204" pitchFamily="34" charset="-122"/>
              <a:cs typeface="+mn-cs"/>
            </a:rPr>
            <a:t>Ford-Fulkerson</a:t>
          </a:r>
          <a:r>
            <a:rPr lang="zh-CN" altLang="en-US" sz="1600" b="0" kern="1200" dirty="0" smtClean="0">
              <a:latin typeface="Microsoft YaHei" panose="020B0503020204020204" pitchFamily="34" charset="-122"/>
              <a:ea typeface="Microsoft YaHei" panose="020B0503020204020204" pitchFamily="34" charset="-122"/>
              <a:cs typeface="+mn-cs"/>
            </a:rPr>
            <a:t>近似算法分割</a:t>
          </a:r>
          <a:r>
            <a:rPr lang="en-US" altLang="zh-CN" sz="1600" b="0" kern="1200" dirty="0" smtClean="0">
              <a:latin typeface="Microsoft YaHei" panose="020B0503020204020204" pitchFamily="34" charset="-122"/>
              <a:ea typeface="Microsoft YaHei" panose="020B0503020204020204" pitchFamily="34" charset="-122"/>
              <a:cs typeface="+mn-cs"/>
            </a:rPr>
            <a:t>DAG</a:t>
          </a:r>
          <a:r>
            <a:rPr lang="zh-CN" altLang="en-US" sz="1600" b="0" kern="1200" dirty="0" smtClean="0">
              <a:latin typeface="Microsoft YaHei" panose="020B0503020204020204" pitchFamily="34" charset="-122"/>
              <a:ea typeface="Microsoft YaHei" panose="020B0503020204020204" pitchFamily="34" charset="-122"/>
              <a:cs typeface="+mn-cs"/>
            </a:rPr>
            <a:t>图</a:t>
          </a:r>
          <a:endParaRPr lang="zh-CN" altLang="en-US" sz="1600" b="0" kern="1200" dirty="0">
            <a:latin typeface="Microsoft YaHei" panose="020B0503020204020204" pitchFamily="34" charset="-122"/>
            <a:ea typeface="Microsoft YaHei" panose="020B0503020204020204" pitchFamily="34" charset="-122"/>
            <a:cs typeface="+mn-cs"/>
          </a:endParaRPr>
        </a:p>
      </dgm:t>
    </dgm:pt>
    <dgm:pt modelId="{5D58B8D8-EEB2-B94E-A83A-D8BC1E8AE121}" type="parTrans" cxnId="{817651DB-AFA7-FC4B-8A30-F227264E616E}">
      <dgm:prSet/>
      <dgm:spPr/>
      <dgm:t>
        <a:bodyPr/>
        <a:lstStyle/>
        <a:p>
          <a:endParaRPr lang="zh-CN" altLang="en-US" sz="1400" b="0" i="0">
            <a:solidFill>
              <a:schemeClr val="tx1"/>
            </a:solidFill>
            <a:latin typeface="Microsoft YaHei" panose="020B0503020204020204" pitchFamily="34" charset="-122"/>
            <a:ea typeface="Microsoft YaHei" panose="020B0503020204020204" pitchFamily="34" charset="-122"/>
          </a:endParaRPr>
        </a:p>
      </dgm:t>
    </dgm:pt>
    <dgm:pt modelId="{BAF8E8B4-D41E-A24C-B65B-E33D48237EFE}" type="sibTrans" cxnId="{817651DB-AFA7-FC4B-8A30-F227264E616E}">
      <dgm:prSet custT="1"/>
      <dgm:spPr/>
      <dgm:t>
        <a:bodyPr/>
        <a:lstStyle/>
        <a:p>
          <a:endParaRPr lang="zh-CN" altLang="en-US" sz="1000" b="0" i="0">
            <a:solidFill>
              <a:schemeClr val="tx1"/>
            </a:solidFill>
            <a:latin typeface="Microsoft YaHei" panose="020B0503020204020204" pitchFamily="34" charset="-122"/>
            <a:ea typeface="Microsoft YaHei" panose="020B0503020204020204" pitchFamily="34" charset="-122"/>
          </a:endParaRPr>
        </a:p>
      </dgm:t>
    </dgm:pt>
    <dgm:pt modelId="{B86E3233-43FA-BC40-8CAD-0CA6C5BA92EA}">
      <dgm:prSet phldrT="[文本]" custT="1"/>
      <dgm:spPr/>
      <dgm:t>
        <a:bodyPr/>
        <a:lstStyle/>
        <a:p>
          <a:pPr marL="0" lvl="0" indent="0" algn="just" defTabSz="800100">
            <a:lnSpc>
              <a:spcPct val="90000"/>
            </a:lnSpc>
            <a:spcBef>
              <a:spcPct val="0"/>
            </a:spcBef>
            <a:spcAft>
              <a:spcPct val="35000"/>
            </a:spcAft>
            <a:buNone/>
          </a:pPr>
          <a:r>
            <a:rPr lang="zh-CN" altLang="en-US" sz="1600" b="0" kern="1200" dirty="0" smtClean="0">
              <a:latin typeface="Microsoft YaHei" panose="020B0503020204020204" pitchFamily="34" charset="-122"/>
              <a:ea typeface="Microsoft YaHei" panose="020B0503020204020204" pitchFamily="34" charset="-122"/>
              <a:cs typeface="+mn-cs"/>
            </a:rPr>
            <a:t>消解资源征用并最小化资源消耗</a:t>
          </a:r>
          <a:endParaRPr lang="zh-CN" altLang="en-US" sz="1600" b="0" kern="1200" dirty="0">
            <a:latin typeface="Microsoft YaHei" panose="020B0503020204020204" pitchFamily="34" charset="-122"/>
            <a:ea typeface="Microsoft YaHei" panose="020B0503020204020204" pitchFamily="34" charset="-122"/>
            <a:cs typeface="+mn-cs"/>
          </a:endParaRPr>
        </a:p>
      </dgm:t>
    </dgm:pt>
    <dgm:pt modelId="{F9B571BD-412B-4444-AE64-9235B458C820}" type="parTrans" cxnId="{2C9886F8-A6AA-DB4E-8F43-69891BB553C3}">
      <dgm:prSet/>
      <dgm:spPr/>
      <dgm:t>
        <a:bodyPr/>
        <a:lstStyle/>
        <a:p>
          <a:endParaRPr lang="zh-CN" altLang="en-US" sz="1400" b="0" i="0">
            <a:solidFill>
              <a:schemeClr val="tx1"/>
            </a:solidFill>
            <a:latin typeface="Microsoft YaHei" panose="020B0503020204020204" pitchFamily="34" charset="-122"/>
            <a:ea typeface="Microsoft YaHei" panose="020B0503020204020204" pitchFamily="34" charset="-122"/>
          </a:endParaRPr>
        </a:p>
      </dgm:t>
    </dgm:pt>
    <dgm:pt modelId="{87877C8E-DF1E-1445-ACA8-4E7CBD23A3D9}" type="sibTrans" cxnId="{2C9886F8-A6AA-DB4E-8F43-69891BB553C3}">
      <dgm:prSet custT="1"/>
      <dgm:spPr/>
      <dgm:t>
        <a:bodyPr spcFirstLastPara="0" vert="horz" wrap="square" lIns="0" tIns="0" rIns="0" bIns="0" numCol="1" spcCol="1270" anchor="ctr" anchorCtr="0"/>
        <a:lstStyle/>
        <a:p>
          <a:pPr marL="0" lvl="0" indent="0" algn="ctr" defTabSz="488950">
            <a:lnSpc>
              <a:spcPct val="90000"/>
            </a:lnSpc>
            <a:spcBef>
              <a:spcPct val="0"/>
            </a:spcBef>
            <a:spcAft>
              <a:spcPct val="35000"/>
            </a:spcAft>
            <a:buNone/>
          </a:pPr>
          <a:endParaRPr lang="zh-CN" altLang="en-US" sz="1000" b="0" i="0" kern="1200">
            <a:solidFill>
              <a:prstClr val="black"/>
            </a:solidFill>
            <a:latin typeface="Microsoft YaHei" panose="020B0503020204020204" pitchFamily="34" charset="-122"/>
            <a:ea typeface="Microsoft YaHei" panose="020B0503020204020204" pitchFamily="34" charset="-122"/>
            <a:cs typeface="+mn-cs"/>
          </a:endParaRPr>
        </a:p>
      </dgm:t>
    </dgm:pt>
    <dgm:pt modelId="{84AAC97A-9687-0A4D-A737-40C06DEB3873}">
      <dgm:prSet custT="1"/>
      <dgm:spPr/>
      <dgm:t>
        <a:bodyPr spcFirstLastPara="0" vert="horz" wrap="square" lIns="76200" tIns="76200" rIns="76200" bIns="76200" numCol="1" spcCol="1270" anchor="ctr" anchorCtr="0"/>
        <a:lstStyle/>
        <a:p>
          <a:pPr marL="0" lvl="0" indent="0" algn="just" defTabSz="800100">
            <a:lnSpc>
              <a:spcPct val="90000"/>
            </a:lnSpc>
            <a:spcBef>
              <a:spcPct val="0"/>
            </a:spcBef>
            <a:spcAft>
              <a:spcPct val="35000"/>
            </a:spcAft>
            <a:buNone/>
          </a:pPr>
          <a:r>
            <a:rPr lang="zh-CN" altLang="en-US" sz="1600" b="0" kern="1200" dirty="0" smtClean="0">
              <a:latin typeface="Microsoft YaHei" panose="020B0503020204020204" pitchFamily="34" charset="-122"/>
              <a:ea typeface="Microsoft YaHei" panose="020B0503020204020204" pitchFamily="34" charset="-122"/>
              <a:cs typeface="+mn-cs"/>
            </a:rPr>
            <a:t>运行时</a:t>
          </a:r>
          <a:r>
            <a:rPr lang="en-US" altLang="zh-CN" sz="1600" b="0" kern="1200" dirty="0" err="1" smtClean="0">
              <a:latin typeface="Microsoft YaHei" panose="020B0503020204020204" pitchFamily="34" charset="-122"/>
              <a:ea typeface="Microsoft YaHei" panose="020B0503020204020204" pitchFamily="34" charset="-122"/>
              <a:cs typeface="+mn-cs"/>
            </a:rPr>
            <a:t>QoS</a:t>
          </a:r>
          <a:r>
            <a:rPr lang="zh-CN" altLang="en-US" sz="1600" b="0" kern="1200" dirty="0" smtClean="0">
              <a:latin typeface="Microsoft YaHei" panose="020B0503020204020204" pitchFamily="34" charset="-122"/>
              <a:ea typeface="Microsoft YaHei" panose="020B0503020204020204" pitchFamily="34" charset="-122"/>
              <a:cs typeface="+mn-cs"/>
            </a:rPr>
            <a:t>识别并调整配置</a:t>
          </a:r>
          <a:endParaRPr lang="zh-CN" altLang="en-US" sz="1600" b="0" kern="1200" dirty="0">
            <a:latin typeface="Microsoft YaHei" panose="020B0503020204020204" pitchFamily="34" charset="-122"/>
            <a:ea typeface="Microsoft YaHei" panose="020B0503020204020204" pitchFamily="34" charset="-122"/>
            <a:cs typeface="+mn-cs"/>
          </a:endParaRPr>
        </a:p>
      </dgm:t>
    </dgm:pt>
    <dgm:pt modelId="{51B10E69-C649-C644-83ED-4F71FF2EF70D}" type="parTrans" cxnId="{758979CF-1988-FA42-A7DA-2E710B2A1116}">
      <dgm:prSet/>
      <dgm:spPr/>
      <dgm:t>
        <a:bodyPr/>
        <a:lstStyle/>
        <a:p>
          <a:endParaRPr lang="zh-CN" altLang="en-US" sz="1400"/>
        </a:p>
      </dgm:t>
    </dgm:pt>
    <dgm:pt modelId="{7A8C211D-07DD-CA44-AEE8-3F00924FCCA6}" type="sibTrans" cxnId="{758979CF-1988-FA42-A7DA-2E710B2A1116}">
      <dgm:prSet/>
      <dgm:spPr/>
      <dgm:t>
        <a:bodyPr/>
        <a:lstStyle/>
        <a:p>
          <a:endParaRPr lang="zh-CN" altLang="en-US" sz="1400"/>
        </a:p>
      </dgm:t>
    </dgm:pt>
    <dgm:pt modelId="{92747BF0-9CC8-644C-AD49-4986EB3FC73B}" type="pres">
      <dgm:prSet presAssocID="{FF9EF374-4CB8-7C40-ADB0-2E51856EA461}" presName="Name0" presStyleCnt="0">
        <dgm:presLayoutVars>
          <dgm:dir/>
          <dgm:resizeHandles val="exact"/>
        </dgm:presLayoutVars>
      </dgm:prSet>
      <dgm:spPr/>
    </dgm:pt>
    <dgm:pt modelId="{19C9A548-8571-5049-AE2C-FC599E962B34}" type="pres">
      <dgm:prSet presAssocID="{1AB7AA8C-F0AB-DD45-A9F7-B3E37B2E8F69}" presName="node" presStyleLbl="node1" presStyleIdx="0" presStyleCnt="4" custScaleX="110998" custLinFactNeighborX="4758">
        <dgm:presLayoutVars>
          <dgm:bulletEnabled val="1"/>
        </dgm:presLayoutVars>
      </dgm:prSet>
      <dgm:spPr/>
      <dgm:t>
        <a:bodyPr/>
        <a:lstStyle/>
        <a:p>
          <a:endParaRPr lang="zh-CN" altLang="en-US"/>
        </a:p>
      </dgm:t>
    </dgm:pt>
    <dgm:pt modelId="{0AC01E2A-77E4-9F45-9F3A-9E9287CBCB91}" type="pres">
      <dgm:prSet presAssocID="{0E705BAD-E40E-E34F-9FE6-A1CBB7969C0A}" presName="sibTrans" presStyleLbl="sibTrans2D1" presStyleIdx="0" presStyleCnt="3" custScaleX="99513" custLinFactNeighborX="323" custLinFactNeighborY="7463"/>
      <dgm:spPr/>
      <dgm:t>
        <a:bodyPr/>
        <a:lstStyle/>
        <a:p>
          <a:endParaRPr lang="zh-CN" altLang="en-US"/>
        </a:p>
      </dgm:t>
    </dgm:pt>
    <dgm:pt modelId="{30D94929-B01B-6948-B830-4015A344BE47}" type="pres">
      <dgm:prSet presAssocID="{0E705BAD-E40E-E34F-9FE6-A1CBB7969C0A}" presName="connectorText" presStyleLbl="sibTrans2D1" presStyleIdx="0" presStyleCnt="3"/>
      <dgm:spPr/>
      <dgm:t>
        <a:bodyPr/>
        <a:lstStyle/>
        <a:p>
          <a:endParaRPr lang="zh-CN" altLang="en-US"/>
        </a:p>
      </dgm:t>
    </dgm:pt>
    <dgm:pt modelId="{F7854957-9E7A-714A-9ABD-4C32B879DEDE}" type="pres">
      <dgm:prSet presAssocID="{DBD06DA5-051C-A742-BA2A-F55F4B0781F0}" presName="node" presStyleLbl="node1" presStyleIdx="1" presStyleCnt="4" custScaleX="124659" custLinFactNeighborX="-6572">
        <dgm:presLayoutVars>
          <dgm:bulletEnabled val="1"/>
        </dgm:presLayoutVars>
      </dgm:prSet>
      <dgm:spPr/>
      <dgm:t>
        <a:bodyPr/>
        <a:lstStyle/>
        <a:p>
          <a:endParaRPr lang="zh-CN" altLang="en-US"/>
        </a:p>
      </dgm:t>
    </dgm:pt>
    <dgm:pt modelId="{4287B459-D7AF-8D47-9056-0BE97E1C00C5}" type="pres">
      <dgm:prSet presAssocID="{BAF8E8B4-D41E-A24C-B65B-E33D48237EFE}" presName="sibTrans" presStyleLbl="sibTrans2D1" presStyleIdx="1" presStyleCnt="3"/>
      <dgm:spPr/>
      <dgm:t>
        <a:bodyPr/>
        <a:lstStyle/>
        <a:p>
          <a:endParaRPr lang="zh-CN" altLang="en-US"/>
        </a:p>
      </dgm:t>
    </dgm:pt>
    <dgm:pt modelId="{22DC8420-2C17-EF4C-8451-945A2E7B7A65}" type="pres">
      <dgm:prSet presAssocID="{BAF8E8B4-D41E-A24C-B65B-E33D48237EFE}" presName="connectorText" presStyleLbl="sibTrans2D1" presStyleIdx="1" presStyleCnt="3"/>
      <dgm:spPr/>
      <dgm:t>
        <a:bodyPr/>
        <a:lstStyle/>
        <a:p>
          <a:endParaRPr lang="zh-CN" altLang="en-US"/>
        </a:p>
      </dgm:t>
    </dgm:pt>
    <dgm:pt modelId="{54F16E4C-5C7D-C149-BBE4-4FC47D36A839}" type="pres">
      <dgm:prSet presAssocID="{B86E3233-43FA-BC40-8CAD-0CA6C5BA92EA}" presName="node" presStyleLbl="node1" presStyleIdx="2" presStyleCnt="4" custScaleX="115019" custLinFactNeighborX="-21676" custLinFactNeighborY="-1032">
        <dgm:presLayoutVars>
          <dgm:bulletEnabled val="1"/>
        </dgm:presLayoutVars>
      </dgm:prSet>
      <dgm:spPr/>
      <dgm:t>
        <a:bodyPr/>
        <a:lstStyle/>
        <a:p>
          <a:endParaRPr lang="zh-CN" altLang="en-US"/>
        </a:p>
      </dgm:t>
    </dgm:pt>
    <dgm:pt modelId="{5DDCA353-B544-8444-9472-D60D4E34C43A}" type="pres">
      <dgm:prSet presAssocID="{87877C8E-DF1E-1445-ACA8-4E7CBD23A3D9}" presName="sibTrans" presStyleLbl="sibTrans2D1" presStyleIdx="2" presStyleCnt="3" custLinFactNeighborX="-5954"/>
      <dgm:spPr>
        <a:xfrm>
          <a:off x="6555078" y="263056"/>
          <a:ext cx="329367" cy="385298"/>
        </a:xfrm>
        <a:prstGeom prst="rightArrow">
          <a:avLst>
            <a:gd name="adj1" fmla="val 60000"/>
            <a:gd name="adj2" fmla="val 50000"/>
          </a:avLst>
        </a:prstGeom>
      </dgm:spPr>
      <dgm:t>
        <a:bodyPr/>
        <a:lstStyle/>
        <a:p>
          <a:endParaRPr lang="zh-CN" altLang="en-US"/>
        </a:p>
      </dgm:t>
    </dgm:pt>
    <dgm:pt modelId="{BF82FCC9-4D7D-324E-99E3-1F2AA3469FD8}" type="pres">
      <dgm:prSet presAssocID="{87877C8E-DF1E-1445-ACA8-4E7CBD23A3D9}" presName="connectorText" presStyleLbl="sibTrans2D1" presStyleIdx="2" presStyleCnt="3"/>
      <dgm:spPr/>
      <dgm:t>
        <a:bodyPr/>
        <a:lstStyle/>
        <a:p>
          <a:endParaRPr lang="zh-CN" altLang="en-US"/>
        </a:p>
      </dgm:t>
    </dgm:pt>
    <dgm:pt modelId="{2CCF0BC3-7A59-B14E-8FE0-0D2495AFB5CA}" type="pres">
      <dgm:prSet presAssocID="{84AAC97A-9687-0A4D-A737-40C06DEB3873}" presName="node" presStyleLbl="node1" presStyleIdx="3" presStyleCnt="4" custScaleX="111606" custLinFactNeighborX="-41498">
        <dgm:presLayoutVars>
          <dgm:bulletEnabled val="1"/>
        </dgm:presLayoutVars>
      </dgm:prSet>
      <dgm:spPr>
        <a:xfrm>
          <a:off x="7021164" y="0"/>
          <a:ext cx="1553621" cy="911411"/>
        </a:xfrm>
        <a:prstGeom prst="roundRect">
          <a:avLst>
            <a:gd name="adj" fmla="val 10000"/>
          </a:avLst>
        </a:prstGeom>
      </dgm:spPr>
      <dgm:t>
        <a:bodyPr/>
        <a:lstStyle/>
        <a:p>
          <a:endParaRPr lang="zh-CN" altLang="en-US"/>
        </a:p>
      </dgm:t>
    </dgm:pt>
  </dgm:ptLst>
  <dgm:cxnLst>
    <dgm:cxn modelId="{316793BC-EFDB-41D1-B4DC-03EB313F4C55}" type="presOf" srcId="{0E705BAD-E40E-E34F-9FE6-A1CBB7969C0A}" destId="{30D94929-B01B-6948-B830-4015A344BE47}" srcOrd="1" destOrd="0" presId="urn:microsoft.com/office/officeart/2005/8/layout/process1"/>
    <dgm:cxn modelId="{D4BE40A3-42BF-44F8-81F2-06B82CCAF13C}" type="presOf" srcId="{0E705BAD-E40E-E34F-9FE6-A1CBB7969C0A}" destId="{0AC01E2A-77E4-9F45-9F3A-9E9287CBCB91}" srcOrd="0" destOrd="0" presId="urn:microsoft.com/office/officeart/2005/8/layout/process1"/>
    <dgm:cxn modelId="{758979CF-1988-FA42-A7DA-2E710B2A1116}" srcId="{FF9EF374-4CB8-7C40-ADB0-2E51856EA461}" destId="{84AAC97A-9687-0A4D-A737-40C06DEB3873}" srcOrd="3" destOrd="0" parTransId="{51B10E69-C649-C644-83ED-4F71FF2EF70D}" sibTransId="{7A8C211D-07DD-CA44-AEE8-3F00924FCCA6}"/>
    <dgm:cxn modelId="{FFED7B67-85DC-42FF-AA00-DFF643E2D817}" type="presOf" srcId="{87877C8E-DF1E-1445-ACA8-4E7CBD23A3D9}" destId="{5DDCA353-B544-8444-9472-D60D4E34C43A}" srcOrd="0" destOrd="0" presId="urn:microsoft.com/office/officeart/2005/8/layout/process1"/>
    <dgm:cxn modelId="{817651DB-AFA7-FC4B-8A30-F227264E616E}" srcId="{FF9EF374-4CB8-7C40-ADB0-2E51856EA461}" destId="{DBD06DA5-051C-A742-BA2A-F55F4B0781F0}" srcOrd="1" destOrd="0" parTransId="{5D58B8D8-EEB2-B94E-A83A-D8BC1E8AE121}" sibTransId="{BAF8E8B4-D41E-A24C-B65B-E33D48237EFE}"/>
    <dgm:cxn modelId="{A1798993-B3D2-43E7-9826-B15BD6890CFB}" type="presOf" srcId="{B86E3233-43FA-BC40-8CAD-0CA6C5BA92EA}" destId="{54F16E4C-5C7D-C149-BBE4-4FC47D36A839}" srcOrd="0" destOrd="0" presId="urn:microsoft.com/office/officeart/2005/8/layout/process1"/>
    <dgm:cxn modelId="{F17509FB-55C0-471D-B343-81CB6ACB3797}" type="presOf" srcId="{1AB7AA8C-F0AB-DD45-A9F7-B3E37B2E8F69}" destId="{19C9A548-8571-5049-AE2C-FC599E962B34}" srcOrd="0" destOrd="0" presId="urn:microsoft.com/office/officeart/2005/8/layout/process1"/>
    <dgm:cxn modelId="{CCFA5C69-254B-4F46-8110-5DA533287524}" type="presOf" srcId="{FF9EF374-4CB8-7C40-ADB0-2E51856EA461}" destId="{92747BF0-9CC8-644C-AD49-4986EB3FC73B}" srcOrd="0" destOrd="0" presId="urn:microsoft.com/office/officeart/2005/8/layout/process1"/>
    <dgm:cxn modelId="{435E22A3-AD1A-4C8A-93CB-C6E21B222E80}" type="presOf" srcId="{84AAC97A-9687-0A4D-A737-40C06DEB3873}" destId="{2CCF0BC3-7A59-B14E-8FE0-0D2495AFB5CA}" srcOrd="0" destOrd="0" presId="urn:microsoft.com/office/officeart/2005/8/layout/process1"/>
    <dgm:cxn modelId="{2C9886F8-A6AA-DB4E-8F43-69891BB553C3}" srcId="{FF9EF374-4CB8-7C40-ADB0-2E51856EA461}" destId="{B86E3233-43FA-BC40-8CAD-0CA6C5BA92EA}" srcOrd="2" destOrd="0" parTransId="{F9B571BD-412B-4444-AE64-9235B458C820}" sibTransId="{87877C8E-DF1E-1445-ACA8-4E7CBD23A3D9}"/>
    <dgm:cxn modelId="{2702C19D-C239-4773-B4C4-6FE83F5A91DC}" type="presOf" srcId="{BAF8E8B4-D41E-A24C-B65B-E33D48237EFE}" destId="{4287B459-D7AF-8D47-9056-0BE97E1C00C5}" srcOrd="0" destOrd="0" presId="urn:microsoft.com/office/officeart/2005/8/layout/process1"/>
    <dgm:cxn modelId="{5130349F-CC4C-464B-AC9C-4920943B939F}" type="presOf" srcId="{BAF8E8B4-D41E-A24C-B65B-E33D48237EFE}" destId="{22DC8420-2C17-EF4C-8451-945A2E7B7A65}" srcOrd="1" destOrd="0" presId="urn:microsoft.com/office/officeart/2005/8/layout/process1"/>
    <dgm:cxn modelId="{5BEE2D6E-A2E6-4D72-849A-EE5FF3C45916}" type="presOf" srcId="{87877C8E-DF1E-1445-ACA8-4E7CBD23A3D9}" destId="{BF82FCC9-4D7D-324E-99E3-1F2AA3469FD8}" srcOrd="1" destOrd="0" presId="urn:microsoft.com/office/officeart/2005/8/layout/process1"/>
    <dgm:cxn modelId="{B6AD0D32-EE16-044D-B303-CA45C76F4470}" srcId="{FF9EF374-4CB8-7C40-ADB0-2E51856EA461}" destId="{1AB7AA8C-F0AB-DD45-A9F7-B3E37B2E8F69}" srcOrd="0" destOrd="0" parTransId="{85B21B8C-FE2C-8E49-8B5D-699622FDD2D5}" sibTransId="{0E705BAD-E40E-E34F-9FE6-A1CBB7969C0A}"/>
    <dgm:cxn modelId="{18F4EAC2-546C-41C1-87DD-FF7C9AFDF0B1}" type="presOf" srcId="{DBD06DA5-051C-A742-BA2A-F55F4B0781F0}" destId="{F7854957-9E7A-714A-9ABD-4C32B879DEDE}" srcOrd="0" destOrd="0" presId="urn:microsoft.com/office/officeart/2005/8/layout/process1"/>
    <dgm:cxn modelId="{35F18462-108A-46F5-959F-539C121C3B86}" type="presParOf" srcId="{92747BF0-9CC8-644C-AD49-4986EB3FC73B}" destId="{19C9A548-8571-5049-AE2C-FC599E962B34}" srcOrd="0" destOrd="0" presId="urn:microsoft.com/office/officeart/2005/8/layout/process1"/>
    <dgm:cxn modelId="{47E0F5A0-624E-4286-8CF4-4683F23DD697}" type="presParOf" srcId="{92747BF0-9CC8-644C-AD49-4986EB3FC73B}" destId="{0AC01E2A-77E4-9F45-9F3A-9E9287CBCB91}" srcOrd="1" destOrd="0" presId="urn:microsoft.com/office/officeart/2005/8/layout/process1"/>
    <dgm:cxn modelId="{9D81A224-3DF8-4F04-A09A-2569CC0E3455}" type="presParOf" srcId="{0AC01E2A-77E4-9F45-9F3A-9E9287CBCB91}" destId="{30D94929-B01B-6948-B830-4015A344BE47}" srcOrd="0" destOrd="0" presId="urn:microsoft.com/office/officeart/2005/8/layout/process1"/>
    <dgm:cxn modelId="{0ACC7AD7-BA6B-4EC1-A0AB-308681767A99}" type="presParOf" srcId="{92747BF0-9CC8-644C-AD49-4986EB3FC73B}" destId="{F7854957-9E7A-714A-9ABD-4C32B879DEDE}" srcOrd="2" destOrd="0" presId="urn:microsoft.com/office/officeart/2005/8/layout/process1"/>
    <dgm:cxn modelId="{DF42B39C-FDE9-463B-80F3-A144B13BF505}" type="presParOf" srcId="{92747BF0-9CC8-644C-AD49-4986EB3FC73B}" destId="{4287B459-D7AF-8D47-9056-0BE97E1C00C5}" srcOrd="3" destOrd="0" presId="urn:microsoft.com/office/officeart/2005/8/layout/process1"/>
    <dgm:cxn modelId="{147F8636-D5E9-41E0-9F5D-B97A1E22F85D}" type="presParOf" srcId="{4287B459-D7AF-8D47-9056-0BE97E1C00C5}" destId="{22DC8420-2C17-EF4C-8451-945A2E7B7A65}" srcOrd="0" destOrd="0" presId="urn:microsoft.com/office/officeart/2005/8/layout/process1"/>
    <dgm:cxn modelId="{28E9AC4F-852A-4EE7-936B-2BA6F7D0986C}" type="presParOf" srcId="{92747BF0-9CC8-644C-AD49-4986EB3FC73B}" destId="{54F16E4C-5C7D-C149-BBE4-4FC47D36A839}" srcOrd="4" destOrd="0" presId="urn:microsoft.com/office/officeart/2005/8/layout/process1"/>
    <dgm:cxn modelId="{4A79DB18-F339-44C6-A4F3-CD01FC6D321F}" type="presParOf" srcId="{92747BF0-9CC8-644C-AD49-4986EB3FC73B}" destId="{5DDCA353-B544-8444-9472-D60D4E34C43A}" srcOrd="5" destOrd="0" presId="urn:microsoft.com/office/officeart/2005/8/layout/process1"/>
    <dgm:cxn modelId="{51FD0B8C-4317-410F-82EA-A37FF7D54FB9}" type="presParOf" srcId="{5DDCA353-B544-8444-9472-D60D4E34C43A}" destId="{BF82FCC9-4D7D-324E-99E3-1F2AA3469FD8}" srcOrd="0" destOrd="0" presId="urn:microsoft.com/office/officeart/2005/8/layout/process1"/>
    <dgm:cxn modelId="{16B594C2-636D-43CA-8933-70413AABAD9F}" type="presParOf" srcId="{92747BF0-9CC8-644C-AD49-4986EB3FC73B}" destId="{2CCF0BC3-7A59-B14E-8FE0-0D2495AFB5CA}" srcOrd="6" destOrd="0" presId="urn:microsoft.com/office/officeart/2005/8/layout/process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9A548-8571-5049-AE2C-FC599E962B34}">
      <dsp:nvSpPr>
        <dsp:cNvPr id="0" name=""/>
        <dsp:cNvSpPr/>
      </dsp:nvSpPr>
      <dsp:spPr>
        <a:xfrm>
          <a:off x="2778" y="0"/>
          <a:ext cx="1875534" cy="84842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高隔离性需求和低延迟启动性能</a:t>
          </a:r>
        </a:p>
      </dsp:txBody>
      <dsp:txXfrm>
        <a:off x="27627" y="24849"/>
        <a:ext cx="1825836" cy="798726"/>
      </dsp:txXfrm>
    </dsp:sp>
    <dsp:sp modelId="{0AC01E2A-77E4-9F45-9F3A-9E9287CBCB91}">
      <dsp:nvSpPr>
        <dsp:cNvPr id="0" name=""/>
        <dsp:cNvSpPr/>
      </dsp:nvSpPr>
      <dsp:spPr>
        <a:xfrm>
          <a:off x="2029396" y="241771"/>
          <a:ext cx="314956" cy="42889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444500">
            <a:lnSpc>
              <a:spcPct val="90000"/>
            </a:lnSpc>
            <a:spcBef>
              <a:spcPct val="0"/>
            </a:spcBef>
            <a:spcAft>
              <a:spcPct val="35000"/>
            </a:spcAft>
          </a:pPr>
          <a:endParaRPr lang="zh-CN" altLang="en-US" sz="1000" b="0" i="0" kern="1200" dirty="0">
            <a:solidFill>
              <a:schemeClr val="tx1"/>
            </a:solidFill>
            <a:latin typeface="Microsoft YaHei" panose="020B0503020204020204" pitchFamily="34" charset="-122"/>
            <a:ea typeface="Microsoft YaHei" panose="020B0503020204020204" pitchFamily="34" charset="-122"/>
          </a:endParaRPr>
        </a:p>
      </dsp:txBody>
      <dsp:txXfrm>
        <a:off x="2029396" y="327551"/>
        <a:ext cx="220469" cy="257339"/>
      </dsp:txXfrm>
    </dsp:sp>
    <dsp:sp modelId="{F7854957-9E7A-714A-9ABD-4C32B879DEDE}">
      <dsp:nvSpPr>
        <dsp:cNvPr id="0" name=""/>
        <dsp:cNvSpPr/>
      </dsp:nvSpPr>
      <dsp:spPr>
        <a:xfrm>
          <a:off x="2475478" y="0"/>
          <a:ext cx="2022726" cy="848424"/>
        </a:xfrm>
        <a:prstGeom prst="roundRect">
          <a:avLst>
            <a:gd name="adj" fmla="val 10000"/>
          </a:avLst>
        </a:prstGeom>
        <a:solidFill>
          <a:schemeClr val="accent2">
            <a:hueOff val="-2657599"/>
            <a:satOff val="-21667"/>
            <a:lumOff val="-28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采用</a:t>
          </a:r>
          <a:r>
            <a:rPr lang="en-US" altLang="zh-CN" sz="1600" b="0" kern="1200" dirty="0" err="1">
              <a:latin typeface="Microsoft YaHei" panose="020B0503020204020204" pitchFamily="34" charset="-122"/>
              <a:ea typeface="Microsoft YaHei" panose="020B0503020204020204" pitchFamily="34" charset="-122"/>
              <a:cs typeface="+mn-cs"/>
            </a:rPr>
            <a:t>Prewarm</a:t>
          </a:r>
          <a:r>
            <a:rPr lang="zh-CN" altLang="en-US" sz="1600" b="0" kern="1200" dirty="0">
              <a:latin typeface="Microsoft YaHei" panose="020B0503020204020204" pitchFamily="34" charset="-122"/>
              <a:ea typeface="Microsoft YaHei" panose="020B0503020204020204" pitchFamily="34" charset="-122"/>
              <a:cs typeface="+mn-cs"/>
            </a:rPr>
            <a:t>预热机制启动容器</a:t>
          </a:r>
        </a:p>
      </dsp:txBody>
      <dsp:txXfrm>
        <a:off x="2500327" y="24849"/>
        <a:ext cx="1973028" cy="798726"/>
      </dsp:txXfrm>
    </dsp:sp>
    <dsp:sp modelId="{4287B459-D7AF-8D47-9056-0BE97E1C00C5}">
      <dsp:nvSpPr>
        <dsp:cNvPr id="0" name=""/>
        <dsp:cNvSpPr/>
      </dsp:nvSpPr>
      <dsp:spPr>
        <a:xfrm>
          <a:off x="4652414" y="209762"/>
          <a:ext cx="326925" cy="428899"/>
        </a:xfrm>
        <a:prstGeom prst="rightArrow">
          <a:avLst>
            <a:gd name="adj1" fmla="val 60000"/>
            <a:gd name="adj2" fmla="val 50000"/>
          </a:avLst>
        </a:prstGeom>
        <a:solidFill>
          <a:schemeClr val="accent2">
            <a:hueOff val="-5315197"/>
            <a:satOff val="-43334"/>
            <a:lumOff val="-56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444500">
            <a:lnSpc>
              <a:spcPct val="90000"/>
            </a:lnSpc>
            <a:spcBef>
              <a:spcPct val="0"/>
            </a:spcBef>
            <a:spcAft>
              <a:spcPct val="35000"/>
            </a:spcAft>
          </a:pPr>
          <a:endParaRPr lang="zh-CN" altLang="en-US" sz="1000" b="0" i="0" kern="1200">
            <a:solidFill>
              <a:schemeClr val="tx1"/>
            </a:solidFill>
            <a:latin typeface="Microsoft YaHei" panose="020B0503020204020204" pitchFamily="34" charset="-122"/>
            <a:ea typeface="Microsoft YaHei" panose="020B0503020204020204" pitchFamily="34" charset="-122"/>
          </a:endParaRPr>
        </a:p>
      </dsp:txBody>
      <dsp:txXfrm>
        <a:off x="4652414" y="295542"/>
        <a:ext cx="228848" cy="257339"/>
      </dsp:txXfrm>
    </dsp:sp>
    <dsp:sp modelId="{54F16E4C-5C7D-C149-BBE4-4FC47D36A839}">
      <dsp:nvSpPr>
        <dsp:cNvPr id="0" name=""/>
        <dsp:cNvSpPr/>
      </dsp:nvSpPr>
      <dsp:spPr>
        <a:xfrm>
          <a:off x="5115044" y="0"/>
          <a:ext cx="2454444" cy="848424"/>
        </a:xfrm>
        <a:prstGeom prst="roundRect">
          <a:avLst>
            <a:gd name="adj" fmla="val 10000"/>
          </a:avLst>
        </a:prstGeom>
        <a:solidFill>
          <a:schemeClr val="accent2">
            <a:hueOff val="-5315197"/>
            <a:satOff val="-43334"/>
            <a:lumOff val="-56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加速按需加载容器镜像</a:t>
          </a:r>
        </a:p>
      </dsp:txBody>
      <dsp:txXfrm>
        <a:off x="5139893" y="24849"/>
        <a:ext cx="2404746" cy="798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9A548-8571-5049-AE2C-FC599E962B34}">
      <dsp:nvSpPr>
        <dsp:cNvPr id="0" name=""/>
        <dsp:cNvSpPr/>
      </dsp:nvSpPr>
      <dsp:spPr>
        <a:xfrm>
          <a:off x="2778" y="0"/>
          <a:ext cx="1875534" cy="84842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离线性能数据采集</a:t>
          </a:r>
        </a:p>
      </dsp:txBody>
      <dsp:txXfrm>
        <a:off x="27627" y="24849"/>
        <a:ext cx="1825836" cy="798726"/>
      </dsp:txXfrm>
    </dsp:sp>
    <dsp:sp modelId="{0AC01E2A-77E4-9F45-9F3A-9E9287CBCB91}">
      <dsp:nvSpPr>
        <dsp:cNvPr id="0" name=""/>
        <dsp:cNvSpPr/>
      </dsp:nvSpPr>
      <dsp:spPr>
        <a:xfrm>
          <a:off x="2029396" y="241771"/>
          <a:ext cx="314956" cy="42889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444500">
            <a:lnSpc>
              <a:spcPct val="90000"/>
            </a:lnSpc>
            <a:spcBef>
              <a:spcPct val="0"/>
            </a:spcBef>
            <a:spcAft>
              <a:spcPct val="35000"/>
            </a:spcAft>
          </a:pPr>
          <a:endParaRPr lang="zh-CN" altLang="en-US" sz="1000" b="0" i="0" kern="1200" dirty="0">
            <a:solidFill>
              <a:schemeClr val="tx1"/>
            </a:solidFill>
            <a:latin typeface="Microsoft YaHei" panose="020B0503020204020204" pitchFamily="34" charset="-122"/>
            <a:ea typeface="Microsoft YaHei" panose="020B0503020204020204" pitchFamily="34" charset="-122"/>
          </a:endParaRPr>
        </a:p>
      </dsp:txBody>
      <dsp:txXfrm>
        <a:off x="2029396" y="327551"/>
        <a:ext cx="220469" cy="257339"/>
      </dsp:txXfrm>
    </dsp:sp>
    <dsp:sp modelId="{F7854957-9E7A-714A-9ABD-4C32B879DEDE}">
      <dsp:nvSpPr>
        <dsp:cNvPr id="0" name=""/>
        <dsp:cNvSpPr/>
      </dsp:nvSpPr>
      <dsp:spPr>
        <a:xfrm>
          <a:off x="2475478" y="0"/>
          <a:ext cx="2022726" cy="848424"/>
        </a:xfrm>
        <a:prstGeom prst="roundRect">
          <a:avLst>
            <a:gd name="adj" fmla="val 10000"/>
          </a:avLst>
        </a:prstGeom>
        <a:solidFill>
          <a:schemeClr val="accent2">
            <a:hueOff val="-2657599"/>
            <a:satOff val="-21667"/>
            <a:lumOff val="-28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关键特征自动筛选</a:t>
          </a:r>
        </a:p>
      </dsp:txBody>
      <dsp:txXfrm>
        <a:off x="2500327" y="24849"/>
        <a:ext cx="1973028" cy="798726"/>
      </dsp:txXfrm>
    </dsp:sp>
    <dsp:sp modelId="{4287B459-D7AF-8D47-9056-0BE97E1C00C5}">
      <dsp:nvSpPr>
        <dsp:cNvPr id="0" name=""/>
        <dsp:cNvSpPr/>
      </dsp:nvSpPr>
      <dsp:spPr>
        <a:xfrm>
          <a:off x="4652414" y="209762"/>
          <a:ext cx="326925" cy="428899"/>
        </a:xfrm>
        <a:prstGeom prst="rightArrow">
          <a:avLst>
            <a:gd name="adj1" fmla="val 60000"/>
            <a:gd name="adj2" fmla="val 50000"/>
          </a:avLst>
        </a:prstGeom>
        <a:solidFill>
          <a:schemeClr val="accent2">
            <a:hueOff val="-5315197"/>
            <a:satOff val="-43334"/>
            <a:lumOff val="-56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444500">
            <a:lnSpc>
              <a:spcPct val="90000"/>
            </a:lnSpc>
            <a:spcBef>
              <a:spcPct val="0"/>
            </a:spcBef>
            <a:spcAft>
              <a:spcPct val="35000"/>
            </a:spcAft>
          </a:pPr>
          <a:endParaRPr lang="zh-CN" altLang="en-US" sz="1000" b="0" i="0" kern="1200">
            <a:solidFill>
              <a:schemeClr val="tx1"/>
            </a:solidFill>
            <a:latin typeface="Microsoft YaHei" panose="020B0503020204020204" pitchFamily="34" charset="-122"/>
            <a:ea typeface="Microsoft YaHei" panose="020B0503020204020204" pitchFamily="34" charset="-122"/>
          </a:endParaRPr>
        </a:p>
      </dsp:txBody>
      <dsp:txXfrm>
        <a:off x="4652414" y="295542"/>
        <a:ext cx="228848" cy="257339"/>
      </dsp:txXfrm>
    </dsp:sp>
    <dsp:sp modelId="{54F16E4C-5C7D-C149-BBE4-4FC47D36A839}">
      <dsp:nvSpPr>
        <dsp:cNvPr id="0" name=""/>
        <dsp:cNvSpPr/>
      </dsp:nvSpPr>
      <dsp:spPr>
        <a:xfrm>
          <a:off x="5115044" y="0"/>
          <a:ext cx="2454444" cy="848424"/>
        </a:xfrm>
        <a:prstGeom prst="roundRect">
          <a:avLst>
            <a:gd name="adj" fmla="val 10000"/>
          </a:avLst>
        </a:prstGeom>
        <a:solidFill>
          <a:schemeClr val="accent2">
            <a:hueOff val="-5315197"/>
            <a:satOff val="-43334"/>
            <a:lumOff val="-56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轻量级建模、模型训练</a:t>
          </a:r>
        </a:p>
      </dsp:txBody>
      <dsp:txXfrm>
        <a:off x="5139893" y="24849"/>
        <a:ext cx="2404746" cy="798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9A548-8571-5049-AE2C-FC599E962B34}">
      <dsp:nvSpPr>
        <dsp:cNvPr id="0" name=""/>
        <dsp:cNvSpPr/>
      </dsp:nvSpPr>
      <dsp:spPr>
        <a:xfrm>
          <a:off x="6555" y="0"/>
          <a:ext cx="1873702" cy="9163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在线识别系统内的空闲容器</a:t>
          </a:r>
        </a:p>
      </dsp:txBody>
      <dsp:txXfrm>
        <a:off x="33395" y="26840"/>
        <a:ext cx="1820022" cy="862715"/>
      </dsp:txXfrm>
    </dsp:sp>
    <dsp:sp modelId="{0AC01E2A-77E4-9F45-9F3A-9E9287CBCB91}">
      <dsp:nvSpPr>
        <dsp:cNvPr id="0" name=""/>
        <dsp:cNvSpPr/>
      </dsp:nvSpPr>
      <dsp:spPr>
        <a:xfrm>
          <a:off x="2031195" y="275934"/>
          <a:ext cx="314649" cy="42848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444500">
            <a:lnSpc>
              <a:spcPct val="90000"/>
            </a:lnSpc>
            <a:spcBef>
              <a:spcPct val="0"/>
            </a:spcBef>
            <a:spcAft>
              <a:spcPct val="35000"/>
            </a:spcAft>
          </a:pPr>
          <a:endParaRPr lang="zh-CN" altLang="en-US" sz="1000" b="0" i="0" kern="1200" dirty="0">
            <a:solidFill>
              <a:schemeClr val="tx1"/>
            </a:solidFill>
            <a:latin typeface="Microsoft YaHei" panose="020B0503020204020204" pitchFamily="34" charset="-122"/>
            <a:ea typeface="Microsoft YaHei" panose="020B0503020204020204" pitchFamily="34" charset="-122"/>
          </a:endParaRPr>
        </a:p>
      </dsp:txBody>
      <dsp:txXfrm>
        <a:off x="2031195" y="361630"/>
        <a:ext cx="220254" cy="257088"/>
      </dsp:txXfrm>
    </dsp:sp>
    <dsp:sp modelId="{F7854957-9E7A-714A-9ABD-4C32B879DEDE}">
      <dsp:nvSpPr>
        <dsp:cNvPr id="0" name=""/>
        <dsp:cNvSpPr/>
      </dsp:nvSpPr>
      <dsp:spPr>
        <a:xfrm>
          <a:off x="2476841" y="0"/>
          <a:ext cx="2020751" cy="916395"/>
        </a:xfrm>
        <a:prstGeom prst="roundRect">
          <a:avLst>
            <a:gd name="adj" fmla="val 10000"/>
          </a:avLst>
        </a:prstGeom>
        <a:solidFill>
          <a:schemeClr val="accent2">
            <a:hueOff val="-2657599"/>
            <a:satOff val="-21667"/>
            <a:lumOff val="-28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根据检查点生成安全的共享容器镜像</a:t>
          </a:r>
        </a:p>
      </dsp:txBody>
      <dsp:txXfrm>
        <a:off x="2503681" y="26840"/>
        <a:ext cx="1967071" cy="862715"/>
      </dsp:txXfrm>
    </dsp:sp>
    <dsp:sp modelId="{4287B459-D7AF-8D47-9056-0BE97E1C00C5}">
      <dsp:nvSpPr>
        <dsp:cNvPr id="0" name=""/>
        <dsp:cNvSpPr/>
      </dsp:nvSpPr>
      <dsp:spPr>
        <a:xfrm>
          <a:off x="4651651" y="243957"/>
          <a:ext cx="326605" cy="428480"/>
        </a:xfrm>
        <a:prstGeom prst="rightArrow">
          <a:avLst>
            <a:gd name="adj1" fmla="val 60000"/>
            <a:gd name="adj2" fmla="val 50000"/>
          </a:avLst>
        </a:prstGeom>
        <a:solidFill>
          <a:schemeClr val="accent2">
            <a:hueOff val="-5315197"/>
            <a:satOff val="-43334"/>
            <a:lumOff val="-56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444500">
            <a:lnSpc>
              <a:spcPct val="90000"/>
            </a:lnSpc>
            <a:spcBef>
              <a:spcPct val="0"/>
            </a:spcBef>
            <a:spcAft>
              <a:spcPct val="35000"/>
            </a:spcAft>
          </a:pPr>
          <a:endParaRPr lang="zh-CN" altLang="en-US" sz="1000" b="0" i="0" kern="1200">
            <a:solidFill>
              <a:schemeClr val="tx1"/>
            </a:solidFill>
            <a:latin typeface="Microsoft YaHei" panose="020B0503020204020204" pitchFamily="34" charset="-122"/>
            <a:ea typeface="Microsoft YaHei" panose="020B0503020204020204" pitchFamily="34" charset="-122"/>
          </a:endParaRPr>
        </a:p>
      </dsp:txBody>
      <dsp:txXfrm>
        <a:off x="4651651" y="329653"/>
        <a:ext cx="228624" cy="257088"/>
      </dsp:txXfrm>
    </dsp:sp>
    <dsp:sp modelId="{54F16E4C-5C7D-C149-BBE4-4FC47D36A839}">
      <dsp:nvSpPr>
        <dsp:cNvPr id="0" name=""/>
        <dsp:cNvSpPr/>
      </dsp:nvSpPr>
      <dsp:spPr>
        <a:xfrm>
          <a:off x="5113829" y="0"/>
          <a:ext cx="2452047" cy="916395"/>
        </a:xfrm>
        <a:prstGeom prst="roundRect">
          <a:avLst>
            <a:gd name="adj" fmla="val 10000"/>
          </a:avLst>
        </a:prstGeom>
        <a:solidFill>
          <a:schemeClr val="accent2">
            <a:hueOff val="-5315197"/>
            <a:satOff val="-43334"/>
            <a:lumOff val="-56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冷启动请求重定向至共享容器处理</a:t>
          </a:r>
        </a:p>
      </dsp:txBody>
      <dsp:txXfrm>
        <a:off x="5140669" y="26840"/>
        <a:ext cx="2398367" cy="862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9A548-8571-5049-AE2C-FC599E962B34}">
      <dsp:nvSpPr>
        <dsp:cNvPr id="0" name=""/>
        <dsp:cNvSpPr/>
      </dsp:nvSpPr>
      <dsp:spPr>
        <a:xfrm>
          <a:off x="27815" y="0"/>
          <a:ext cx="2298540" cy="9163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ct val="35000"/>
            </a:spcAft>
            <a:buNone/>
          </a:pPr>
          <a:r>
            <a:rPr lang="zh-CN" altLang="en-US" sz="1600" b="0" kern="1200" dirty="0" smtClean="0">
              <a:latin typeface="Microsoft YaHei" panose="020B0503020204020204" pitchFamily="34" charset="-122"/>
              <a:ea typeface="Microsoft YaHei" panose="020B0503020204020204" pitchFamily="34" charset="-122"/>
              <a:cs typeface="+mn-cs"/>
            </a:rPr>
            <a:t>优化由中心节点决策</a:t>
          </a:r>
          <a:r>
            <a:rPr lang="zh-CN" altLang="en-US" sz="1600" b="0" kern="1200" dirty="0">
              <a:latin typeface="Microsoft YaHei" panose="020B0503020204020204" pitchFamily="34" charset="-122"/>
              <a:ea typeface="Microsoft YaHei" panose="020B0503020204020204" pitchFamily="34" charset="-122"/>
              <a:cs typeface="+mn-cs"/>
            </a:rPr>
            <a:t>的执行</a:t>
          </a:r>
          <a:r>
            <a:rPr lang="zh-CN" altLang="en-US" sz="1600" b="0" kern="1200" dirty="0" smtClean="0">
              <a:latin typeface="Microsoft YaHei" panose="020B0503020204020204" pitchFamily="34" charset="-122"/>
              <a:ea typeface="Microsoft YaHei" panose="020B0503020204020204" pitchFamily="34" charset="-122"/>
              <a:cs typeface="+mn-cs"/>
            </a:rPr>
            <a:t>模式为自治模式</a:t>
          </a:r>
          <a:endParaRPr lang="zh-CN" altLang="en-US" sz="1600" b="0" kern="1200" dirty="0">
            <a:latin typeface="Microsoft YaHei" panose="020B0503020204020204" pitchFamily="34" charset="-122"/>
            <a:ea typeface="Microsoft YaHei" panose="020B0503020204020204" pitchFamily="34" charset="-122"/>
            <a:cs typeface="+mn-cs"/>
          </a:endParaRPr>
        </a:p>
      </dsp:txBody>
      <dsp:txXfrm>
        <a:off x="54655" y="26840"/>
        <a:ext cx="2244860" cy="862715"/>
      </dsp:txXfrm>
    </dsp:sp>
    <dsp:sp modelId="{0AC01E2A-77E4-9F45-9F3A-9E9287CBCB91}">
      <dsp:nvSpPr>
        <dsp:cNvPr id="0" name=""/>
        <dsp:cNvSpPr/>
      </dsp:nvSpPr>
      <dsp:spPr>
        <a:xfrm>
          <a:off x="2474883" y="271712"/>
          <a:ext cx="309627" cy="4384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444500">
            <a:lnSpc>
              <a:spcPct val="90000"/>
            </a:lnSpc>
            <a:spcBef>
              <a:spcPct val="0"/>
            </a:spcBef>
            <a:spcAft>
              <a:spcPct val="35000"/>
            </a:spcAft>
          </a:pPr>
          <a:endParaRPr lang="zh-CN" altLang="en-US" sz="1000" b="0" i="0" kern="1200" dirty="0">
            <a:solidFill>
              <a:schemeClr val="tx1"/>
            </a:solidFill>
            <a:latin typeface="Microsoft YaHei" panose="020B0503020204020204" pitchFamily="34" charset="-122"/>
            <a:ea typeface="Microsoft YaHei" panose="020B0503020204020204" pitchFamily="34" charset="-122"/>
          </a:endParaRPr>
        </a:p>
      </dsp:txBody>
      <dsp:txXfrm>
        <a:off x="2474883" y="359393"/>
        <a:ext cx="216739" cy="263044"/>
      </dsp:txXfrm>
    </dsp:sp>
    <dsp:sp modelId="{F7854957-9E7A-714A-9ABD-4C32B879DEDE}">
      <dsp:nvSpPr>
        <dsp:cNvPr id="0" name=""/>
        <dsp:cNvSpPr/>
      </dsp:nvSpPr>
      <dsp:spPr>
        <a:xfrm>
          <a:off x="2913416" y="0"/>
          <a:ext cx="2067563" cy="916395"/>
        </a:xfrm>
        <a:prstGeom prst="roundRect">
          <a:avLst>
            <a:gd name="adj" fmla="val 10000"/>
          </a:avLst>
        </a:prstGeom>
        <a:solidFill>
          <a:schemeClr val="accent2">
            <a:hueOff val="-2657599"/>
            <a:satOff val="-21667"/>
            <a:lumOff val="-28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资源感知的工作流切分和部署算法</a:t>
          </a:r>
        </a:p>
      </dsp:txBody>
      <dsp:txXfrm>
        <a:off x="2940256" y="26840"/>
        <a:ext cx="2013883" cy="862715"/>
      </dsp:txXfrm>
    </dsp:sp>
    <dsp:sp modelId="{4287B459-D7AF-8D47-9056-0BE97E1C00C5}">
      <dsp:nvSpPr>
        <dsp:cNvPr id="0" name=""/>
        <dsp:cNvSpPr/>
      </dsp:nvSpPr>
      <dsp:spPr>
        <a:xfrm>
          <a:off x="5138608" y="238994"/>
          <a:ext cx="334172" cy="438406"/>
        </a:xfrm>
        <a:prstGeom prst="rightArrow">
          <a:avLst>
            <a:gd name="adj1" fmla="val 60000"/>
            <a:gd name="adj2" fmla="val 50000"/>
          </a:avLst>
        </a:prstGeom>
        <a:solidFill>
          <a:schemeClr val="accent2">
            <a:hueOff val="-5315197"/>
            <a:satOff val="-43334"/>
            <a:lumOff val="-56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444500">
            <a:lnSpc>
              <a:spcPct val="90000"/>
            </a:lnSpc>
            <a:spcBef>
              <a:spcPct val="0"/>
            </a:spcBef>
            <a:spcAft>
              <a:spcPct val="35000"/>
            </a:spcAft>
          </a:pPr>
          <a:endParaRPr lang="zh-CN" altLang="en-US" sz="1000" b="0" i="0" kern="1200">
            <a:solidFill>
              <a:schemeClr val="tx1"/>
            </a:solidFill>
            <a:latin typeface="Microsoft YaHei" panose="020B0503020204020204" pitchFamily="34" charset="-122"/>
            <a:ea typeface="Microsoft YaHei" panose="020B0503020204020204" pitchFamily="34" charset="-122"/>
          </a:endParaRPr>
        </a:p>
      </dsp:txBody>
      <dsp:txXfrm>
        <a:off x="5138608" y="326675"/>
        <a:ext cx="233920" cy="263044"/>
      </dsp:txXfrm>
    </dsp:sp>
    <dsp:sp modelId="{54F16E4C-5C7D-C149-BBE4-4FC47D36A839}">
      <dsp:nvSpPr>
        <dsp:cNvPr id="0" name=""/>
        <dsp:cNvSpPr/>
      </dsp:nvSpPr>
      <dsp:spPr>
        <a:xfrm>
          <a:off x="5611493" y="0"/>
          <a:ext cx="1913025" cy="916395"/>
        </a:xfrm>
        <a:prstGeom prst="roundRect">
          <a:avLst>
            <a:gd name="adj" fmla="val 10000"/>
          </a:avLst>
        </a:prstGeom>
        <a:solidFill>
          <a:schemeClr val="accent2">
            <a:hueOff val="-5315197"/>
            <a:satOff val="-43334"/>
            <a:lumOff val="-56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ct val="35000"/>
            </a:spcAft>
            <a:buNone/>
          </a:pPr>
          <a:r>
            <a:rPr lang="zh-CN" altLang="en-US" sz="1600" b="0" kern="1200" dirty="0">
              <a:latin typeface="Microsoft YaHei" panose="020B0503020204020204" pitchFamily="34" charset="-122"/>
              <a:ea typeface="Microsoft YaHei" panose="020B0503020204020204" pitchFamily="34" charset="-122"/>
              <a:cs typeface="+mn-cs"/>
            </a:rPr>
            <a:t>通讯友好的数据传递接口设计</a:t>
          </a:r>
        </a:p>
      </dsp:txBody>
      <dsp:txXfrm>
        <a:off x="5638333" y="26840"/>
        <a:ext cx="1859345" cy="8627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9A548-8571-5049-AE2C-FC599E962B34}">
      <dsp:nvSpPr>
        <dsp:cNvPr id="0" name=""/>
        <dsp:cNvSpPr/>
      </dsp:nvSpPr>
      <dsp:spPr>
        <a:xfrm>
          <a:off x="33718" y="0"/>
          <a:ext cx="1573105" cy="9661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800100">
            <a:lnSpc>
              <a:spcPct val="90000"/>
            </a:lnSpc>
            <a:spcBef>
              <a:spcPct val="0"/>
            </a:spcBef>
            <a:spcAft>
              <a:spcPct val="35000"/>
            </a:spcAft>
            <a:buNone/>
          </a:pPr>
          <a:r>
            <a:rPr lang="zh-CN" altLang="en-US" sz="1600" b="0" kern="1200" dirty="0" smtClean="0">
              <a:latin typeface="Microsoft YaHei" panose="020B0503020204020204" pitchFamily="34" charset="-122"/>
              <a:ea typeface="Microsoft YaHei" panose="020B0503020204020204" pitchFamily="34" charset="-122"/>
              <a:cs typeface="+mn-cs"/>
            </a:rPr>
            <a:t>最小化微服务应用的网络开销</a:t>
          </a:r>
          <a:endParaRPr lang="zh-CN" altLang="en-US" sz="1600" b="0" kern="1200" dirty="0">
            <a:latin typeface="Microsoft YaHei" panose="020B0503020204020204" pitchFamily="34" charset="-122"/>
            <a:ea typeface="Microsoft YaHei" panose="020B0503020204020204" pitchFamily="34" charset="-122"/>
            <a:cs typeface="+mn-cs"/>
          </a:endParaRPr>
        </a:p>
      </dsp:txBody>
      <dsp:txXfrm>
        <a:off x="62014" y="28296"/>
        <a:ext cx="1516513" cy="909517"/>
      </dsp:txXfrm>
    </dsp:sp>
    <dsp:sp modelId="{0AC01E2A-77E4-9F45-9F3A-9E9287CBCB91}">
      <dsp:nvSpPr>
        <dsp:cNvPr id="0" name=""/>
        <dsp:cNvSpPr/>
      </dsp:nvSpPr>
      <dsp:spPr>
        <a:xfrm>
          <a:off x="1733966" y="333547"/>
          <a:ext cx="265045" cy="3514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b="0" i="0" kern="1200">
            <a:solidFill>
              <a:schemeClr val="tx1"/>
            </a:solidFill>
            <a:latin typeface="Microsoft YaHei" panose="020B0503020204020204" pitchFamily="34" charset="-122"/>
            <a:ea typeface="Microsoft YaHei" panose="020B0503020204020204" pitchFamily="34" charset="-122"/>
          </a:endParaRPr>
        </a:p>
      </dsp:txBody>
      <dsp:txXfrm>
        <a:off x="1733966" y="403842"/>
        <a:ext cx="185532" cy="210884"/>
      </dsp:txXfrm>
    </dsp:sp>
    <dsp:sp modelId="{F7854957-9E7A-714A-9ABD-4C32B879DEDE}">
      <dsp:nvSpPr>
        <dsp:cNvPr id="0" name=""/>
        <dsp:cNvSpPr/>
      </dsp:nvSpPr>
      <dsp:spPr>
        <a:xfrm>
          <a:off x="2109357" y="0"/>
          <a:ext cx="1766714" cy="966109"/>
        </a:xfrm>
        <a:prstGeom prst="roundRect">
          <a:avLst>
            <a:gd name="adj" fmla="val 10000"/>
          </a:avLst>
        </a:prstGeom>
        <a:solidFill>
          <a:schemeClr val="accent2">
            <a:hueOff val="-1771733"/>
            <a:satOff val="-14445"/>
            <a:lumOff val="-18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800100">
            <a:lnSpc>
              <a:spcPct val="90000"/>
            </a:lnSpc>
            <a:spcBef>
              <a:spcPct val="0"/>
            </a:spcBef>
            <a:spcAft>
              <a:spcPct val="35000"/>
            </a:spcAft>
            <a:buNone/>
          </a:pPr>
          <a:r>
            <a:rPr lang="en-US" altLang="zh-CN" sz="1600" b="0" kern="1200" dirty="0" smtClean="0">
              <a:latin typeface="Microsoft YaHei" panose="020B0503020204020204" pitchFamily="34" charset="-122"/>
              <a:ea typeface="Microsoft YaHei" panose="020B0503020204020204" pitchFamily="34" charset="-122"/>
              <a:cs typeface="+mn-cs"/>
            </a:rPr>
            <a:t>Ford-Fulkerson</a:t>
          </a:r>
          <a:r>
            <a:rPr lang="zh-CN" altLang="en-US" sz="1600" b="0" kern="1200" dirty="0" smtClean="0">
              <a:latin typeface="Microsoft YaHei" panose="020B0503020204020204" pitchFamily="34" charset="-122"/>
              <a:ea typeface="Microsoft YaHei" panose="020B0503020204020204" pitchFamily="34" charset="-122"/>
              <a:cs typeface="+mn-cs"/>
            </a:rPr>
            <a:t>近似算法分割</a:t>
          </a:r>
          <a:r>
            <a:rPr lang="en-US" altLang="zh-CN" sz="1600" b="0" kern="1200" dirty="0" smtClean="0">
              <a:latin typeface="Microsoft YaHei" panose="020B0503020204020204" pitchFamily="34" charset="-122"/>
              <a:ea typeface="Microsoft YaHei" panose="020B0503020204020204" pitchFamily="34" charset="-122"/>
              <a:cs typeface="+mn-cs"/>
            </a:rPr>
            <a:t>DAG</a:t>
          </a:r>
          <a:r>
            <a:rPr lang="zh-CN" altLang="en-US" sz="1600" b="0" kern="1200" dirty="0" smtClean="0">
              <a:latin typeface="Microsoft YaHei" panose="020B0503020204020204" pitchFamily="34" charset="-122"/>
              <a:ea typeface="Microsoft YaHei" panose="020B0503020204020204" pitchFamily="34" charset="-122"/>
              <a:cs typeface="+mn-cs"/>
            </a:rPr>
            <a:t>图</a:t>
          </a:r>
          <a:endParaRPr lang="zh-CN" altLang="en-US" sz="1600" b="0" kern="1200" dirty="0">
            <a:latin typeface="Microsoft YaHei" panose="020B0503020204020204" pitchFamily="34" charset="-122"/>
            <a:ea typeface="Microsoft YaHei" panose="020B0503020204020204" pitchFamily="34" charset="-122"/>
            <a:cs typeface="+mn-cs"/>
          </a:endParaRPr>
        </a:p>
      </dsp:txBody>
      <dsp:txXfrm>
        <a:off x="2137653" y="28296"/>
        <a:ext cx="1710122" cy="909517"/>
      </dsp:txXfrm>
    </dsp:sp>
    <dsp:sp modelId="{4287B459-D7AF-8D47-9056-0BE97E1C00C5}">
      <dsp:nvSpPr>
        <dsp:cNvPr id="0" name=""/>
        <dsp:cNvSpPr/>
      </dsp:nvSpPr>
      <dsp:spPr>
        <a:xfrm>
          <a:off x="3996389" y="307317"/>
          <a:ext cx="255073" cy="351474"/>
        </a:xfrm>
        <a:prstGeom prst="rightArrow">
          <a:avLst>
            <a:gd name="adj1" fmla="val 60000"/>
            <a:gd name="adj2" fmla="val 50000"/>
          </a:avLst>
        </a:prstGeom>
        <a:solidFill>
          <a:schemeClr val="accent2">
            <a:hueOff val="-2657599"/>
            <a:satOff val="-21667"/>
            <a:lumOff val="-28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b="0" i="0" kern="1200">
            <a:solidFill>
              <a:schemeClr val="tx1"/>
            </a:solidFill>
            <a:latin typeface="Microsoft YaHei" panose="020B0503020204020204" pitchFamily="34" charset="-122"/>
            <a:ea typeface="Microsoft YaHei" panose="020B0503020204020204" pitchFamily="34" charset="-122"/>
          </a:endParaRPr>
        </a:p>
      </dsp:txBody>
      <dsp:txXfrm>
        <a:off x="3996389" y="377612"/>
        <a:ext cx="178551" cy="210884"/>
      </dsp:txXfrm>
    </dsp:sp>
    <dsp:sp modelId="{54F16E4C-5C7D-C149-BBE4-4FC47D36A839}">
      <dsp:nvSpPr>
        <dsp:cNvPr id="0" name=""/>
        <dsp:cNvSpPr/>
      </dsp:nvSpPr>
      <dsp:spPr>
        <a:xfrm>
          <a:off x="4357343" y="0"/>
          <a:ext cx="1630092" cy="966109"/>
        </a:xfrm>
        <a:prstGeom prst="roundRect">
          <a:avLst>
            <a:gd name="adj" fmla="val 10000"/>
          </a:avLst>
        </a:prstGeom>
        <a:solidFill>
          <a:schemeClr val="accent2">
            <a:hueOff val="-3543465"/>
            <a:satOff val="-28889"/>
            <a:lumOff val="-37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800100">
            <a:lnSpc>
              <a:spcPct val="90000"/>
            </a:lnSpc>
            <a:spcBef>
              <a:spcPct val="0"/>
            </a:spcBef>
            <a:spcAft>
              <a:spcPct val="35000"/>
            </a:spcAft>
            <a:buNone/>
          </a:pPr>
          <a:r>
            <a:rPr lang="zh-CN" altLang="en-US" sz="1600" b="0" kern="1200" dirty="0" smtClean="0">
              <a:latin typeface="Microsoft YaHei" panose="020B0503020204020204" pitchFamily="34" charset="-122"/>
              <a:ea typeface="Microsoft YaHei" panose="020B0503020204020204" pitchFamily="34" charset="-122"/>
              <a:cs typeface="+mn-cs"/>
            </a:rPr>
            <a:t>消解资源征用并最小化资源消耗</a:t>
          </a:r>
          <a:endParaRPr lang="zh-CN" altLang="en-US" sz="1600" b="0" kern="1200" dirty="0">
            <a:latin typeface="Microsoft YaHei" panose="020B0503020204020204" pitchFamily="34" charset="-122"/>
            <a:ea typeface="Microsoft YaHei" panose="020B0503020204020204" pitchFamily="34" charset="-122"/>
            <a:cs typeface="+mn-cs"/>
          </a:endParaRPr>
        </a:p>
      </dsp:txBody>
      <dsp:txXfrm>
        <a:off x="4385639" y="28296"/>
        <a:ext cx="1573500" cy="909517"/>
      </dsp:txXfrm>
    </dsp:sp>
    <dsp:sp modelId="{5DDCA353-B544-8444-9472-D60D4E34C43A}">
      <dsp:nvSpPr>
        <dsp:cNvPr id="0" name=""/>
        <dsp:cNvSpPr/>
      </dsp:nvSpPr>
      <dsp:spPr>
        <a:xfrm>
          <a:off x="6086723" y="307317"/>
          <a:ext cx="240898" cy="351474"/>
        </a:xfrm>
        <a:prstGeom prst="rightArrow">
          <a:avLst>
            <a:gd name="adj1" fmla="val 60000"/>
            <a:gd name="adj2" fmla="val 50000"/>
          </a:avLst>
        </a:prstGeom>
        <a:solidFill>
          <a:schemeClr val="accent2">
            <a:hueOff val="-5315197"/>
            <a:satOff val="-43334"/>
            <a:lumOff val="-56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000" b="0" i="0" kern="1200">
            <a:solidFill>
              <a:prstClr val="black"/>
            </a:solidFill>
            <a:latin typeface="Microsoft YaHei" panose="020B0503020204020204" pitchFamily="34" charset="-122"/>
            <a:ea typeface="Microsoft YaHei" panose="020B0503020204020204" pitchFamily="34" charset="-122"/>
            <a:cs typeface="+mn-cs"/>
          </a:endParaRPr>
        </a:p>
      </dsp:txBody>
      <dsp:txXfrm>
        <a:off x="6086723" y="377612"/>
        <a:ext cx="168629" cy="210884"/>
      </dsp:txXfrm>
    </dsp:sp>
    <dsp:sp modelId="{2CCF0BC3-7A59-B14E-8FE0-0D2495AFB5CA}">
      <dsp:nvSpPr>
        <dsp:cNvPr id="0" name=""/>
        <dsp:cNvSpPr/>
      </dsp:nvSpPr>
      <dsp:spPr>
        <a:xfrm>
          <a:off x="6441960" y="0"/>
          <a:ext cx="1581722" cy="966109"/>
        </a:xfrm>
        <a:prstGeom prst="roundRect">
          <a:avLst>
            <a:gd name="adj" fmla="val 10000"/>
          </a:avLst>
        </a:prstGeom>
        <a:solidFill>
          <a:schemeClr val="accent2">
            <a:hueOff val="-5315197"/>
            <a:satOff val="-43334"/>
            <a:lumOff val="-56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00100">
            <a:lnSpc>
              <a:spcPct val="90000"/>
            </a:lnSpc>
            <a:spcBef>
              <a:spcPct val="0"/>
            </a:spcBef>
            <a:spcAft>
              <a:spcPct val="35000"/>
            </a:spcAft>
            <a:buNone/>
          </a:pPr>
          <a:r>
            <a:rPr lang="zh-CN" altLang="en-US" sz="1600" b="0" kern="1200" dirty="0" smtClean="0">
              <a:latin typeface="Microsoft YaHei" panose="020B0503020204020204" pitchFamily="34" charset="-122"/>
              <a:ea typeface="Microsoft YaHei" panose="020B0503020204020204" pitchFamily="34" charset="-122"/>
              <a:cs typeface="+mn-cs"/>
            </a:rPr>
            <a:t>运行时</a:t>
          </a:r>
          <a:r>
            <a:rPr lang="en-US" altLang="zh-CN" sz="1600" b="0" kern="1200" dirty="0" err="1" smtClean="0">
              <a:latin typeface="Microsoft YaHei" panose="020B0503020204020204" pitchFamily="34" charset="-122"/>
              <a:ea typeface="Microsoft YaHei" panose="020B0503020204020204" pitchFamily="34" charset="-122"/>
              <a:cs typeface="+mn-cs"/>
            </a:rPr>
            <a:t>QoS</a:t>
          </a:r>
          <a:r>
            <a:rPr lang="zh-CN" altLang="en-US" sz="1600" b="0" kern="1200" dirty="0" smtClean="0">
              <a:latin typeface="Microsoft YaHei" panose="020B0503020204020204" pitchFamily="34" charset="-122"/>
              <a:ea typeface="Microsoft YaHei" panose="020B0503020204020204" pitchFamily="34" charset="-122"/>
              <a:cs typeface="+mn-cs"/>
            </a:rPr>
            <a:t>识别并调整配置</a:t>
          </a:r>
          <a:endParaRPr lang="zh-CN" altLang="en-US" sz="1600" b="0" kern="1200" dirty="0">
            <a:latin typeface="Microsoft YaHei" panose="020B0503020204020204" pitchFamily="34" charset="-122"/>
            <a:ea typeface="Microsoft YaHei" panose="020B0503020204020204" pitchFamily="34" charset="-122"/>
            <a:cs typeface="+mn-cs"/>
          </a:endParaRPr>
        </a:p>
      </dsp:txBody>
      <dsp:txXfrm>
        <a:off x="6470256" y="28296"/>
        <a:ext cx="1525130" cy="9095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2C1FBA-CF23-45CA-A289-03E32D160964}" type="datetimeFigureOut">
              <a:rPr lang="zh-CN" altLang="en-US" smtClean="0"/>
              <a:t>2021/6/22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F2B0C5-C56D-47E9-BCFE-D990A940F17B}" type="slidenum">
              <a:rPr lang="zh-CN" altLang="en-US" smtClean="0"/>
              <a:t>‹#›</a:t>
            </a:fld>
            <a:endParaRPr lang="zh-CN" altLang="en-US"/>
          </a:p>
        </p:txBody>
      </p:sp>
    </p:spTree>
    <p:extLst>
      <p:ext uri="{BB962C8B-B14F-4D97-AF65-F5344CB8AC3E}">
        <p14:creationId xmlns:p14="http://schemas.microsoft.com/office/powerpoint/2010/main" val="2713700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66BD8-0FC1-456F-BDC6-7D0CA8E36566}" type="datetimeFigureOut">
              <a:rPr lang="zh-CN" altLang="en-US" smtClean="0"/>
              <a:t>2021/6/22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FC841-E2E1-4802-8701-94EA307E94B0}" type="slidenum">
              <a:rPr lang="zh-CN" altLang="en-US" smtClean="0"/>
              <a:t>‹#›</a:t>
            </a:fld>
            <a:endParaRPr lang="zh-CN" altLang="en-US"/>
          </a:p>
        </p:txBody>
      </p:sp>
    </p:spTree>
    <p:extLst>
      <p:ext uri="{BB962C8B-B14F-4D97-AF65-F5344CB8AC3E}">
        <p14:creationId xmlns:p14="http://schemas.microsoft.com/office/powerpoint/2010/main" val="201459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这一页如何解释？</a:t>
            </a:r>
          </a:p>
        </p:txBody>
      </p:sp>
      <p:sp>
        <p:nvSpPr>
          <p:cNvPr id="4" name="灯片编号占位符 3"/>
          <p:cNvSpPr>
            <a:spLocks noGrp="1"/>
          </p:cNvSpPr>
          <p:nvPr>
            <p:ph type="sldNum" sz="quarter" idx="5"/>
          </p:nvPr>
        </p:nvSpPr>
        <p:spPr/>
        <p:txBody>
          <a:bodyPr/>
          <a:lstStyle/>
          <a:p>
            <a:fld id="{E3CFC841-E2E1-4802-8701-94EA307E94B0}" type="slidenum">
              <a:rPr lang="zh-CN" altLang="en-US" smtClean="0"/>
              <a:t>9</a:t>
            </a:fld>
            <a:endParaRPr lang="zh-CN" altLang="en-US"/>
          </a:p>
        </p:txBody>
      </p:sp>
    </p:spTree>
    <p:extLst>
      <p:ext uri="{BB962C8B-B14F-4D97-AF65-F5344CB8AC3E}">
        <p14:creationId xmlns:p14="http://schemas.microsoft.com/office/powerpoint/2010/main" val="148413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这一页</a:t>
            </a:r>
          </a:p>
        </p:txBody>
      </p:sp>
      <p:sp>
        <p:nvSpPr>
          <p:cNvPr id="4" name="灯片编号占位符 3"/>
          <p:cNvSpPr>
            <a:spLocks noGrp="1"/>
          </p:cNvSpPr>
          <p:nvPr>
            <p:ph type="sldNum" sz="quarter" idx="5"/>
          </p:nvPr>
        </p:nvSpPr>
        <p:spPr/>
        <p:txBody>
          <a:bodyPr/>
          <a:lstStyle/>
          <a:p>
            <a:fld id="{E3CFC841-E2E1-4802-8701-94EA307E94B0}" type="slidenum">
              <a:rPr lang="zh-CN" altLang="en-US" smtClean="0"/>
              <a:t>20</a:t>
            </a:fld>
            <a:endParaRPr lang="zh-CN" altLang="en-US"/>
          </a:p>
        </p:txBody>
      </p:sp>
    </p:spTree>
    <p:extLst>
      <p:ext uri="{BB962C8B-B14F-4D97-AF65-F5344CB8AC3E}">
        <p14:creationId xmlns:p14="http://schemas.microsoft.com/office/powerpoint/2010/main" val="353795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目的是实现在保证容器高隔离性的前提下实现低延迟性能，利用</a:t>
            </a:r>
            <a:r>
              <a:rPr kumimoji="1" lang="en-US" altLang="zh-CN" dirty="0" err="1" smtClean="0"/>
              <a:t>Prewarm</a:t>
            </a:r>
            <a:r>
              <a:rPr kumimoji="1" lang="zh-CN" altLang="en-US" dirty="0" smtClean="0"/>
              <a:t>生成一系列的函数模板，使得后续新生成的容器都从此模板容器启动。</a:t>
            </a:r>
            <a:endParaRPr kumimoji="1" lang="en-US" altLang="zh-CN" dirty="0" smtClean="0"/>
          </a:p>
          <a:p>
            <a:r>
              <a:rPr kumimoji="1" lang="zh-CN" altLang="en-US" dirty="0" smtClean="0"/>
              <a:t>此外，在载入函数镜像时，将关键路径上的镜像检查点文件提前离线加载至内存中，再动态按需载入需要恢复的文件。</a:t>
            </a:r>
            <a:endParaRPr kumimoji="1"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21</a:t>
            </a:fld>
            <a:endParaRPr lang="zh-CN" altLang="en-US"/>
          </a:p>
        </p:txBody>
      </p:sp>
    </p:spTree>
    <p:extLst>
      <p:ext uri="{BB962C8B-B14F-4D97-AF65-F5344CB8AC3E}">
        <p14:creationId xmlns:p14="http://schemas.microsoft.com/office/powerpoint/2010/main" val="343080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latin typeface="黑体" panose="02010609060101010101" pitchFamily="49" charset="-122"/>
                <a:ea typeface="黑体" panose="02010609060101010101" pitchFamily="49" charset="-122"/>
                <a:cs typeface="Arial" panose="020B0604020202020204" pitchFamily="34" charset="0"/>
              </a:rPr>
              <a:t>QoS</a:t>
            </a:r>
            <a:r>
              <a:rPr lang="zh-CN" altLang="en-US" dirty="0">
                <a:solidFill>
                  <a:schemeClr val="tx1"/>
                </a:solidFill>
                <a:latin typeface="黑体" panose="02010609060101010101" pitchFamily="49" charset="-122"/>
                <a:ea typeface="黑体" panose="02010609060101010101" pitchFamily="49" charset="-122"/>
                <a:cs typeface="Arial" panose="020B0604020202020204" pitchFamily="34" charset="0"/>
              </a:rPr>
              <a:t>预测</a:t>
            </a:r>
            <a:endParaRPr lang="en-US" altLang="zh-CN" dirty="0">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Consolas" panose="020B0609020204030204" pitchFamily="49" charset="0"/>
              </a:rPr>
              <a:t>挑战包括以细粒度的方式跨多个维度</a:t>
            </a:r>
            <a:r>
              <a:rPr lang="en-US" altLang="zh-CN" dirty="0">
                <a:latin typeface="Consolas" panose="020B0609020204030204" pitchFamily="49" charset="0"/>
              </a:rPr>
              <a:t>(</a:t>
            </a:r>
            <a:r>
              <a:rPr lang="zh-CN" altLang="en-US" dirty="0">
                <a:latin typeface="Consolas" panose="020B0609020204030204" pitchFamily="49" charset="0"/>
              </a:rPr>
              <a:t>例如计算资源、网络带宽、内存和存储容量</a:t>
            </a:r>
            <a:r>
              <a:rPr lang="en-US" altLang="zh-CN" dirty="0">
                <a:latin typeface="Consolas" panose="020B0609020204030204" pitchFamily="49" charset="0"/>
              </a:rPr>
              <a:t>)</a:t>
            </a:r>
            <a:r>
              <a:rPr lang="zh-CN" altLang="en-US" dirty="0">
                <a:latin typeface="Consolas" panose="020B0609020204030204" pitchFamily="49" charset="0"/>
              </a:rPr>
              <a:t>配置资源，以找到满足应用程序性能要求的低成本分配。</a:t>
            </a:r>
            <a:endParaRPr lang="zh-CN" altLang="en-US" b="0" dirty="0">
              <a:effectLst/>
              <a:latin typeface="Consolas" panose="020B0609020204030204" pitchFamily="49" charset="0"/>
            </a:endParaRPr>
          </a:p>
          <a:p>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23</a:t>
            </a:fld>
            <a:endParaRPr lang="zh-CN" altLang="en-US"/>
          </a:p>
        </p:txBody>
      </p:sp>
    </p:spTree>
    <p:extLst>
      <p:ext uri="{BB962C8B-B14F-4D97-AF65-F5344CB8AC3E}">
        <p14:creationId xmlns:p14="http://schemas.microsoft.com/office/powerpoint/2010/main" val="312789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24</a:t>
            </a:fld>
            <a:endParaRPr lang="zh-CN" altLang="en-US"/>
          </a:p>
        </p:txBody>
      </p:sp>
    </p:spTree>
    <p:extLst>
      <p:ext uri="{BB962C8B-B14F-4D97-AF65-F5344CB8AC3E}">
        <p14:creationId xmlns:p14="http://schemas.microsoft.com/office/powerpoint/2010/main" val="208716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a:t>
            </a:r>
            <a:r>
              <a:rPr kumimoji="1" lang="en-US" altLang="zh-CN" dirty="0" smtClean="0"/>
              <a:t>1</a:t>
            </a:r>
            <a:r>
              <a:rPr kumimoji="1" lang="zh-CN" altLang="en-US" dirty="0" smtClean="0"/>
              <a:t>）为每个函数建立一个预热容器池，每个函数都从自身的预热池中拿取容器（无法被其他函数复用）</a:t>
            </a:r>
            <a:endParaRPr kumimoji="1" lang="en-US" altLang="zh-CN" dirty="0" smtClean="0"/>
          </a:p>
          <a:p>
            <a:r>
              <a:rPr kumimoji="1" lang="zh-CN" altLang="en-US" dirty="0" smtClean="0"/>
              <a:t>（</a:t>
            </a:r>
            <a:r>
              <a:rPr kumimoji="1" lang="en-US" altLang="zh-CN" dirty="0" smtClean="0"/>
              <a:t>2</a:t>
            </a:r>
            <a:r>
              <a:rPr kumimoji="1" lang="zh-CN" altLang="en-US" dirty="0" smtClean="0"/>
              <a:t>）为所有函数建立一个共享的预热池，所有函数都可以从里面拿取容器进行初始化和加载操作。</a:t>
            </a:r>
            <a:endParaRPr kumimoji="1"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26</a:t>
            </a:fld>
            <a:endParaRPr lang="zh-CN" altLang="en-US"/>
          </a:p>
        </p:txBody>
      </p:sp>
    </p:spTree>
    <p:extLst>
      <p:ext uri="{BB962C8B-B14F-4D97-AF65-F5344CB8AC3E}">
        <p14:creationId xmlns:p14="http://schemas.microsoft.com/office/powerpoint/2010/main" val="350890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a:t>
            </a:r>
            <a:r>
              <a:rPr kumimoji="1" lang="en-US" altLang="zh-CN" dirty="0" smtClean="0"/>
              <a:t>1</a:t>
            </a:r>
            <a:r>
              <a:rPr kumimoji="1" lang="zh-CN" altLang="en-US" dirty="0" smtClean="0"/>
              <a:t>）函数实例不是时刻在服务中，在负载下降时，会有容器闲置或空闲，但这些空闲的容器依旧会在系统中等待，却无法为其他函数服务，从而浪费资源。</a:t>
            </a:r>
            <a:endParaRPr kumimoji="1" lang="en-US" altLang="zh-CN" dirty="0" smtClean="0"/>
          </a:p>
          <a:p>
            <a:r>
              <a:rPr kumimoji="1" lang="zh-CN" altLang="en-US" dirty="0" smtClean="0"/>
              <a:t>（</a:t>
            </a:r>
            <a:r>
              <a:rPr kumimoji="1" lang="en-US" altLang="zh-CN" dirty="0" smtClean="0"/>
              <a:t>2</a:t>
            </a:r>
            <a:r>
              <a:rPr kumimoji="1" lang="zh-CN" altLang="en-US" dirty="0" smtClean="0"/>
              <a:t>）将这些空闲容器进行重新打包操作，生成一个安全的可共享的容器镜像，使得其他函数能够复用这些空闲的安全容器</a:t>
            </a:r>
            <a:endParaRPr kumimoji="1" lang="en-US" altLang="zh-CN" dirty="0" smtClean="0"/>
          </a:p>
          <a:p>
            <a:r>
              <a:rPr kumimoji="1" lang="zh-CN" altLang="en-US" dirty="0" smtClean="0"/>
              <a:t>（</a:t>
            </a:r>
            <a:r>
              <a:rPr kumimoji="1" lang="en-US" altLang="zh-CN" dirty="0" smtClean="0"/>
              <a:t>3</a:t>
            </a:r>
            <a:r>
              <a:rPr kumimoji="1" lang="zh-CN" altLang="en-US" dirty="0" smtClean="0"/>
              <a:t>）通过</a:t>
            </a:r>
            <a:r>
              <a:rPr kumimoji="1" lang="en-US" altLang="zh-CN" dirty="0" smtClean="0"/>
              <a:t>fork</a:t>
            </a:r>
            <a:r>
              <a:rPr kumimoji="1" lang="zh-CN" altLang="en-US" dirty="0" smtClean="0"/>
              <a:t>操作使得这些共享容器在服务其他函数时，同时避免自身的</a:t>
            </a:r>
            <a:r>
              <a:rPr kumimoji="1" lang="en-US" altLang="zh-CN" dirty="0" err="1" smtClean="0"/>
              <a:t>QoS</a:t>
            </a:r>
            <a:r>
              <a:rPr kumimoji="1" lang="zh-CN" altLang="en-US" dirty="0" smtClean="0"/>
              <a:t>违反</a:t>
            </a:r>
            <a:endParaRPr kumimoji="1"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27</a:t>
            </a:fld>
            <a:endParaRPr lang="zh-CN" altLang="en-US"/>
          </a:p>
        </p:txBody>
      </p:sp>
    </p:spTree>
    <p:extLst>
      <p:ext uri="{BB962C8B-B14F-4D97-AF65-F5344CB8AC3E}">
        <p14:creationId xmlns:p14="http://schemas.microsoft.com/office/powerpoint/2010/main" val="367331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a:t>
            </a:r>
            <a:r>
              <a:rPr kumimoji="1" lang="en-US" altLang="zh-CN" dirty="0" smtClean="0"/>
              <a:t>1</a:t>
            </a:r>
            <a:r>
              <a:rPr kumimoji="1" lang="zh-CN" altLang="en-US" dirty="0" smtClean="0"/>
              <a:t>）传统</a:t>
            </a:r>
            <a:r>
              <a:rPr kumimoji="1" lang="en-US" altLang="zh-CN" dirty="0" smtClean="0"/>
              <a:t>workflow</a:t>
            </a:r>
            <a:r>
              <a:rPr kumimoji="1" lang="zh-CN" altLang="en-US" dirty="0" smtClean="0"/>
              <a:t>实现方式需要一个中心节点执行决策，比如判断一个节点是否满足所有前驱节点已经完成，数据是否已经准备好。改为自治模式后，不需要一个中心节点，而是由节点自身判断是否已经获取到所有的输入。</a:t>
            </a:r>
            <a:endParaRPr kumimoji="1" lang="en-US" altLang="zh-CN" dirty="0" smtClean="0"/>
          </a:p>
          <a:p>
            <a:r>
              <a:rPr kumimoji="1" lang="zh-CN" altLang="en-US" dirty="0" smtClean="0"/>
              <a:t>（</a:t>
            </a:r>
            <a:r>
              <a:rPr kumimoji="1" lang="en-US" altLang="zh-CN" dirty="0" smtClean="0"/>
              <a:t>2</a:t>
            </a:r>
            <a:r>
              <a:rPr kumimoji="1" lang="zh-CN" altLang="en-US" dirty="0" smtClean="0"/>
              <a:t>）将数据传递频繁的节点分类至一个</a:t>
            </a:r>
            <a:r>
              <a:rPr kumimoji="1" lang="en-US" altLang="zh-CN" dirty="0" smtClean="0"/>
              <a:t>group</a:t>
            </a:r>
            <a:r>
              <a:rPr kumimoji="1" lang="zh-CN" altLang="en-US" dirty="0" smtClean="0"/>
              <a:t>内，以</a:t>
            </a:r>
            <a:r>
              <a:rPr kumimoji="1" lang="en-US" altLang="zh-CN" dirty="0" smtClean="0"/>
              <a:t>group</a:t>
            </a:r>
            <a:r>
              <a:rPr kumimoji="1" lang="zh-CN" altLang="en-US" dirty="0" smtClean="0"/>
              <a:t>为单位进行调度。同一节点下的</a:t>
            </a:r>
            <a:r>
              <a:rPr kumimoji="1" lang="en-US" altLang="zh-CN" dirty="0" smtClean="0"/>
              <a:t>group</a:t>
            </a:r>
            <a:r>
              <a:rPr kumimoji="1" lang="zh-CN" altLang="en-US" dirty="0" smtClean="0"/>
              <a:t>和同一</a:t>
            </a:r>
            <a:r>
              <a:rPr kumimoji="1" lang="en-US" altLang="zh-CN" dirty="0" smtClean="0"/>
              <a:t>group</a:t>
            </a:r>
            <a:r>
              <a:rPr kumimoji="1" lang="zh-CN" altLang="en-US" dirty="0" smtClean="0"/>
              <a:t>内的函数都通过内存进行数据传递，跨界点的</a:t>
            </a:r>
            <a:r>
              <a:rPr kumimoji="1" lang="en-US" altLang="zh-CN" dirty="0" smtClean="0"/>
              <a:t>group</a:t>
            </a:r>
            <a:r>
              <a:rPr kumimoji="1" lang="zh-CN" altLang="en-US" dirty="0" smtClean="0"/>
              <a:t>和函数才适用数据库传输，从而降低网络瓶颈。</a:t>
            </a:r>
            <a:endParaRPr kumimoji="1"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30</a:t>
            </a:fld>
            <a:endParaRPr lang="zh-CN" altLang="en-US"/>
          </a:p>
        </p:txBody>
      </p:sp>
    </p:spTree>
    <p:extLst>
      <p:ext uri="{BB962C8B-B14F-4D97-AF65-F5344CB8AC3E}">
        <p14:creationId xmlns:p14="http://schemas.microsoft.com/office/powerpoint/2010/main" val="61819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a:t>
            </a:r>
            <a:r>
              <a:rPr kumimoji="1" lang="en-US" altLang="zh-CN" dirty="0" smtClean="0"/>
              <a:t>1</a:t>
            </a:r>
            <a:r>
              <a:rPr kumimoji="1" lang="zh-CN" altLang="en-US" dirty="0" smtClean="0"/>
              <a:t>）通过图分割将一系列实例进行分组，将不同负载的组根据各节点的算力调度至合适的节点。</a:t>
            </a:r>
            <a:endParaRPr kumimoji="1" lang="en-US" altLang="zh-CN" dirty="0" smtClean="0"/>
          </a:p>
          <a:p>
            <a:r>
              <a:rPr kumimoji="1" lang="zh-CN" altLang="en-US" dirty="0" smtClean="0"/>
              <a:t>（</a:t>
            </a:r>
            <a:r>
              <a:rPr kumimoji="1" lang="en-US" altLang="zh-CN" dirty="0" smtClean="0"/>
              <a:t>2</a:t>
            </a:r>
            <a:r>
              <a:rPr kumimoji="1" lang="zh-CN" altLang="en-US" dirty="0" smtClean="0"/>
              <a:t>）同时采用强化学习优化实例配置，迭代更新并保证</a:t>
            </a:r>
            <a:r>
              <a:rPr kumimoji="1" lang="en-US" altLang="zh-CN" dirty="0" err="1" smtClean="0"/>
              <a:t>QoS</a:t>
            </a:r>
            <a:r>
              <a:rPr kumimoji="1" lang="zh-CN" altLang="en-US" dirty="0" smtClean="0"/>
              <a:t>。</a:t>
            </a:r>
            <a:endParaRPr kumimoji="1"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33</a:t>
            </a:fld>
            <a:endParaRPr lang="zh-CN" altLang="en-US"/>
          </a:p>
        </p:txBody>
      </p:sp>
    </p:spTree>
    <p:extLst>
      <p:ext uri="{BB962C8B-B14F-4D97-AF65-F5344CB8AC3E}">
        <p14:creationId xmlns:p14="http://schemas.microsoft.com/office/powerpoint/2010/main" val="804984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0" y="5815086"/>
            <a:ext cx="2458720" cy="650876"/>
          </a:xfrm>
          <a:prstGeom prst="rect">
            <a:avLst/>
          </a:prstGeom>
        </p:spPr>
      </p:pic>
      <p:sp>
        <p:nvSpPr>
          <p:cNvPr id="2" name="标题 1"/>
          <p:cNvSpPr>
            <a:spLocks noGrp="1"/>
          </p:cNvSpPr>
          <p:nvPr>
            <p:ph type="title"/>
          </p:nvPr>
        </p:nvSpPr>
        <p:spPr>
          <a:xfrm>
            <a:off x="628650" y="4149566"/>
            <a:ext cx="7886700" cy="899510"/>
          </a:xfrm>
          <a:prstGeom prst="rect">
            <a:avLst/>
          </a:prstGeom>
        </p:spPr>
        <p:txBody>
          <a:bodyPr anchor="ctr">
            <a:noAutofit/>
          </a:bodyPr>
          <a:lstStyle>
            <a:lvl1pPr algn="ctr">
              <a:defRPr sz="4800" b="1">
                <a:solidFill>
                  <a:schemeClr val="bg1"/>
                </a:solidFill>
                <a:latin typeface="+mj-ea"/>
                <a:ea typeface="+mj-ea"/>
              </a:defRPr>
            </a:lvl1pPr>
          </a:lstStyle>
          <a:p>
            <a:r>
              <a:rPr lang="zh-CN" altLang="en-US"/>
              <a:t>单击此处编辑母版标题样式</a:t>
            </a:r>
            <a:endParaRPr lang="zh-CN" altLang="en-US" dirty="0"/>
          </a:p>
        </p:txBody>
      </p:sp>
      <p:sp>
        <p:nvSpPr>
          <p:cNvPr id="6" name="副标题 2"/>
          <p:cNvSpPr>
            <a:spLocks noGrp="1"/>
          </p:cNvSpPr>
          <p:nvPr>
            <p:ph type="subTitle" idx="1"/>
          </p:nvPr>
        </p:nvSpPr>
        <p:spPr>
          <a:xfrm>
            <a:off x="628650" y="5114029"/>
            <a:ext cx="7886700" cy="604299"/>
          </a:xfrm>
        </p:spPr>
        <p:txBody>
          <a:bodyPr anchor="ctr">
            <a:noAutofit/>
          </a:bodyPr>
          <a:lstStyle>
            <a:lvl1pPr algn="ctr">
              <a:defRPr lang="zh-CN" altLang="en-US" sz="2400" b="0">
                <a:solidFill>
                  <a:schemeClr val="bg1"/>
                </a:solidFill>
                <a:latin typeface="+mn-ea"/>
                <a:cs typeface="+mj-cs"/>
              </a:defRPr>
            </a:lvl1pPr>
          </a:lstStyle>
          <a:p>
            <a:pPr lvl="0" algn="ctr">
              <a:lnSpc>
                <a:spcPct val="90000"/>
              </a:lnSpc>
              <a:spcBef>
                <a:spcPct val="0"/>
              </a:spcBef>
              <a:buNone/>
            </a:pPr>
            <a:r>
              <a:rPr lang="zh-CN" altLang="en-US"/>
              <a:t>单击以编辑母版副标题样式</a:t>
            </a: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78" t="172" r="40" b="-12"/>
          <a:stretch/>
        </p:blipFill>
        <p:spPr>
          <a:xfrm>
            <a:off x="0" y="0"/>
            <a:ext cx="9144000" cy="3899805"/>
          </a:xfrm>
          <a:prstGeom prst="rect">
            <a:avLst/>
          </a:prstGeom>
          <a:ln>
            <a:noFill/>
          </a:ln>
        </p:spPr>
      </p:pic>
      <p:cxnSp>
        <p:nvCxnSpPr>
          <p:cNvPr id="9" name="直接连接符 8"/>
          <p:cNvCxnSpPr/>
          <p:nvPr/>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489643"/>
      </p:ext>
    </p:extLst>
  </p:cSld>
  <p:clrMapOvr>
    <a:masterClrMapping/>
  </p:clrMapOvr>
  <p:extLst>
    <p:ext uri="{DCECCB84-F9BA-43D5-87BE-67443E8EF086}">
      <p15:sldGuideLst xmlns:p15="http://schemas.microsoft.com/office/powerpoint/2012/main">
        <p15:guide id="2" pos="2880">
          <p15:clr>
            <a:srgbClr val="FBAE40"/>
          </p15:clr>
        </p15:guide>
        <p15:guide id="3" orient="horz" pos="2160">
          <p15:clr>
            <a:srgbClr val="FBAE40"/>
          </p15:clr>
        </p15:guide>
        <p15:guide id="4"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空白-有页码">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a:off x="0" y="0"/>
            <a:ext cx="9144793" cy="664522"/>
          </a:xfrm>
          <a:prstGeom prst="rect">
            <a:avLst/>
          </a:prstGeom>
        </p:spPr>
      </p:pic>
      <p:sp>
        <p:nvSpPr>
          <p:cNvPr id="15" name="矩形 14"/>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7" name="矩形 16"/>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5"/>
          <p:cNvSpPr>
            <a:spLocks noGrp="1"/>
          </p:cNvSpPr>
          <p:nvPr>
            <p:ph type="sldNum" sz="quarter" idx="12"/>
          </p:nvPr>
        </p:nvSpPr>
        <p:spPr>
          <a:xfrm>
            <a:off x="8697600" y="313200"/>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E1703B59-C883-4B8B-974E-AFB30A6C43A7}" type="slidenum">
              <a:rPr lang="en-US" altLang="zh-CN" smtClean="0"/>
              <a:pPr/>
              <a:t>‹#›</a:t>
            </a:fld>
            <a:endParaRPr lang="en-US" altLang="zh-CN"/>
          </a:p>
        </p:txBody>
      </p:sp>
      <p:pic>
        <p:nvPicPr>
          <p:cNvPr id="8" name="图片 7"/>
          <p:cNvPicPr>
            <a:picLocks noChangeAspect="1"/>
          </p:cNvPicPr>
          <p:nvPr userDrawn="1"/>
        </p:nvPicPr>
        <p:blipFill>
          <a:blip r:embed="rId2"/>
          <a:stretch>
            <a:fillRect/>
          </a:stretch>
        </p:blipFill>
        <p:spPr>
          <a:xfrm>
            <a:off x="0" y="0"/>
            <a:ext cx="9144793" cy="664522"/>
          </a:xfrm>
          <a:prstGeom prst="rect">
            <a:avLst/>
          </a:prstGeom>
        </p:spPr>
      </p:pic>
      <p:sp>
        <p:nvSpPr>
          <p:cNvPr id="9" name="矩形 8"/>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1" name="矩形 10"/>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4235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两栏">
    <p:spTree>
      <p:nvGrpSpPr>
        <p:cNvPr id="1" name=""/>
        <p:cNvGrpSpPr/>
        <p:nvPr/>
      </p:nvGrpSpPr>
      <p:grpSpPr>
        <a:xfrm>
          <a:off x="0" y="0"/>
          <a:ext cx="0" cy="0"/>
          <a:chOff x="0" y="0"/>
          <a:chExt cx="0" cy="0"/>
        </a:xfrm>
      </p:grpSpPr>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 name="标题 1"/>
          <p:cNvSpPr>
            <a:spLocks noGrp="1"/>
          </p:cNvSpPr>
          <p:nvPr>
            <p:ph type="title"/>
          </p:nvPr>
        </p:nvSpPr>
        <p:spPr>
          <a:xfrm>
            <a:off x="262393" y="975600"/>
            <a:ext cx="8556169"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p>
        </p:txBody>
      </p:sp>
    </p:spTree>
    <p:extLst>
      <p:ext uri="{BB962C8B-B14F-4D97-AF65-F5344CB8AC3E}">
        <p14:creationId xmlns:p14="http://schemas.microsoft.com/office/powerpoint/2010/main" val="1942321589"/>
      </p:ext>
    </p:extLst>
  </p:cSld>
  <p:clrMapOvr>
    <a:masterClrMapping/>
  </p:clrMapOvr>
  <p:extLst>
    <p:ext uri="{DCECCB84-F9BA-43D5-87BE-67443E8EF086}">
      <p15:sldGuideLst xmlns:p15="http://schemas.microsoft.com/office/powerpoint/2012/main">
        <p15:guide id="1" pos="2880">
          <p15:clr>
            <a:srgbClr val="FBAE40"/>
          </p15:clr>
        </p15:guide>
        <p15:guide id="3" pos="1620">
          <p15:clr>
            <a:srgbClr val="FBAE40"/>
          </p15:clr>
        </p15:guide>
        <p15:guide id="4"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两栏-有页码">
    <p:spTree>
      <p:nvGrpSpPr>
        <p:cNvPr id="1" name=""/>
        <p:cNvGrpSpPr/>
        <p:nvPr/>
      </p:nvGrpSpPr>
      <p:grpSpPr>
        <a:xfrm>
          <a:off x="0" y="0"/>
          <a:ext cx="0" cy="0"/>
          <a:chOff x="0" y="0"/>
          <a:chExt cx="0" cy="0"/>
        </a:xfrm>
      </p:grpSpPr>
      <p:pic>
        <p:nvPicPr>
          <p:cNvPr id="20" name="图片 19"/>
          <p:cNvPicPr>
            <a:picLocks noChangeAspect="1"/>
          </p:cNvPicPr>
          <p:nvPr/>
        </p:nvPicPr>
        <p:blipFill>
          <a:blip r:embed="rId2"/>
          <a:stretch>
            <a:fillRect/>
          </a:stretch>
        </p:blipFill>
        <p:spPr>
          <a:xfrm>
            <a:off x="0" y="1231682"/>
            <a:ext cx="9144000" cy="332713"/>
          </a:xfrm>
          <a:prstGeom prst="rect">
            <a:avLst/>
          </a:prstGeom>
        </p:spPr>
      </p:pic>
      <p:sp>
        <p:nvSpPr>
          <p:cNvPr id="6" name="文本框 5"/>
          <p:cNvSpPr txBox="1"/>
          <p:nvPr/>
        </p:nvSpPr>
        <p:spPr>
          <a:xfrm>
            <a:off x="8250026" y="313200"/>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1" name="灯片编号占位符 8"/>
          <p:cNvSpPr>
            <a:spLocks noGrp="1"/>
          </p:cNvSpPr>
          <p:nvPr>
            <p:ph type="sldNum" sz="quarter" idx="12"/>
          </p:nvPr>
        </p:nvSpPr>
        <p:spPr>
          <a:xfrm>
            <a:off x="8696565" y="313200"/>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sp>
        <p:nvSpPr>
          <p:cNvPr id="2" name="标题 1"/>
          <p:cNvSpPr>
            <a:spLocks noGrp="1"/>
          </p:cNvSpPr>
          <p:nvPr>
            <p:ph type="title"/>
          </p:nvPr>
        </p:nvSpPr>
        <p:spPr>
          <a:xfrm>
            <a:off x="262393" y="975600"/>
            <a:ext cx="8566445"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endParaRPr lang="zh-CN" altLang="en-US" dirty="0"/>
          </a:p>
        </p:txBody>
      </p:sp>
      <p:pic>
        <p:nvPicPr>
          <p:cNvPr id="8" name="图片 7"/>
          <p:cNvPicPr>
            <a:picLocks noChangeAspect="1"/>
          </p:cNvPicPr>
          <p:nvPr userDrawn="1"/>
        </p:nvPicPr>
        <p:blipFill>
          <a:blip r:embed="rId2"/>
          <a:stretch>
            <a:fillRect/>
          </a:stretch>
        </p:blipFill>
        <p:spPr>
          <a:xfrm>
            <a:off x="0" y="1231682"/>
            <a:ext cx="9144000" cy="332713"/>
          </a:xfrm>
          <a:prstGeom prst="rect">
            <a:avLst/>
          </a:prstGeom>
        </p:spPr>
      </p:pic>
    </p:spTree>
    <p:extLst>
      <p:ext uri="{BB962C8B-B14F-4D97-AF65-F5344CB8AC3E}">
        <p14:creationId xmlns:p14="http://schemas.microsoft.com/office/powerpoint/2010/main" val="4007102441"/>
      </p:ext>
    </p:extLst>
  </p:cSld>
  <p:clrMapOvr>
    <a:masterClrMapping/>
  </p:clrMapOvr>
  <p:extLst>
    <p:ext uri="{DCECCB84-F9BA-43D5-87BE-67443E8EF086}">
      <p15:sldGuideLst xmlns:p15="http://schemas.microsoft.com/office/powerpoint/2012/main">
        <p15:guide id="1" pos="2880">
          <p15:clr>
            <a:srgbClr val="FBAE40"/>
          </p15:clr>
        </p15:guide>
        <p15:guide id="2" pos="5193">
          <p15:clr>
            <a:srgbClr val="FBAE40"/>
          </p15:clr>
        </p15:guide>
        <p15:guide id="5" pos="1620">
          <p15:clr>
            <a:srgbClr val="FBAE40"/>
          </p15:clr>
        </p15:guide>
        <p15:guide id="6" pos="2921">
          <p15:clr>
            <a:srgbClr val="FBAE40"/>
          </p15:clr>
        </p15:guide>
        <p15:guide id="7" pos="2160" userDrawn="1">
          <p15:clr>
            <a:srgbClr val="FBAE40"/>
          </p15:clr>
        </p15:guide>
        <p15:guide id="8" pos="389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对比">
    <p:spTree>
      <p:nvGrpSpPr>
        <p:cNvPr id="1" name=""/>
        <p:cNvGrpSpPr/>
        <p:nvPr/>
      </p:nvGrpSpPr>
      <p:grpSpPr>
        <a:xfrm>
          <a:off x="0" y="0"/>
          <a:ext cx="0" cy="0"/>
          <a:chOff x="0" y="0"/>
          <a:chExt cx="0" cy="0"/>
        </a:xfrm>
      </p:grpSpPr>
      <p:sp>
        <p:nvSpPr>
          <p:cNvPr id="5" name="标题 4"/>
          <p:cNvSpPr>
            <a:spLocks noGrp="1"/>
          </p:cNvSpPr>
          <p:nvPr>
            <p:ph type="title" hasCustomPrompt="1"/>
          </p:nvPr>
        </p:nvSpPr>
        <p:spPr>
          <a:xfrm>
            <a:off x="262394" y="960114"/>
            <a:ext cx="4032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a:t>单击此处编辑标题</a:t>
            </a:r>
          </a:p>
        </p:txBody>
      </p:sp>
      <p:pic>
        <p:nvPicPr>
          <p:cNvPr id="19" name="图片 18"/>
          <p:cNvPicPr>
            <a:picLocks noChangeAspect="1"/>
          </p:cNvPicPr>
          <p:nvPr/>
        </p:nvPicPr>
        <p:blipFill>
          <a:blip r:embed="rId2"/>
          <a:stretch>
            <a:fillRect/>
          </a:stretch>
        </p:blipFill>
        <p:spPr>
          <a:xfrm>
            <a:off x="0" y="0"/>
            <a:ext cx="9144793" cy="664522"/>
          </a:xfrm>
          <a:prstGeom prst="rect">
            <a:avLst/>
          </a:prstGeom>
        </p:spPr>
      </p:pic>
      <p:sp>
        <p:nvSpPr>
          <p:cNvPr id="20" name="矩形 1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22" name="矩形 21"/>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a:stretch>
            <a:fillRect/>
          </a:stretch>
        </p:blipFill>
        <p:spPr>
          <a:xfrm>
            <a:off x="0" y="0"/>
            <a:ext cx="9144793" cy="664522"/>
          </a:xfrm>
          <a:prstGeom prst="rect">
            <a:avLst/>
          </a:prstGeom>
        </p:spPr>
      </p:pic>
      <p:sp>
        <p:nvSpPr>
          <p:cNvPr id="13" name="矩形 12"/>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5" name="矩形 14"/>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19475642"/>
      </p:ext>
    </p:extLst>
  </p:cSld>
  <p:clrMapOvr>
    <a:masterClrMapping/>
  </p:clrMapOvr>
  <p:extLst>
    <p:ext uri="{DCECCB84-F9BA-43D5-87BE-67443E8EF086}">
      <p15:sldGuideLst xmlns:p15="http://schemas.microsoft.com/office/powerpoint/2012/main">
        <p15:guide id="1" pos="2880">
          <p15:clr>
            <a:srgbClr val="FBAE40"/>
          </p15:clr>
        </p15:guide>
        <p15:guide id="3" pos="1620">
          <p15:clr>
            <a:srgbClr val="FBAE40"/>
          </p15:clr>
        </p15:guide>
        <p15:guide id="4"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对比-有页码">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0" y="0"/>
            <a:ext cx="9144793" cy="664522"/>
          </a:xfrm>
          <a:prstGeom prst="rect">
            <a:avLst/>
          </a:prstGeom>
        </p:spPr>
      </p:pic>
      <p:sp>
        <p:nvSpPr>
          <p:cNvPr id="22" name="矩形 21"/>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24" name="矩形 23"/>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250026" y="313200"/>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hasCustomPrompt="1"/>
          </p:nvPr>
        </p:nvSpPr>
        <p:spPr>
          <a:xfrm>
            <a:off x="262394" y="960114"/>
            <a:ext cx="4032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a:t>单击此处编辑标题</a:t>
            </a:r>
          </a:p>
        </p:txBody>
      </p:sp>
      <p:sp>
        <p:nvSpPr>
          <p:cNvPr id="21" name="灯片编号占位符 8"/>
          <p:cNvSpPr>
            <a:spLocks noGrp="1"/>
          </p:cNvSpPr>
          <p:nvPr>
            <p:ph type="sldNum" sz="quarter" idx="12"/>
          </p:nvPr>
        </p:nvSpPr>
        <p:spPr>
          <a:xfrm>
            <a:off x="8696565" y="313200"/>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pic>
        <p:nvPicPr>
          <p:cNvPr id="13" name="图片 12"/>
          <p:cNvPicPr>
            <a:picLocks noChangeAspect="1"/>
          </p:cNvPicPr>
          <p:nvPr userDrawn="1"/>
        </p:nvPicPr>
        <p:blipFill>
          <a:blip r:embed="rId2"/>
          <a:stretch>
            <a:fillRect/>
          </a:stretch>
        </p:blipFill>
        <p:spPr>
          <a:xfrm>
            <a:off x="0" y="0"/>
            <a:ext cx="9144793" cy="664522"/>
          </a:xfrm>
          <a:prstGeom prst="rect">
            <a:avLst/>
          </a:prstGeom>
        </p:spPr>
      </p:pic>
      <p:sp>
        <p:nvSpPr>
          <p:cNvPr id="14" name="矩形 13"/>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9" name="矩形 18"/>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51306052"/>
      </p:ext>
    </p:extLst>
  </p:cSld>
  <p:clrMapOvr>
    <a:masterClrMapping/>
  </p:clrMapOvr>
  <p:extLst>
    <p:ext uri="{DCECCB84-F9BA-43D5-87BE-67443E8EF086}">
      <p15:sldGuideLst xmlns:p15="http://schemas.microsoft.com/office/powerpoint/2012/main">
        <p15:guide id="1" pos="2880">
          <p15:clr>
            <a:srgbClr val="FBAE40"/>
          </p15:clr>
        </p15:guide>
        <p15:guide id="2" pos="5193">
          <p15:clr>
            <a:srgbClr val="FBAE40"/>
          </p15:clr>
        </p15:guide>
        <p15:guide id="5" pos="1620">
          <p15:clr>
            <a:srgbClr val="FBAE40"/>
          </p15:clr>
        </p15:guide>
        <p15:guide id="6" pos="2921">
          <p15:clr>
            <a:srgbClr val="FBAE40"/>
          </p15:clr>
        </p15:guide>
        <p15:guide id="7" pos="2160" userDrawn="1">
          <p15:clr>
            <a:srgbClr val="FBAE40"/>
          </p15:clr>
        </p15:guide>
        <p15:guide id="8" pos="389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封面">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0" y="5815086"/>
            <a:ext cx="2458720" cy="650876"/>
          </a:xfrm>
          <a:prstGeom prst="rect">
            <a:avLst/>
          </a:prstGeom>
        </p:spPr>
      </p:pic>
      <p:sp>
        <p:nvSpPr>
          <p:cNvPr id="2" name="标题 1"/>
          <p:cNvSpPr>
            <a:spLocks noGrp="1"/>
          </p:cNvSpPr>
          <p:nvPr>
            <p:ph type="title"/>
          </p:nvPr>
        </p:nvSpPr>
        <p:spPr>
          <a:xfrm>
            <a:off x="469123" y="4006448"/>
            <a:ext cx="8325019" cy="1114192"/>
          </a:xfrm>
          <a:prstGeom prst="rect">
            <a:avLst/>
          </a:prstGeom>
        </p:spPr>
        <p:txBody>
          <a:bodyPr anchor="ctr">
            <a:noAutofit/>
          </a:bodyPr>
          <a:lstStyle>
            <a:lvl1pPr algn="l">
              <a:lnSpc>
                <a:spcPct val="100000"/>
              </a:lnSpc>
              <a:defRPr sz="4000" b="1">
                <a:solidFill>
                  <a:schemeClr val="bg1"/>
                </a:solidFill>
                <a:latin typeface="+mj-ea"/>
                <a:ea typeface="+mj-ea"/>
              </a:defRPr>
            </a:lvl1pPr>
          </a:lstStyle>
          <a:p>
            <a:r>
              <a:rPr lang="zh-CN" altLang="en-US" dirty="0"/>
              <a:t>单击此处编辑母版标题样式</a:t>
            </a:r>
          </a:p>
        </p:txBody>
      </p:sp>
      <p:sp>
        <p:nvSpPr>
          <p:cNvPr id="6" name="副标题 2"/>
          <p:cNvSpPr>
            <a:spLocks noGrp="1"/>
          </p:cNvSpPr>
          <p:nvPr>
            <p:ph type="subTitle" idx="1"/>
          </p:nvPr>
        </p:nvSpPr>
        <p:spPr>
          <a:xfrm>
            <a:off x="469124" y="5245246"/>
            <a:ext cx="5820358" cy="468179"/>
          </a:xfrm>
        </p:spPr>
        <p:txBody>
          <a:bodyPr anchor="ctr">
            <a:noAutofit/>
          </a:bodyPr>
          <a:lstStyle>
            <a:lvl1pPr marL="0" indent="0" algn="l">
              <a:lnSpc>
                <a:spcPct val="100000"/>
              </a:lnSpc>
              <a:buNone/>
              <a:defRPr lang="zh-CN" altLang="en-US" sz="2400" b="0">
                <a:solidFill>
                  <a:schemeClr val="bg1"/>
                </a:solidFill>
                <a:latin typeface="+mn-ea"/>
                <a:cs typeface="+mj-cs"/>
              </a:defRPr>
            </a:lvl1pPr>
          </a:lstStyle>
          <a:p>
            <a:pPr marL="228600" lvl="0" indent="-228600" algn="ctr">
              <a:lnSpc>
                <a:spcPct val="90000"/>
              </a:lnSpc>
              <a:spcBef>
                <a:spcPct val="0"/>
              </a:spcBef>
            </a:pPr>
            <a:r>
              <a:rPr lang="zh-CN" altLang="en-US"/>
              <a:t>单击以编辑母版副标题样式</a:t>
            </a:r>
            <a:endParaRPr lang="zh-CN" altLang="en-US" dirty="0"/>
          </a:p>
        </p:txBody>
      </p:sp>
      <p:sp>
        <p:nvSpPr>
          <p:cNvPr id="7" name="文本占位符 6"/>
          <p:cNvSpPr>
            <a:spLocks noGrp="1"/>
          </p:cNvSpPr>
          <p:nvPr>
            <p:ph type="body" sz="quarter" idx="10" hasCustomPrompt="1"/>
          </p:nvPr>
        </p:nvSpPr>
        <p:spPr>
          <a:xfrm>
            <a:off x="469124" y="5815087"/>
            <a:ext cx="4159250" cy="499004"/>
          </a:xfrm>
        </p:spPr>
        <p:txBody>
          <a:bodyPr>
            <a:noAutofit/>
          </a:bodyPr>
          <a:lstStyle>
            <a:lvl1pPr marL="0" indent="0">
              <a:lnSpc>
                <a:spcPct val="100000"/>
              </a:lnSpc>
              <a:buNone/>
              <a:defRPr sz="2400">
                <a:solidFill>
                  <a:schemeClr val="bg1"/>
                </a:solidFill>
              </a:defRPr>
            </a:lvl1pPr>
          </a:lstStyle>
          <a:p>
            <a:pPr lvl="0"/>
            <a:r>
              <a:rPr lang="zh-CN" altLang="en-US" dirty="0"/>
              <a:t>单击此处添加日期</a:t>
            </a: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78" t="172" r="40" b="-12"/>
          <a:stretch/>
        </p:blipFill>
        <p:spPr>
          <a:xfrm>
            <a:off x="0" y="0"/>
            <a:ext cx="9144000" cy="3899805"/>
          </a:xfrm>
          <a:prstGeom prst="rect">
            <a:avLst/>
          </a:prstGeom>
          <a:ln>
            <a:noFill/>
          </a:ln>
        </p:spPr>
      </p:pic>
      <p:cxnSp>
        <p:nvCxnSpPr>
          <p:cNvPr id="11" name="直接连接符 10"/>
          <p:cNvCxnSpPr/>
          <p:nvPr/>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78" t="172" r="40" b="-12"/>
          <a:stretch/>
        </p:blipFill>
        <p:spPr>
          <a:xfrm>
            <a:off x="0" y="0"/>
            <a:ext cx="9144000" cy="3899805"/>
          </a:xfrm>
          <a:prstGeom prst="rect">
            <a:avLst/>
          </a:prstGeom>
          <a:ln>
            <a:noFill/>
          </a:ln>
        </p:spPr>
      </p:pic>
      <p:cxnSp>
        <p:nvCxnSpPr>
          <p:cNvPr id="9" name="直接连接符 8"/>
          <p:cNvCxnSpPr/>
          <p:nvPr userDrawn="1"/>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060996"/>
      </p:ext>
    </p:extLst>
  </p:cSld>
  <p:clrMapOvr>
    <a:masterClrMapping/>
  </p:clrMapOvr>
  <p:extLst>
    <p:ext uri="{DCECCB84-F9BA-43D5-87BE-67443E8EF086}">
      <p15:sldGuideLst xmlns:p15="http://schemas.microsoft.com/office/powerpoint/2012/main">
        <p15:guide id="2" pos="295">
          <p15:clr>
            <a:srgbClr val="FBAE40"/>
          </p15:clr>
        </p15:guide>
        <p15:guide id="3" orient="horz" pos="2160">
          <p15:clr>
            <a:srgbClr val="FBAE40"/>
          </p15:clr>
        </p15:guide>
        <p15:guide id="4" pos="1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封底">
    <p:bg>
      <p:bgPr>
        <a:solidFill>
          <a:schemeClr val="accent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073"/>
            <a:ext cx="9144000" cy="281178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974" y="3608990"/>
            <a:ext cx="3021843" cy="799946"/>
          </a:xfrm>
          <a:prstGeom prst="rect">
            <a:avLst/>
          </a:prstGeom>
        </p:spPr>
      </p:pic>
      <p:sp>
        <p:nvSpPr>
          <p:cNvPr id="3" name="标题 2"/>
          <p:cNvSpPr>
            <a:spLocks noGrp="1"/>
          </p:cNvSpPr>
          <p:nvPr>
            <p:ph type="title"/>
          </p:nvPr>
        </p:nvSpPr>
        <p:spPr>
          <a:xfrm>
            <a:off x="487896" y="1371600"/>
            <a:ext cx="8410492" cy="926932"/>
          </a:xfrm>
        </p:spPr>
        <p:txBody>
          <a:bodyPr>
            <a:noAutofit/>
          </a:bodyPr>
          <a:lstStyle>
            <a:lvl1pPr algn="ctr">
              <a:defRPr sz="6600" b="1">
                <a:solidFill>
                  <a:schemeClr val="bg1"/>
                </a:solidFill>
              </a:defRPr>
            </a:lvl1pPr>
          </a:lstStyle>
          <a:p>
            <a:r>
              <a:rPr lang="zh-CN" altLang="en-US"/>
              <a:t>单击此处编辑母版标题样式</a:t>
            </a: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03073"/>
            <a:ext cx="9144000" cy="2811780"/>
          </a:xfrm>
          <a:prstGeom prst="rect">
            <a:avLst/>
          </a:prstGeom>
        </p:spPr>
      </p:pic>
    </p:spTree>
    <p:extLst>
      <p:ext uri="{BB962C8B-B14F-4D97-AF65-F5344CB8AC3E}">
        <p14:creationId xmlns:p14="http://schemas.microsoft.com/office/powerpoint/2010/main" val="1380372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6252FB-DDF8-4989-B2D5-D6F8F1685CB7}"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74440" y="6492875"/>
            <a:ext cx="2133600" cy="365125"/>
          </a:xfrm>
        </p:spPr>
        <p:txBody>
          <a:bodyPr/>
          <a:lstStyle>
            <a:lvl1pPr>
              <a:defRPr>
                <a:solidFill>
                  <a:schemeClr val="tx1"/>
                </a:solidFill>
              </a:defRPr>
            </a:lvl1pPr>
          </a:lstStyle>
          <a:p>
            <a:fld id="{C5A2C16D-70E5-436C-B78B-ECA8668C1814}" type="slidenum">
              <a:rPr lang="en-US" smtClean="0"/>
              <a:pPr/>
              <a:t>‹#›</a:t>
            </a:fld>
            <a:endParaRPr lang="en-US" dirty="0"/>
          </a:p>
        </p:txBody>
      </p:sp>
    </p:spTree>
    <p:extLst>
      <p:ext uri="{BB962C8B-B14F-4D97-AF65-F5344CB8AC3E}">
        <p14:creationId xmlns:p14="http://schemas.microsoft.com/office/powerpoint/2010/main" val="421310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内页">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4905017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内页-有页码">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5" y="975600"/>
            <a:ext cx="8372163" cy="576000"/>
          </a:xfrm>
          <a:prstGeom prst="rect">
            <a:avLst/>
          </a:prstGeom>
        </p:spPr>
        <p:txBody>
          <a:bodyPr/>
          <a:lstStyle>
            <a:lvl1pPr>
              <a:defRPr sz="3200" b="1">
                <a:solidFill>
                  <a:schemeClr val="accent1"/>
                </a:solidFill>
              </a:defRPr>
            </a:lvl1pPr>
          </a:lstStyle>
          <a:p>
            <a:r>
              <a:rPr lang="zh-CN" altLang="en-US"/>
              <a:t>单击此处编辑母版标题样式</a:t>
            </a:r>
          </a:p>
        </p:txBody>
      </p:sp>
      <p:sp>
        <p:nvSpPr>
          <p:cNvPr id="10" name="灯片编号占位符 5"/>
          <p:cNvSpPr txBox="1">
            <a:spLocks/>
          </p:cNvSpPr>
          <p:nvPr/>
        </p:nvSpPr>
        <p:spPr>
          <a:xfrm>
            <a:off x="8697600"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mtClean="0"/>
              <a:pPr lvl="0"/>
              <a:t>‹#›</a:t>
            </a:fld>
            <a:endParaRPr lang="zh-CN" altLang="en-US" dirty="0"/>
          </a:p>
        </p:txBody>
      </p:sp>
      <p:sp>
        <p:nvSpPr>
          <p:cNvPr id="9" name="文本框 8"/>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97453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内页-极简">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9" name="矩形 8"/>
          <p:cNvSpPr/>
          <p:nvPr/>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
        <p:nvSpPr>
          <p:cNvPr id="7" name="矩形 6"/>
          <p:cNvSpPr/>
          <p:nvPr userDrawn="1"/>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Tree>
    <p:extLst>
      <p:ext uri="{BB962C8B-B14F-4D97-AF65-F5344CB8AC3E}">
        <p14:creationId xmlns:p14="http://schemas.microsoft.com/office/powerpoint/2010/main" val="527283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内页-极简-有页码">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9" name="矩形 8"/>
          <p:cNvSpPr/>
          <p:nvPr/>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灯片编号占位符 8"/>
          <p:cNvSpPr>
            <a:spLocks noGrp="1"/>
          </p:cNvSpPr>
          <p:nvPr>
            <p:ph type="sldNum" sz="quarter" idx="12"/>
          </p:nvPr>
        </p:nvSpPr>
        <p:spPr>
          <a:xfrm>
            <a:off x="8697600" y="313200"/>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D4CE0C3C-47D3-4455-AB34-8268314DB49D}" type="slidenum">
              <a:rPr lang="en-US" altLang="zh-CN" smtClean="0"/>
              <a:pPr/>
              <a:t>‹#›</a:t>
            </a:fld>
            <a:endParaRPr lang="en-US" altLang="zh-CN"/>
          </a:p>
        </p:txBody>
      </p:sp>
      <p:sp>
        <p:nvSpPr>
          <p:cNvPr id="8" name="文本框 7"/>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
        <p:nvSpPr>
          <p:cNvPr id="11" name="矩形 10"/>
          <p:cNvSpPr/>
          <p:nvPr userDrawn="1"/>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userDrawn="1"/>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Tree>
    <p:extLst>
      <p:ext uri="{BB962C8B-B14F-4D97-AF65-F5344CB8AC3E}">
        <p14:creationId xmlns:p14="http://schemas.microsoft.com/office/powerpoint/2010/main" val="3571174895"/>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目录">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0" y="0"/>
            <a:ext cx="9144793" cy="664522"/>
          </a:xfrm>
          <a:prstGeom prst="rect">
            <a:avLst/>
          </a:prstGeom>
        </p:spPr>
      </p:pic>
      <p:sp>
        <p:nvSpPr>
          <p:cNvPr id="7" name="矩形 6"/>
          <p:cNvSpPr/>
          <p:nvPr/>
        </p:nvSpPr>
        <p:spPr>
          <a:xfrm>
            <a:off x="0" y="5821680"/>
            <a:ext cx="9144000" cy="1036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293" y="6100771"/>
            <a:ext cx="1958547" cy="518469"/>
          </a:xfrm>
          <a:prstGeom prst="rect">
            <a:avLst/>
          </a:prstGeom>
        </p:spPr>
      </p:pic>
      <p:sp>
        <p:nvSpPr>
          <p:cNvPr id="2" name="标题 1"/>
          <p:cNvSpPr>
            <a:spLocks noGrp="1"/>
          </p:cNvSpPr>
          <p:nvPr>
            <p:ph type="title"/>
          </p:nvPr>
        </p:nvSpPr>
        <p:spPr>
          <a:xfrm>
            <a:off x="323850" y="235137"/>
            <a:ext cx="6474515" cy="337358"/>
          </a:xfrm>
          <a:prstGeom prst="rect">
            <a:avLst/>
          </a:prstGeom>
        </p:spPr>
        <p:txBody>
          <a:bodyPr anchor="ctr"/>
          <a:lstStyle>
            <a:lvl1pPr>
              <a:defRPr sz="2000">
                <a:solidFill>
                  <a:schemeClr val="bg1"/>
                </a:solidFill>
                <a:effectLst/>
              </a:defRPr>
            </a:lvl1pPr>
          </a:lstStyle>
          <a:p>
            <a:r>
              <a:rPr lang="zh-CN" altLang="en-US"/>
              <a:t>单击此处编辑母版标题样式</a:t>
            </a:r>
            <a:endParaRPr lang="zh-CN" altLang="en-US" dirty="0"/>
          </a:p>
        </p:txBody>
      </p:sp>
      <p:sp>
        <p:nvSpPr>
          <p:cNvPr id="13" name="矩形 12"/>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240"/>
            <a:ext cx="9144000" cy="5185064"/>
          </a:xfrm>
          <a:prstGeom prst="rect">
            <a:avLst/>
          </a:prstGeom>
        </p:spPr>
      </p:pic>
      <p:pic>
        <p:nvPicPr>
          <p:cNvPr id="9" name="图片 8"/>
          <p:cNvPicPr>
            <a:picLocks noChangeAspect="1"/>
          </p:cNvPicPr>
          <p:nvPr userDrawn="1"/>
        </p:nvPicPr>
        <p:blipFill>
          <a:blip r:embed="rId2"/>
          <a:stretch>
            <a:fillRect/>
          </a:stretch>
        </p:blipFill>
        <p:spPr>
          <a:xfrm>
            <a:off x="0" y="0"/>
            <a:ext cx="9144793" cy="664522"/>
          </a:xfrm>
          <a:prstGeom prst="rect">
            <a:avLst/>
          </a:prstGeom>
        </p:spPr>
      </p:pic>
      <p:sp>
        <p:nvSpPr>
          <p:cNvPr id="11" name="矩形 10"/>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1240"/>
            <a:ext cx="9144000" cy="5185064"/>
          </a:xfrm>
          <a:prstGeom prst="rect">
            <a:avLst/>
          </a:prstGeom>
        </p:spPr>
      </p:pic>
    </p:spTree>
    <p:extLst>
      <p:ext uri="{BB962C8B-B14F-4D97-AF65-F5344CB8AC3E}">
        <p14:creationId xmlns:p14="http://schemas.microsoft.com/office/powerpoint/2010/main" val="1186249892"/>
      </p:ext>
    </p:extLst>
  </p:cSld>
  <p:clrMapOvr>
    <a:masterClrMapping/>
  </p:clrMapOvr>
  <p:extLst>
    <p:ext uri="{DCECCB84-F9BA-43D5-87BE-67443E8EF086}">
      <p15:sldGuideLst xmlns:p15="http://schemas.microsoft.com/office/powerpoint/2012/main">
        <p15:guide id="1" pos="5556">
          <p15:clr>
            <a:srgbClr val="FBAE40"/>
          </p15:clr>
        </p15:guide>
        <p15:guide id="2" pos="204">
          <p15:clr>
            <a:srgbClr val="FBAE40"/>
          </p15:clr>
        </p15:guide>
        <p15:guide id="5" pos="3125">
          <p15:clr>
            <a:srgbClr val="FBAE40"/>
          </p15:clr>
        </p15:guide>
        <p15:guide id="6" pos="115">
          <p15:clr>
            <a:srgbClr val="FBAE40"/>
          </p15:clr>
        </p15:guide>
        <p15:guide id="7" pos="4167" userDrawn="1">
          <p15:clr>
            <a:srgbClr val="FBAE40"/>
          </p15:clr>
        </p15:guide>
        <p15:guide id="8" pos="15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纯标题">
    <p:spTree>
      <p:nvGrpSpPr>
        <p:cNvPr id="1" name=""/>
        <p:cNvGrpSpPr/>
        <p:nvPr/>
      </p:nvGrpSpPr>
      <p:grpSpPr>
        <a:xfrm>
          <a:off x="0" y="0"/>
          <a:ext cx="0" cy="0"/>
          <a:chOff x="0" y="0"/>
          <a:chExt cx="0" cy="0"/>
        </a:xfrm>
      </p:grpSpPr>
      <p:sp>
        <p:nvSpPr>
          <p:cNvPr id="5" name="标题 4"/>
          <p:cNvSpPr>
            <a:spLocks noGrp="1"/>
          </p:cNvSpPr>
          <p:nvPr>
            <p:ph type="title"/>
          </p:nvPr>
        </p:nvSpPr>
        <p:spPr>
          <a:xfrm>
            <a:off x="494025" y="975600"/>
            <a:ext cx="8372163" cy="574183"/>
          </a:xfrm>
          <a:prstGeom prst="rect">
            <a:avLst/>
          </a:prstGeom>
        </p:spPr>
        <p:txBody>
          <a:bodyPr/>
          <a:lstStyle>
            <a:lvl1pPr>
              <a:defRPr sz="3200" b="1">
                <a:solidFill>
                  <a:schemeClr val="accent1"/>
                </a:solidFill>
              </a:defRPr>
            </a:lvl1pPr>
          </a:lstStyle>
          <a:p>
            <a:r>
              <a:rPr lang="zh-CN" altLang="en-US"/>
              <a:t>单击此处编辑母版标题样式</a:t>
            </a:r>
          </a:p>
        </p:txBody>
      </p:sp>
    </p:spTree>
    <p:extLst>
      <p:ext uri="{BB962C8B-B14F-4D97-AF65-F5344CB8AC3E}">
        <p14:creationId xmlns:p14="http://schemas.microsoft.com/office/powerpoint/2010/main" val="186658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纯标题-有页码">
    <p:spTree>
      <p:nvGrpSpPr>
        <p:cNvPr id="1" name=""/>
        <p:cNvGrpSpPr/>
        <p:nvPr/>
      </p:nvGrpSpPr>
      <p:grpSpPr>
        <a:xfrm>
          <a:off x="0" y="0"/>
          <a:ext cx="0" cy="0"/>
          <a:chOff x="0" y="0"/>
          <a:chExt cx="0" cy="0"/>
        </a:xfrm>
      </p:grpSpPr>
      <p:sp>
        <p:nvSpPr>
          <p:cNvPr id="5" name="标题 4"/>
          <p:cNvSpPr>
            <a:spLocks noGrp="1"/>
          </p:cNvSpPr>
          <p:nvPr>
            <p:ph type="title"/>
          </p:nvPr>
        </p:nvSpPr>
        <p:spPr>
          <a:xfrm>
            <a:off x="494025" y="975600"/>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10" name="文本框 9"/>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灯片编号占位符 5"/>
          <p:cNvSpPr txBox="1">
            <a:spLocks/>
          </p:cNvSpPr>
          <p:nvPr/>
        </p:nvSpPr>
        <p:spPr>
          <a:xfrm>
            <a:off x="8696565" y="311755"/>
            <a:ext cx="447435"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mtClean="0"/>
              <a:pPr lvl="0"/>
              <a:t>‹#›</a:t>
            </a:fld>
            <a:endParaRPr lang="zh-CN" altLang="en-US" dirty="0"/>
          </a:p>
        </p:txBody>
      </p:sp>
    </p:spTree>
    <p:extLst>
      <p:ext uri="{BB962C8B-B14F-4D97-AF65-F5344CB8AC3E}">
        <p14:creationId xmlns:p14="http://schemas.microsoft.com/office/powerpoint/2010/main" val="113261993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空白">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9144793" cy="664522"/>
          </a:xfrm>
          <a:prstGeom prst="rect">
            <a:avLst/>
          </a:prstGeom>
        </p:spPr>
      </p:pic>
      <p:sp>
        <p:nvSpPr>
          <p:cNvPr id="11" name="矩形 10"/>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3" name="矩形 12"/>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a:blip r:embed="rId2"/>
          <a:stretch>
            <a:fillRect/>
          </a:stretch>
        </p:blipFill>
        <p:spPr>
          <a:xfrm>
            <a:off x="0" y="0"/>
            <a:ext cx="9144793" cy="664522"/>
          </a:xfrm>
          <a:prstGeom prst="rect">
            <a:avLst/>
          </a:prstGeom>
        </p:spPr>
      </p:pic>
      <p:sp>
        <p:nvSpPr>
          <p:cNvPr id="7" name="矩形 6"/>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0" name="矩形 9"/>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19330335"/>
      </p:ext>
    </p:extLst>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a:blip r:embed="rId19"/>
          <a:stretch>
            <a:fillRect/>
          </a:stretch>
        </p:blipFill>
        <p:spPr>
          <a:xfrm>
            <a:off x="0" y="0"/>
            <a:ext cx="9144793" cy="664522"/>
          </a:xfrm>
          <a:prstGeom prst="rect">
            <a:avLst/>
          </a:prstGeom>
        </p:spPr>
      </p:pic>
      <p:sp>
        <p:nvSpPr>
          <p:cNvPr id="6" name="文本占位符 5"/>
          <p:cNvSpPr>
            <a:spLocks noGrp="1"/>
          </p:cNvSpPr>
          <p:nvPr>
            <p:ph type="body" idx="1"/>
          </p:nvPr>
        </p:nvSpPr>
        <p:spPr>
          <a:xfrm>
            <a:off x="413468" y="1673352"/>
            <a:ext cx="8340421" cy="4999840"/>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3" name="矩形 12"/>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21"/>
          <a:stretch>
            <a:fillRect/>
          </a:stretch>
        </p:blipFill>
        <p:spPr>
          <a:xfrm>
            <a:off x="0" y="1231682"/>
            <a:ext cx="9144000" cy="332713"/>
          </a:xfrm>
          <a:prstGeom prst="rect">
            <a:avLst/>
          </a:prstGeom>
        </p:spPr>
      </p:pic>
      <p:sp>
        <p:nvSpPr>
          <p:cNvPr id="4" name="标题占位符 3"/>
          <p:cNvSpPr>
            <a:spLocks noGrp="1"/>
          </p:cNvSpPr>
          <p:nvPr>
            <p:ph type="title"/>
          </p:nvPr>
        </p:nvSpPr>
        <p:spPr>
          <a:xfrm>
            <a:off x="413468" y="863020"/>
            <a:ext cx="8410492" cy="701375"/>
          </a:xfrm>
          <a:prstGeom prst="rect">
            <a:avLst/>
          </a:prstGeom>
        </p:spPr>
        <p:txBody>
          <a:bodyPr vert="horz" lIns="91440" tIns="45720" rIns="91440" bIns="45720" rtlCol="0" anchor="ctr">
            <a:normAutofit/>
          </a:bodyPr>
          <a:lstStyle/>
          <a:p>
            <a:r>
              <a:rPr lang="zh-CN" altLang="en-US"/>
              <a:t>单击此处编辑母版标题样式</a:t>
            </a:r>
          </a:p>
        </p:txBody>
      </p:sp>
      <p:pic>
        <p:nvPicPr>
          <p:cNvPr id="9" name="图片 8"/>
          <p:cNvPicPr>
            <a:picLocks noChangeAspect="1"/>
          </p:cNvPicPr>
          <p:nvPr userDrawn="1"/>
        </p:nvPicPr>
        <p:blipFill>
          <a:blip r:embed="rId19"/>
          <a:stretch>
            <a:fillRect/>
          </a:stretch>
        </p:blipFill>
        <p:spPr>
          <a:xfrm>
            <a:off x="0" y="0"/>
            <a:ext cx="9144793" cy="664522"/>
          </a:xfrm>
          <a:prstGeom prst="rect">
            <a:avLst/>
          </a:prstGeom>
        </p:spPr>
      </p:pic>
      <p:sp>
        <p:nvSpPr>
          <p:cNvPr id="11" name="矩形 10"/>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6" name="矩形 15"/>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userDrawn="1"/>
        </p:nvPicPr>
        <p:blipFill>
          <a:blip r:embed="rId21"/>
          <a:stretch>
            <a:fillRect/>
          </a:stretch>
        </p:blipFill>
        <p:spPr>
          <a:xfrm>
            <a:off x="0" y="1231682"/>
            <a:ext cx="9144000" cy="332713"/>
          </a:xfrm>
          <a:prstGeom prst="rect">
            <a:avLst/>
          </a:prstGeom>
        </p:spPr>
      </p:pic>
    </p:spTree>
    <p:extLst>
      <p:ext uri="{BB962C8B-B14F-4D97-AF65-F5344CB8AC3E}">
        <p14:creationId xmlns:p14="http://schemas.microsoft.com/office/powerpoint/2010/main" val="326573739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transition spd="med">
    <p:push/>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13" Type="http://schemas.microsoft.com/office/2007/relationships/hdphoto" Target="../media/hdphoto7.wdp"/><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50.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52.png"/><Relationship Id="rId4" Type="http://schemas.openxmlformats.org/officeDocument/2006/relationships/image" Target="../media/image49.png"/><Relationship Id="rId9" Type="http://schemas.microsoft.com/office/2007/relationships/hdphoto" Target="../media/hdphoto5.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image" Target="../media/image56.png"/><Relationship Id="rId1" Type="http://schemas.openxmlformats.org/officeDocument/2006/relationships/slideLayout" Target="../slideLayouts/slideLayout8.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66.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9.png"/><Relationship Id="rId4" Type="http://schemas.openxmlformats.org/officeDocument/2006/relationships/diagramLayout" Target="../diagrams/layout1.xml"/><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41.sv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74.png"/><Relationship Id="rId4" Type="http://schemas.openxmlformats.org/officeDocument/2006/relationships/diagramLayout" Target="../diagrams/layout3.xml"/><Relationship Id="rId9" Type="http://schemas.openxmlformats.org/officeDocument/2006/relationships/image" Target="../media/image7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5.png"/><Relationship Id="rId1" Type="http://schemas.openxmlformats.org/officeDocument/2006/relationships/slideLayout" Target="../slideLayouts/slideLayout8.xml"/><Relationship Id="rId5" Type="http://schemas.openxmlformats.org/officeDocument/2006/relationships/image" Target="../media/image5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15.tiff"/><Relationship Id="rId13" Type="http://schemas.openxmlformats.org/officeDocument/2006/relationships/image" Target="../media/image20.jpeg"/><Relationship Id="rId3" Type="http://schemas.openxmlformats.org/officeDocument/2006/relationships/image" Target="../media/image10.gif"/><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image" Target="../media/image9.tiff"/><Relationship Id="rId16"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jpeg"/></Relationships>
</file>

<file path=ppt/slides/_rels/slide3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4.xml"/><Relationship Id="rId11" Type="http://schemas.openxmlformats.org/officeDocument/2006/relationships/image" Target="../media/image79.png"/><Relationship Id="rId5" Type="http://schemas.openxmlformats.org/officeDocument/2006/relationships/diagramQuickStyle" Target="../diagrams/quickStyle4.xml"/><Relationship Id="rId10" Type="http://schemas.openxmlformats.org/officeDocument/2006/relationships/image" Target="../media/image78.png"/><Relationship Id="rId4" Type="http://schemas.openxmlformats.org/officeDocument/2006/relationships/diagramLayout" Target="../diagrams/layout4.xml"/><Relationship Id="rId9" Type="http://schemas.openxmlformats.org/officeDocument/2006/relationships/image" Target="../media/image7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5.xml"/><Relationship Id="rId11" Type="http://schemas.openxmlformats.org/officeDocument/2006/relationships/image" Target="../media/image83.png"/><Relationship Id="rId5" Type="http://schemas.openxmlformats.org/officeDocument/2006/relationships/diagramQuickStyle" Target="../diagrams/quickStyle5.xml"/><Relationship Id="rId10" Type="http://schemas.openxmlformats.org/officeDocument/2006/relationships/image" Target="../media/image82.png"/><Relationship Id="rId4" Type="http://schemas.openxmlformats.org/officeDocument/2006/relationships/diagramLayout" Target="../diagrams/layout5.xml"/><Relationship Id="rId9" Type="http://schemas.openxmlformats.org/officeDocument/2006/relationships/image" Target="../media/image8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8.xml"/><Relationship Id="rId4" Type="http://schemas.openxmlformats.org/officeDocument/2006/relationships/image" Target="../media/image87.png"/></Relationships>
</file>

<file path=ppt/slides/_rels/slide3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4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90.png"/><Relationship Id="rId1" Type="http://schemas.openxmlformats.org/officeDocument/2006/relationships/slideLayout" Target="../slideLayouts/slideLayout8.xml"/><Relationship Id="rId5" Type="http://schemas.openxmlformats.org/officeDocument/2006/relationships/image" Target="../media/image93.sv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f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3.png"/><Relationship Id="rId7" Type="http://schemas.openxmlformats.org/officeDocument/2006/relationships/image" Target="../media/image9.tiff"/><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8.tiff"/><Relationship Id="rId4" Type="http://schemas.openxmlformats.org/officeDocument/2006/relationships/image" Target="../media/image34.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87765" y="3914749"/>
            <a:ext cx="8583436" cy="1092792"/>
          </a:xfrm>
        </p:spPr>
        <p:txBody>
          <a:bodyPr/>
          <a:lstStyle/>
          <a:p>
            <a:r>
              <a:rPr lang="zh-CN" altLang="en-US" sz="3200" dirty="0"/>
              <a:t>面向微服务和</a:t>
            </a:r>
            <a:r>
              <a:rPr lang="zh-CN" altLang="en" sz="3200" dirty="0"/>
              <a:t>无</a:t>
            </a:r>
            <a:r>
              <a:rPr lang="zh-CN" altLang="en-US" sz="3200" dirty="0"/>
              <a:t>服务器计算的下一代云上调度</a:t>
            </a:r>
          </a:p>
        </p:txBody>
      </p:sp>
      <p:sp>
        <p:nvSpPr>
          <p:cNvPr id="3" name="标题 3">
            <a:extLst>
              <a:ext uri="{FF2B5EF4-FFF2-40B4-BE49-F238E27FC236}">
                <a16:creationId xmlns:a16="http://schemas.microsoft.com/office/drawing/2014/main" xmlns="" id="{932965A4-F554-6946-9AB8-CEFFABD0DE75}"/>
              </a:ext>
            </a:extLst>
          </p:cNvPr>
          <p:cNvSpPr txBox="1">
            <a:spLocks/>
          </p:cNvSpPr>
          <p:nvPr/>
        </p:nvSpPr>
        <p:spPr>
          <a:xfrm>
            <a:off x="2660666" y="5224878"/>
            <a:ext cx="3311144" cy="1092792"/>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000" b="1" kern="1200">
                <a:solidFill>
                  <a:schemeClr val="bg1"/>
                </a:solidFill>
                <a:latin typeface="+mj-ea"/>
                <a:ea typeface="+mj-ea"/>
                <a:cs typeface="+mj-cs"/>
              </a:defRPr>
            </a:lvl1pPr>
          </a:lstStyle>
          <a:p>
            <a:pPr algn="ctr"/>
            <a:r>
              <a:rPr lang="zh-CN" altLang="en-US" sz="2400" dirty="0"/>
              <a:t>过敏意</a:t>
            </a:r>
          </a:p>
          <a:p>
            <a:pPr algn="ctr"/>
            <a:r>
              <a:rPr lang="zh-CN" altLang="en-US" sz="2400" dirty="0"/>
              <a:t>上海交通大学计算机系</a:t>
            </a:r>
          </a:p>
          <a:p>
            <a:pPr algn="ctr"/>
            <a:endParaRPr lang="zh-CN" altLang="en-US" sz="2400" dirty="0"/>
          </a:p>
          <a:p>
            <a:pPr algn="ctr"/>
            <a:r>
              <a:rPr lang="en-US" altLang="zh-CN" sz="2400" dirty="0" smtClean="0"/>
              <a:t>2021.6.23</a:t>
            </a:r>
            <a:endParaRPr lang="zh-CN" altLang="en-US" sz="2400" dirty="0"/>
          </a:p>
        </p:txBody>
      </p:sp>
    </p:spTree>
    <p:extLst>
      <p:ext uri="{BB962C8B-B14F-4D97-AF65-F5344CB8AC3E}">
        <p14:creationId xmlns:p14="http://schemas.microsoft.com/office/powerpoint/2010/main" val="204977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userDrawn="1"/>
        </p:nvSpPr>
        <p:spPr>
          <a:xfrm>
            <a:off x="2071646" y="1334599"/>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目录 </a:t>
            </a:r>
            <a:r>
              <a:rPr lang="en-US" altLang="zh-CN" dirty="0">
                <a:latin typeface="微软雅黑" panose="020B0503020204020204" pitchFamily="34" charset="-122"/>
                <a:ea typeface="微软雅黑" panose="020B0503020204020204" pitchFamily="34" charset="-122"/>
              </a:rPr>
              <a:t>Contents</a:t>
            </a:r>
            <a:endParaRPr lang="zh-CN" altLang="en-US" dirty="0">
              <a:latin typeface="微软雅黑" panose="020B0503020204020204" pitchFamily="34" charset="-122"/>
              <a:ea typeface="微软雅黑" panose="020B0503020204020204" pitchFamily="34" charset="-122"/>
            </a:endParaRPr>
          </a:p>
        </p:txBody>
      </p:sp>
      <p:cxnSp>
        <p:nvCxnSpPr>
          <p:cNvPr id="7" name="直接连接符 6"/>
          <p:cNvCxnSpPr>
            <a:cxnSpLocks/>
          </p:cNvCxnSpPr>
          <p:nvPr/>
        </p:nvCxnSpPr>
        <p:spPr>
          <a:xfrm>
            <a:off x="2534033" y="1711215"/>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cxnSpLocks/>
          </p:cNvCxnSpPr>
          <p:nvPr/>
        </p:nvCxnSpPr>
        <p:spPr>
          <a:xfrm>
            <a:off x="2534033" y="2631188"/>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cxnSpLocks/>
          </p:cNvCxnSpPr>
          <p:nvPr/>
        </p:nvCxnSpPr>
        <p:spPr>
          <a:xfrm>
            <a:off x="2534033" y="3551161"/>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Freeform 10">
            <a:extLst>
              <a:ext uri="{FF2B5EF4-FFF2-40B4-BE49-F238E27FC236}">
                <a16:creationId xmlns:a16="http://schemas.microsoft.com/office/drawing/2014/main" xmlns="" id="{85D657C9-7F86-4A6F-A68C-0C97FBBBDD26}"/>
              </a:ext>
            </a:extLst>
          </p:cNvPr>
          <p:cNvSpPr>
            <a:spLocks/>
          </p:cNvSpPr>
          <p:nvPr/>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9" name="Freeform 10">
            <a:extLst>
              <a:ext uri="{FF2B5EF4-FFF2-40B4-BE49-F238E27FC236}">
                <a16:creationId xmlns:a16="http://schemas.microsoft.com/office/drawing/2014/main" xmlns="" id="{ABD0B147-C5DA-4CC1-8E46-F5B4B2BE86BE}"/>
              </a:ext>
            </a:extLst>
          </p:cNvPr>
          <p:cNvSpPr>
            <a:spLocks/>
          </p:cNvSpPr>
          <p:nvPr/>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37" name="文本框 36">
            <a:extLst>
              <a:ext uri="{FF2B5EF4-FFF2-40B4-BE49-F238E27FC236}">
                <a16:creationId xmlns:a16="http://schemas.microsoft.com/office/drawing/2014/main" xmlns="" id="{456693AE-71EB-435B-A147-222AF4D27F5E}"/>
              </a:ext>
            </a:extLst>
          </p:cNvPr>
          <p:cNvSpPr txBox="1"/>
          <p:nvPr/>
        </p:nvSpPr>
        <p:spPr>
          <a:xfrm>
            <a:off x="2071646" y="2223523"/>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8" name="文本框 37">
            <a:extLst>
              <a:ext uri="{FF2B5EF4-FFF2-40B4-BE49-F238E27FC236}">
                <a16:creationId xmlns:a16="http://schemas.microsoft.com/office/drawing/2014/main" xmlns="" id="{99A649C1-8CDC-442F-A49A-B6C25B7A8E52}"/>
              </a:ext>
            </a:extLst>
          </p:cNvPr>
          <p:cNvSpPr txBox="1"/>
          <p:nvPr/>
        </p:nvSpPr>
        <p:spPr>
          <a:xfrm>
            <a:off x="2071646" y="3143496"/>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43" name="组合 42">
            <a:extLst>
              <a:ext uri="{FF2B5EF4-FFF2-40B4-BE49-F238E27FC236}">
                <a16:creationId xmlns:a16="http://schemas.microsoft.com/office/drawing/2014/main" xmlns="" id="{41C15D80-3CF3-430C-B4E3-3F696A004BBB}"/>
              </a:ext>
            </a:extLst>
          </p:cNvPr>
          <p:cNvGrpSpPr/>
          <p:nvPr/>
        </p:nvGrpSpPr>
        <p:grpSpPr>
          <a:xfrm>
            <a:off x="1841535" y="1303550"/>
            <a:ext cx="843427" cy="443226"/>
            <a:chOff x="666810" y="2586037"/>
            <a:chExt cx="468000" cy="245937"/>
          </a:xfrm>
        </p:grpSpPr>
        <p:sp>
          <p:nvSpPr>
            <p:cNvPr id="44" name="Freeform 10">
              <a:extLst>
                <a:ext uri="{FF2B5EF4-FFF2-40B4-BE49-F238E27FC236}">
                  <a16:creationId xmlns:a16="http://schemas.microsoft.com/office/drawing/2014/main" xmlns="" id="{4343D6EB-635C-491D-BE38-E437B62A5B99}"/>
                </a:ext>
              </a:extLst>
            </p:cNvPr>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45" name="文本框 44">
              <a:extLst>
                <a:ext uri="{FF2B5EF4-FFF2-40B4-BE49-F238E27FC236}">
                  <a16:creationId xmlns:a16="http://schemas.microsoft.com/office/drawing/2014/main" xmlns="" id="{861BBAF7-01AE-4D0A-A619-9802E816EBA8}"/>
                </a:ext>
              </a:extLst>
            </p:cNvPr>
            <p:cNvSpPr txBox="1"/>
            <p:nvPr userDrawn="1"/>
          </p:nvSpPr>
          <p:spPr>
            <a:xfrm>
              <a:off x="794494" y="2586037"/>
              <a:ext cx="212633" cy="245937"/>
            </a:xfrm>
            <a:prstGeom prst="rect">
              <a:avLst/>
            </a:prstGeom>
            <a:noFill/>
          </p:spPr>
          <p:txBody>
            <a:bodyPr wrap="none" rtlCol="0" anchor="ctr">
              <a:noAutofit/>
            </a:bodyPr>
            <a:lstStyle/>
            <a:p>
              <a:pPr algn="ctr"/>
              <a:r>
                <a:rPr lang="en-US" altLang="zh-CN" b="1">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2" name="文本框 21">
            <a:extLst>
              <a:ext uri="{FF2B5EF4-FFF2-40B4-BE49-F238E27FC236}">
                <a16:creationId xmlns:a16="http://schemas.microsoft.com/office/drawing/2014/main" xmlns="" id="{B300C686-57BA-4176-8301-CC72CC52D16E}"/>
              </a:ext>
            </a:extLst>
          </p:cNvPr>
          <p:cNvSpPr txBox="1"/>
          <p:nvPr/>
        </p:nvSpPr>
        <p:spPr>
          <a:xfrm>
            <a:off x="2915073" y="1274734"/>
            <a:ext cx="4387392"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panose="020B0604020202020204" pitchFamily="34" charset="0"/>
              </a:rPr>
              <a:t>微服务与无服务器计算</a:t>
            </a:r>
            <a:endParaRPr lang="en-US" altLang="zh-CN" sz="2400" dirty="0">
              <a:latin typeface="黑体" panose="02010609060101010101" pitchFamily="49" charset="-122"/>
              <a:ea typeface="黑体" panose="02010609060101010101" pitchFamily="49" charset="-122"/>
              <a:cs typeface="Arial" panose="020B0604020202020204" pitchFamily="34" charset="0"/>
            </a:endParaRPr>
          </a:p>
        </p:txBody>
      </p:sp>
      <p:sp>
        <p:nvSpPr>
          <p:cNvPr id="32" name="文本框 31"/>
          <p:cNvSpPr txBox="1"/>
          <p:nvPr/>
        </p:nvSpPr>
        <p:spPr>
          <a:xfrm>
            <a:off x="2915073" y="2194707"/>
            <a:ext cx="4387392"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panose="020B0604020202020204" pitchFamily="34" charset="0"/>
              </a:rPr>
              <a:t>新一代云应用挑战</a:t>
            </a:r>
          </a:p>
        </p:txBody>
      </p:sp>
      <p:sp>
        <p:nvSpPr>
          <p:cNvPr id="35" name="文本框 34">
            <a:extLst>
              <a:ext uri="{FF2B5EF4-FFF2-40B4-BE49-F238E27FC236}">
                <a16:creationId xmlns:a16="http://schemas.microsoft.com/office/drawing/2014/main" xmlns="" id="{E633C422-0D91-4B26-8E04-DB9DEF908654}"/>
              </a:ext>
            </a:extLst>
          </p:cNvPr>
          <p:cNvSpPr txBox="1"/>
          <p:nvPr/>
        </p:nvSpPr>
        <p:spPr>
          <a:xfrm>
            <a:off x="2915072" y="3114680"/>
            <a:ext cx="5247416" cy="461665"/>
          </a:xfrm>
          <a:prstGeom prst="rect">
            <a:avLst/>
          </a:prstGeom>
          <a:noFill/>
        </p:spPr>
        <p:txBody>
          <a:bodyPr wrap="square" rtlCol="0">
            <a:spAutoFit/>
          </a:bodyPr>
          <a:lstStyle/>
          <a:p>
            <a:r>
              <a:rPr lang="zh-CN" altLang="en-US" sz="2400">
                <a:latin typeface="黑体" panose="02010609060101010101" pitchFamily="49" charset="-122"/>
                <a:ea typeface="黑体" panose="02010609060101010101" pitchFamily="49" charset="-122"/>
                <a:cs typeface="Arial" panose="020B0604020202020204" pitchFamily="34" charset="0"/>
              </a:rPr>
              <a:t>无服务器计算调度挑战</a:t>
            </a:r>
            <a:endParaRPr lang="zh-CN" altLang="en-US" sz="2400" dirty="0">
              <a:latin typeface="黑体" panose="02010609060101010101" pitchFamily="49" charset="-122"/>
              <a:ea typeface="黑体" panose="02010609060101010101" pitchFamily="49" charset="-122"/>
              <a:cs typeface="Arial" panose="020B0604020202020204" pitchFamily="34" charset="0"/>
            </a:endParaRPr>
          </a:p>
        </p:txBody>
      </p:sp>
      <p:cxnSp>
        <p:nvCxnSpPr>
          <p:cNvPr id="17" name="直接连接符 16">
            <a:extLst>
              <a:ext uri="{FF2B5EF4-FFF2-40B4-BE49-F238E27FC236}">
                <a16:creationId xmlns:a16="http://schemas.microsoft.com/office/drawing/2014/main" xmlns="" id="{F46F5EDB-5F1D-4348-805B-B6E38E1E9995}"/>
              </a:ext>
            </a:extLst>
          </p:cNvPr>
          <p:cNvCxnSpPr>
            <a:cxnSpLocks/>
          </p:cNvCxnSpPr>
          <p:nvPr/>
        </p:nvCxnSpPr>
        <p:spPr>
          <a:xfrm>
            <a:off x="2534033" y="4499172"/>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Freeform 10">
            <a:extLst>
              <a:ext uri="{FF2B5EF4-FFF2-40B4-BE49-F238E27FC236}">
                <a16:creationId xmlns:a16="http://schemas.microsoft.com/office/drawing/2014/main" xmlns="" id="{37E98BF4-695A-49FB-82EF-C69637C90798}"/>
              </a:ext>
            </a:extLst>
          </p:cNvPr>
          <p:cNvSpPr>
            <a:spLocks/>
          </p:cNvSpPr>
          <p:nvPr/>
        </p:nvSpPr>
        <p:spPr bwMode="auto">
          <a:xfrm>
            <a:off x="1841535" y="4155314"/>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a:extLst>
              <a:ext uri="{FF2B5EF4-FFF2-40B4-BE49-F238E27FC236}">
                <a16:creationId xmlns:a16="http://schemas.microsoft.com/office/drawing/2014/main" xmlns="" id="{24BB3AB2-4BCF-4FCA-BC7D-DEA2A479285D}"/>
              </a:ext>
            </a:extLst>
          </p:cNvPr>
          <p:cNvSpPr txBox="1"/>
          <p:nvPr/>
        </p:nvSpPr>
        <p:spPr>
          <a:xfrm>
            <a:off x="2071646" y="4091507"/>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xmlns="" id="{CD1D2548-C828-446B-846C-B35C4E9E749E}"/>
              </a:ext>
            </a:extLst>
          </p:cNvPr>
          <p:cNvSpPr txBox="1"/>
          <p:nvPr/>
        </p:nvSpPr>
        <p:spPr>
          <a:xfrm>
            <a:off x="2915072" y="4062691"/>
            <a:ext cx="4702131" cy="830997"/>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panose="020B0604020202020204" pitchFamily="34" charset="0"/>
              </a:rPr>
              <a:t>自适应服务部署方案</a:t>
            </a:r>
            <a:endParaRPr lang="en-US" altLang="zh-CN" sz="2400" dirty="0">
              <a:latin typeface="黑体" panose="02010609060101010101" pitchFamily="49" charset="-122"/>
              <a:ea typeface="黑体" panose="02010609060101010101" pitchFamily="49" charset="-122"/>
              <a:cs typeface="Arial" panose="020B0604020202020204" pitchFamily="34" charset="0"/>
            </a:endParaRPr>
          </a:p>
          <a:p>
            <a:endParaRPr lang="en-US" altLang="zh-CN" sz="2400" dirty="0">
              <a:latin typeface="黑体" panose="02010609060101010101" pitchFamily="49" charset="-122"/>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35095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云平台支撑的新一代应用特征</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2" name="Rectangle 2"/>
          <p:cNvSpPr>
            <a:spLocks noChangeArrowheads="1"/>
          </p:cNvSpPr>
          <p:nvPr/>
        </p:nvSpPr>
        <p:spPr bwMode="auto">
          <a:xfrm>
            <a:off x="2181947" y="23017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4" name="组合 3">
            <a:extLst>
              <a:ext uri="{FF2B5EF4-FFF2-40B4-BE49-F238E27FC236}">
                <a16:creationId xmlns:a16="http://schemas.microsoft.com/office/drawing/2014/main" xmlns="" id="{E20CEE7C-11EB-B145-8AA5-591D4F154540}"/>
              </a:ext>
            </a:extLst>
          </p:cNvPr>
          <p:cNvGrpSpPr/>
          <p:nvPr/>
        </p:nvGrpSpPr>
        <p:grpSpPr>
          <a:xfrm>
            <a:off x="449580" y="1654033"/>
            <a:ext cx="3866427" cy="3220831"/>
            <a:chOff x="515310" y="1198719"/>
            <a:chExt cx="4301612" cy="3706059"/>
          </a:xfrm>
        </p:grpSpPr>
        <p:sp>
          <p:nvSpPr>
            <p:cNvPr id="36" name="任意多边形: 形状 100">
              <a:extLst>
                <a:ext uri="{FF2B5EF4-FFF2-40B4-BE49-F238E27FC236}">
                  <a16:creationId xmlns:a16="http://schemas.microsoft.com/office/drawing/2014/main" xmlns="" id="{6BA0A4E0-DB1F-164F-BBFC-2880855459D2}"/>
                </a:ext>
              </a:extLst>
            </p:cNvPr>
            <p:cNvSpPr/>
            <p:nvPr/>
          </p:nvSpPr>
          <p:spPr>
            <a:xfrm>
              <a:off x="971550" y="1766095"/>
              <a:ext cx="2706652" cy="2469206"/>
            </a:xfrm>
            <a:custGeom>
              <a:avLst/>
              <a:gdLst>
                <a:gd name="connsiteX0" fmla="*/ 3513352 w 5900302"/>
                <a:gd name="connsiteY0" fmla="*/ 213472 h 1247986"/>
                <a:gd name="connsiteX1" fmla="*/ 2442277 w 5900302"/>
                <a:gd name="connsiteY1" fmla="*/ 479541 h 1247986"/>
                <a:gd name="connsiteX2" fmla="*/ 3513352 w 5900302"/>
                <a:gd name="connsiteY2" fmla="*/ 745610 h 1247986"/>
                <a:gd name="connsiteX3" fmla="*/ 4584427 w 5900302"/>
                <a:gd name="connsiteY3" fmla="*/ 479541 h 1247986"/>
                <a:gd name="connsiteX4" fmla="*/ 3513352 w 5900302"/>
                <a:gd name="connsiteY4" fmla="*/ 213472 h 1247986"/>
                <a:gd name="connsiteX5" fmla="*/ 2950151 w 5900302"/>
                <a:gd name="connsiteY5" fmla="*/ 0 h 1247986"/>
                <a:gd name="connsiteX6" fmla="*/ 5900302 w 5900302"/>
                <a:gd name="connsiteY6" fmla="*/ 623993 h 1247986"/>
                <a:gd name="connsiteX7" fmla="*/ 2950151 w 5900302"/>
                <a:gd name="connsiteY7" fmla="*/ 1247986 h 1247986"/>
                <a:gd name="connsiteX8" fmla="*/ 0 w 5900302"/>
                <a:gd name="connsiteY8" fmla="*/ 623993 h 1247986"/>
                <a:gd name="connsiteX9" fmla="*/ 2950151 w 5900302"/>
                <a:gd name="connsiteY9" fmla="*/ 0 h 124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0302" h="1247986">
                  <a:moveTo>
                    <a:pt x="3513352" y="213472"/>
                  </a:moveTo>
                  <a:cubicBezTo>
                    <a:pt x="2921814" y="213472"/>
                    <a:pt x="2442277" y="332595"/>
                    <a:pt x="2442277" y="479541"/>
                  </a:cubicBezTo>
                  <a:cubicBezTo>
                    <a:pt x="2442277" y="626487"/>
                    <a:pt x="2921814" y="745610"/>
                    <a:pt x="3513352" y="745610"/>
                  </a:cubicBezTo>
                  <a:cubicBezTo>
                    <a:pt x="4104890" y="745610"/>
                    <a:pt x="4584427" y="626487"/>
                    <a:pt x="4584427" y="479541"/>
                  </a:cubicBezTo>
                  <a:cubicBezTo>
                    <a:pt x="4584427" y="332595"/>
                    <a:pt x="4104890" y="213472"/>
                    <a:pt x="3513352" y="213472"/>
                  </a:cubicBezTo>
                  <a:close/>
                  <a:moveTo>
                    <a:pt x="2950151" y="0"/>
                  </a:moveTo>
                  <a:cubicBezTo>
                    <a:pt x="4579474" y="0"/>
                    <a:pt x="5900302" y="279371"/>
                    <a:pt x="5900302" y="623993"/>
                  </a:cubicBezTo>
                  <a:cubicBezTo>
                    <a:pt x="5900302" y="968615"/>
                    <a:pt x="4579474" y="1247986"/>
                    <a:pt x="2950151" y="1247986"/>
                  </a:cubicBezTo>
                  <a:cubicBezTo>
                    <a:pt x="1320828" y="1247986"/>
                    <a:pt x="0" y="968615"/>
                    <a:pt x="0" y="623993"/>
                  </a:cubicBezTo>
                  <a:cubicBezTo>
                    <a:pt x="0" y="279371"/>
                    <a:pt x="1320828" y="0"/>
                    <a:pt x="2950151" y="0"/>
                  </a:cubicBezTo>
                  <a:close/>
                </a:path>
              </a:pathLst>
            </a:custGeom>
            <a:gradFill flip="none" rotWithShape="1">
              <a:gsLst>
                <a:gs pos="32000">
                  <a:srgbClr val="E6E6E7"/>
                </a:gs>
                <a:gs pos="60000">
                  <a:schemeClr val="bg2">
                    <a:tint val="23500"/>
                    <a:satMod val="160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图片 36">
              <a:extLst>
                <a:ext uri="{FF2B5EF4-FFF2-40B4-BE49-F238E27FC236}">
                  <a16:creationId xmlns:a16="http://schemas.microsoft.com/office/drawing/2014/main" xmlns="" id="{A4FA73D0-9D77-CB4F-9FB2-BBE9B6021C15}"/>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2479" y1="45192" x2="32479" y2="45192"/>
                          <a14:foregroundMark x1="52137" y1="47115" x2="52137" y2="47115"/>
                          <a14:foregroundMark x1="64530" y1="44231" x2="64530" y2="44231"/>
                          <a14:foregroundMark x1="71368" y1="38462" x2="71368" y2="38462"/>
                          <a14:foregroundMark x1="81197" y1="55769" x2="81197" y2="55769"/>
                          <a14:foregroundMark x1="73504" y1="31731" x2="73504" y2="31731"/>
                        </a14:backgroundRemoval>
                      </a14:imgEffect>
                    </a14:imgLayer>
                  </a14:imgProps>
                </a:ext>
              </a:extLst>
            </a:blip>
            <a:stretch>
              <a:fillRect/>
            </a:stretch>
          </p:blipFill>
          <p:spPr>
            <a:xfrm>
              <a:off x="927387" y="2928740"/>
              <a:ext cx="1175576" cy="522478"/>
            </a:xfrm>
            <a:prstGeom prst="rect">
              <a:avLst/>
            </a:prstGeom>
          </p:spPr>
        </p:pic>
        <p:pic>
          <p:nvPicPr>
            <p:cNvPr id="38" name="图片 37">
              <a:extLst>
                <a:ext uri="{FF2B5EF4-FFF2-40B4-BE49-F238E27FC236}">
                  <a16:creationId xmlns:a16="http://schemas.microsoft.com/office/drawing/2014/main" xmlns="" id="{3127B15E-65E3-2946-8E9B-E9DF96A17C0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709" b="89320" l="9921" r="93651">
                          <a14:foregroundMark x1="20238" y1="20388" x2="20238" y2="20388"/>
                          <a14:foregroundMark x1="58333" y1="29126" x2="58333" y2="29126"/>
                          <a14:foregroundMark x1="74206" y1="29126" x2="74206" y2="29126"/>
                          <a14:foregroundMark x1="84127" y1="27184" x2="84127" y2="27184"/>
                          <a14:foregroundMark x1="93651" y1="65049" x2="93651" y2="65049"/>
                        </a14:backgroundRemoval>
                      </a14:imgEffect>
                    </a14:imgLayer>
                  </a14:imgProps>
                </a:ext>
              </a:extLst>
            </a:blip>
            <a:srcRect b="20463"/>
            <a:stretch/>
          </p:blipFill>
          <p:spPr>
            <a:xfrm>
              <a:off x="1842203" y="3656065"/>
              <a:ext cx="850262" cy="277271"/>
            </a:xfrm>
            <a:prstGeom prst="rect">
              <a:avLst/>
            </a:prstGeom>
          </p:spPr>
        </p:pic>
        <p:pic>
          <p:nvPicPr>
            <p:cNvPr id="39" name="图片 38">
              <a:extLst>
                <a:ext uri="{FF2B5EF4-FFF2-40B4-BE49-F238E27FC236}">
                  <a16:creationId xmlns:a16="http://schemas.microsoft.com/office/drawing/2014/main" xmlns="" id="{E483096F-D039-A14D-A16C-C4C92926948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9204" b="73451" l="3704" r="93333">
                          <a14:foregroundMark x1="4074" y1="46903" x2="4074" y2="46903"/>
                          <a14:foregroundMark x1="17037" y1="42478" x2="17037" y2="42478"/>
                          <a14:foregroundMark x1="25185" y1="50442" x2="25185" y2="50442"/>
                          <a14:foregroundMark x1="37778" y1="52212" x2="37778" y2="52212"/>
                          <a14:foregroundMark x1="60741" y1="52212" x2="60741" y2="52212"/>
                          <a14:foregroundMark x1="81481" y1="51327" x2="81481" y2="51327"/>
                          <a14:foregroundMark x1="88148" y1="52212" x2="88148" y2="52212"/>
                          <a14:foregroundMark x1="93333" y1="50442" x2="93333" y2="50442"/>
                        </a14:backgroundRemoval>
                      </a14:imgEffect>
                    </a14:imgLayer>
                  </a14:imgProps>
                </a:ext>
              </a:extLst>
            </a:blip>
            <a:srcRect t="24004" b="19451"/>
            <a:stretch/>
          </p:blipFill>
          <p:spPr>
            <a:xfrm>
              <a:off x="916338" y="2310112"/>
              <a:ext cx="1175576" cy="277271"/>
            </a:xfrm>
            <a:prstGeom prst="rect">
              <a:avLst/>
            </a:prstGeom>
          </p:spPr>
        </p:pic>
        <p:pic>
          <p:nvPicPr>
            <p:cNvPr id="40" name="图片 39">
              <a:extLst>
                <a:ext uri="{FF2B5EF4-FFF2-40B4-BE49-F238E27FC236}">
                  <a16:creationId xmlns:a16="http://schemas.microsoft.com/office/drawing/2014/main" xmlns="" id="{9790E19F-759B-D045-B2A5-D55E696900BC}"/>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7143" b="90000" l="2881" r="89712">
                          <a14:foregroundMark x1="7407" y1="45714" x2="7407" y2="45714"/>
                          <a14:foregroundMark x1="3292" y1="68571" x2="3292" y2="68571"/>
                          <a14:foregroundMark x1="14815" y1="78571" x2="14815" y2="78571"/>
                          <a14:foregroundMark x1="18107" y1="65714" x2="18107" y2="65714"/>
                          <a14:foregroundMark x1="16461" y1="68571" x2="16461" y2="68571"/>
                          <a14:foregroundMark x1="30041" y1="25714" x2="30041" y2="25714"/>
                          <a14:foregroundMark x1="27572" y1="22857" x2="27572" y2="22857"/>
                          <a14:foregroundMark x1="31687" y1="27143" x2="31687" y2="27143"/>
                          <a14:foregroundMark x1="29630" y1="7143" x2="29630" y2="7143"/>
                          <a14:backgroundMark x1="32099" y1="48571" x2="32099" y2="48571"/>
                          <a14:backgroundMark x1="32510" y1="24286" x2="32510" y2="24286"/>
                        </a14:backgroundRemoval>
                      </a14:imgEffect>
                    </a14:imgLayer>
                  </a14:imgProps>
                </a:ext>
              </a:extLst>
            </a:blip>
            <a:srcRect r="59131"/>
            <a:stretch/>
          </p:blipFill>
          <p:spPr>
            <a:xfrm>
              <a:off x="3280340" y="2934393"/>
              <a:ext cx="328205" cy="255586"/>
            </a:xfrm>
            <a:prstGeom prst="rect">
              <a:avLst/>
            </a:prstGeom>
          </p:spPr>
        </p:pic>
        <p:pic>
          <p:nvPicPr>
            <p:cNvPr id="41" name="图片 40">
              <a:extLst>
                <a:ext uri="{FF2B5EF4-FFF2-40B4-BE49-F238E27FC236}">
                  <a16:creationId xmlns:a16="http://schemas.microsoft.com/office/drawing/2014/main" xmlns="" id="{BE9BDEEA-E601-DC4D-A69C-44AA4CE22662}"/>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247" b="89691" l="7721" r="91912">
                          <a14:foregroundMark x1="8088" y1="34021" x2="8088" y2="34021"/>
                          <a14:foregroundMark x1="40074" y1="23711" x2="40074" y2="23711"/>
                          <a14:foregroundMark x1="52574" y1="26804" x2="52574" y2="26804"/>
                          <a14:foregroundMark x1="62868" y1="34021" x2="62868" y2="34021"/>
                          <a14:foregroundMark x1="77574" y1="38144" x2="77574" y2="38144"/>
                          <a14:foregroundMark x1="91912" y1="41237" x2="91912" y2="41237"/>
                        </a14:backgroundRemoval>
                      </a14:imgEffect>
                    </a14:imgLayer>
                  </a14:imgProps>
                </a:ext>
              </a:extLst>
            </a:blip>
            <a:stretch>
              <a:fillRect/>
            </a:stretch>
          </p:blipFill>
          <p:spPr>
            <a:xfrm>
              <a:off x="1905648" y="1878477"/>
              <a:ext cx="918845" cy="327805"/>
            </a:xfrm>
            <a:prstGeom prst="rect">
              <a:avLst/>
            </a:prstGeom>
          </p:spPr>
        </p:pic>
        <p:pic>
          <p:nvPicPr>
            <p:cNvPr id="42" name="图片 41">
              <a:extLst>
                <a:ext uri="{FF2B5EF4-FFF2-40B4-BE49-F238E27FC236}">
                  <a16:creationId xmlns:a16="http://schemas.microsoft.com/office/drawing/2014/main" xmlns="" id="{680A0C3E-6303-9E49-9747-D33495E53D0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9302" b="89535" l="4331" r="89764">
                          <a14:foregroundMark x1="4331" y1="20930" x2="4331" y2="20930"/>
                          <a14:foregroundMark x1="18898" y1="25581" x2="18898" y2="25581"/>
                          <a14:foregroundMark x1="74803" y1="39535" x2="74803" y2="39535"/>
                          <a14:foregroundMark x1="71654" y1="34884" x2="71654" y2="34884"/>
                          <a14:foregroundMark x1="79134" y1="41860" x2="79134" y2="41860"/>
                        </a14:backgroundRemoval>
                      </a14:imgEffect>
                    </a14:imgLayer>
                  </a14:imgProps>
                </a:ext>
              </a:extLst>
            </a:blip>
            <a:srcRect t="-2103" r="29349"/>
            <a:stretch/>
          </p:blipFill>
          <p:spPr>
            <a:xfrm>
              <a:off x="2658845" y="3305528"/>
              <a:ext cx="778892" cy="291380"/>
            </a:xfrm>
            <a:prstGeom prst="rect">
              <a:avLst/>
            </a:prstGeom>
          </p:spPr>
        </p:pic>
        <p:grpSp>
          <p:nvGrpSpPr>
            <p:cNvPr id="43" name="组合 42">
              <a:extLst>
                <a:ext uri="{FF2B5EF4-FFF2-40B4-BE49-F238E27FC236}">
                  <a16:creationId xmlns:a16="http://schemas.microsoft.com/office/drawing/2014/main" xmlns="" id="{8B6CBF55-77DE-E846-9186-925ABC979615}"/>
                </a:ext>
              </a:extLst>
            </p:cNvPr>
            <p:cNvGrpSpPr/>
            <p:nvPr/>
          </p:nvGrpSpPr>
          <p:grpSpPr>
            <a:xfrm>
              <a:off x="1244247" y="1539743"/>
              <a:ext cx="700510" cy="687283"/>
              <a:chOff x="4953802" y="3415969"/>
              <a:chExt cx="700510" cy="687283"/>
            </a:xfrm>
            <a:solidFill>
              <a:schemeClr val="accent1"/>
            </a:solidFill>
          </p:grpSpPr>
          <p:sp>
            <p:nvSpPr>
              <p:cNvPr id="44" name="空心弧 43">
                <a:extLst>
                  <a:ext uri="{FF2B5EF4-FFF2-40B4-BE49-F238E27FC236}">
                    <a16:creationId xmlns:a16="http://schemas.microsoft.com/office/drawing/2014/main" xmlns="" id="{0D92F62E-1F56-2E45-BEC3-CA518A9EFC16}"/>
                  </a:ext>
                </a:extLst>
              </p:cNvPr>
              <p:cNvSpPr/>
              <p:nvPr/>
            </p:nvSpPr>
            <p:spPr>
              <a:xfrm rot="19591760">
                <a:off x="4953802" y="3415969"/>
                <a:ext cx="691322" cy="687283"/>
              </a:xfrm>
              <a:prstGeom prst="blockArc">
                <a:avLst>
                  <a:gd name="adj1" fmla="val 10800000"/>
                  <a:gd name="adj2" fmla="val 20993670"/>
                  <a:gd name="adj3" fmla="val 186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箭头: 左 6">
                <a:extLst>
                  <a:ext uri="{FF2B5EF4-FFF2-40B4-BE49-F238E27FC236}">
                    <a16:creationId xmlns:a16="http://schemas.microsoft.com/office/drawing/2014/main" xmlns="" id="{84F33B69-6BC3-6240-B18F-FD7359B03E8A}"/>
                  </a:ext>
                </a:extLst>
              </p:cNvPr>
              <p:cNvSpPr/>
              <p:nvPr/>
            </p:nvSpPr>
            <p:spPr>
              <a:xfrm rot="13290748">
                <a:off x="5407917" y="3467621"/>
                <a:ext cx="246395" cy="239982"/>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Box 10">
              <a:extLst>
                <a:ext uri="{FF2B5EF4-FFF2-40B4-BE49-F238E27FC236}">
                  <a16:creationId xmlns:a16="http://schemas.microsoft.com/office/drawing/2014/main" xmlns="" id="{438F7DAA-B562-2C4C-9E7E-05CF71154D8B}"/>
                </a:ext>
              </a:extLst>
            </p:cNvPr>
            <p:cNvSpPr txBox="1">
              <a:spLocks noChangeArrowheads="1"/>
            </p:cNvSpPr>
            <p:nvPr/>
          </p:nvSpPr>
          <p:spPr bwMode="auto">
            <a:xfrm flipH="1">
              <a:off x="971550" y="1198719"/>
              <a:ext cx="1280252" cy="369332"/>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zh-CN" altLang="en-US" dirty="0">
                  <a:solidFill>
                    <a:schemeClr val="accent1"/>
                  </a:solidFill>
                  <a:latin typeface="+mn-ea"/>
                  <a:ea typeface="+mn-ea"/>
                </a:rPr>
                <a:t>双十一</a:t>
              </a:r>
              <a:endParaRPr lang="en-US" dirty="0">
                <a:solidFill>
                  <a:schemeClr val="accent1"/>
                </a:solidFill>
                <a:latin typeface="+mn-ea"/>
                <a:ea typeface="+mn-ea"/>
              </a:endParaRPr>
            </a:p>
          </p:txBody>
        </p:sp>
        <p:grpSp>
          <p:nvGrpSpPr>
            <p:cNvPr id="50" name="组合 49">
              <a:extLst>
                <a:ext uri="{FF2B5EF4-FFF2-40B4-BE49-F238E27FC236}">
                  <a16:creationId xmlns:a16="http://schemas.microsoft.com/office/drawing/2014/main" xmlns="" id="{ADBC36B7-27C5-DD46-B6C4-05927B80E7CF}"/>
                </a:ext>
              </a:extLst>
            </p:cNvPr>
            <p:cNvGrpSpPr/>
            <p:nvPr/>
          </p:nvGrpSpPr>
          <p:grpSpPr>
            <a:xfrm rot="3321083">
              <a:off x="2726515" y="1552412"/>
              <a:ext cx="700510" cy="687283"/>
              <a:chOff x="4953802" y="3415969"/>
              <a:chExt cx="700510" cy="687283"/>
            </a:xfrm>
            <a:solidFill>
              <a:schemeClr val="accent1"/>
            </a:solidFill>
          </p:grpSpPr>
          <p:sp>
            <p:nvSpPr>
              <p:cNvPr id="51" name="空心弧 50">
                <a:extLst>
                  <a:ext uri="{FF2B5EF4-FFF2-40B4-BE49-F238E27FC236}">
                    <a16:creationId xmlns:a16="http://schemas.microsoft.com/office/drawing/2014/main" xmlns="" id="{6CDBB941-922F-9043-A2A5-2D8632CF0E26}"/>
                  </a:ext>
                </a:extLst>
              </p:cNvPr>
              <p:cNvSpPr/>
              <p:nvPr/>
            </p:nvSpPr>
            <p:spPr>
              <a:xfrm rot="19591760">
                <a:off x="4953802" y="3415969"/>
                <a:ext cx="691322" cy="687283"/>
              </a:xfrm>
              <a:prstGeom prst="blockArc">
                <a:avLst>
                  <a:gd name="adj1" fmla="val 10800000"/>
                  <a:gd name="adj2" fmla="val 20993670"/>
                  <a:gd name="adj3" fmla="val 186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箭头: 左 81">
                <a:extLst>
                  <a:ext uri="{FF2B5EF4-FFF2-40B4-BE49-F238E27FC236}">
                    <a16:creationId xmlns:a16="http://schemas.microsoft.com/office/drawing/2014/main" xmlns="" id="{5614301E-3026-2F44-BF5F-75759DA784C5}"/>
                  </a:ext>
                </a:extLst>
              </p:cNvPr>
              <p:cNvSpPr/>
              <p:nvPr/>
            </p:nvSpPr>
            <p:spPr>
              <a:xfrm rot="13290748">
                <a:off x="5407917" y="3467621"/>
                <a:ext cx="246395" cy="239982"/>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TextBox 10">
              <a:extLst>
                <a:ext uri="{FF2B5EF4-FFF2-40B4-BE49-F238E27FC236}">
                  <a16:creationId xmlns:a16="http://schemas.microsoft.com/office/drawing/2014/main" xmlns="" id="{0A5605E0-6080-E840-8066-935FB431F839}"/>
                </a:ext>
              </a:extLst>
            </p:cNvPr>
            <p:cNvSpPr txBox="1">
              <a:spLocks noChangeArrowheads="1"/>
            </p:cNvSpPr>
            <p:nvPr/>
          </p:nvSpPr>
          <p:spPr bwMode="auto">
            <a:xfrm flipH="1">
              <a:off x="2482733" y="1211487"/>
              <a:ext cx="1280252" cy="369332"/>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zh-CN" altLang="en-US" dirty="0">
                  <a:solidFill>
                    <a:schemeClr val="accent1"/>
                  </a:solidFill>
                  <a:latin typeface="+mn-ea"/>
                  <a:ea typeface="+mn-ea"/>
                </a:rPr>
                <a:t>除夕红包</a:t>
              </a:r>
              <a:endParaRPr lang="en-US" dirty="0">
                <a:solidFill>
                  <a:schemeClr val="accent1"/>
                </a:solidFill>
                <a:latin typeface="+mn-ea"/>
                <a:ea typeface="+mn-ea"/>
              </a:endParaRPr>
            </a:p>
          </p:txBody>
        </p:sp>
        <p:grpSp>
          <p:nvGrpSpPr>
            <p:cNvPr id="55" name="组合 54">
              <a:extLst>
                <a:ext uri="{FF2B5EF4-FFF2-40B4-BE49-F238E27FC236}">
                  <a16:creationId xmlns:a16="http://schemas.microsoft.com/office/drawing/2014/main" xmlns="" id="{FD4943CC-CE19-3F49-B49B-3E3009FA1F93}"/>
                </a:ext>
              </a:extLst>
            </p:cNvPr>
            <p:cNvGrpSpPr/>
            <p:nvPr/>
          </p:nvGrpSpPr>
          <p:grpSpPr>
            <a:xfrm rot="7088230">
              <a:off x="3372110" y="2665538"/>
              <a:ext cx="700510" cy="687283"/>
              <a:chOff x="4953802" y="3415969"/>
              <a:chExt cx="700510" cy="687283"/>
            </a:xfrm>
            <a:solidFill>
              <a:schemeClr val="accent1"/>
            </a:solidFill>
          </p:grpSpPr>
          <p:sp>
            <p:nvSpPr>
              <p:cNvPr id="56" name="空心弧 55">
                <a:extLst>
                  <a:ext uri="{FF2B5EF4-FFF2-40B4-BE49-F238E27FC236}">
                    <a16:creationId xmlns:a16="http://schemas.microsoft.com/office/drawing/2014/main" xmlns="" id="{E99B023F-1CAA-6D48-B4E5-999083951CF0}"/>
                  </a:ext>
                </a:extLst>
              </p:cNvPr>
              <p:cNvSpPr/>
              <p:nvPr/>
            </p:nvSpPr>
            <p:spPr>
              <a:xfrm rot="19591760">
                <a:off x="4953802" y="3415969"/>
                <a:ext cx="691322" cy="687283"/>
              </a:xfrm>
              <a:prstGeom prst="blockArc">
                <a:avLst>
                  <a:gd name="adj1" fmla="val 10800000"/>
                  <a:gd name="adj2" fmla="val 20993670"/>
                  <a:gd name="adj3" fmla="val 186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箭头: 左 90">
                <a:extLst>
                  <a:ext uri="{FF2B5EF4-FFF2-40B4-BE49-F238E27FC236}">
                    <a16:creationId xmlns:a16="http://schemas.microsoft.com/office/drawing/2014/main" xmlns="" id="{75E74CB1-DD1D-0E4E-9B32-FF7F166463C0}"/>
                  </a:ext>
                </a:extLst>
              </p:cNvPr>
              <p:cNvSpPr/>
              <p:nvPr/>
            </p:nvSpPr>
            <p:spPr>
              <a:xfrm rot="13290748">
                <a:off x="5407917" y="3467621"/>
                <a:ext cx="246395" cy="239982"/>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TextBox 10">
              <a:extLst>
                <a:ext uri="{FF2B5EF4-FFF2-40B4-BE49-F238E27FC236}">
                  <a16:creationId xmlns:a16="http://schemas.microsoft.com/office/drawing/2014/main" xmlns="" id="{ED17225A-0098-6946-8A35-6142A4B1B32F}"/>
                </a:ext>
              </a:extLst>
            </p:cNvPr>
            <p:cNvSpPr txBox="1">
              <a:spLocks noChangeArrowheads="1"/>
            </p:cNvSpPr>
            <p:nvPr/>
          </p:nvSpPr>
          <p:spPr bwMode="auto">
            <a:xfrm flipH="1">
              <a:off x="3536670" y="2279207"/>
              <a:ext cx="1280252" cy="369332"/>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zh-CN" altLang="en-US" dirty="0">
                  <a:solidFill>
                    <a:schemeClr val="accent1"/>
                  </a:solidFill>
                  <a:latin typeface="+mn-ea"/>
                  <a:ea typeface="+mn-ea"/>
                </a:rPr>
                <a:t>网络游戏</a:t>
              </a:r>
              <a:endParaRPr lang="en-US" dirty="0">
                <a:solidFill>
                  <a:schemeClr val="accent1"/>
                </a:solidFill>
                <a:latin typeface="+mn-ea"/>
                <a:ea typeface="+mn-ea"/>
              </a:endParaRPr>
            </a:p>
          </p:txBody>
        </p:sp>
        <p:grpSp>
          <p:nvGrpSpPr>
            <p:cNvPr id="59" name="组合 58">
              <a:extLst>
                <a:ext uri="{FF2B5EF4-FFF2-40B4-BE49-F238E27FC236}">
                  <a16:creationId xmlns:a16="http://schemas.microsoft.com/office/drawing/2014/main" xmlns="" id="{C440D5B9-5D16-2A44-A176-1D2E2549C05E}"/>
                </a:ext>
              </a:extLst>
            </p:cNvPr>
            <p:cNvGrpSpPr/>
            <p:nvPr/>
          </p:nvGrpSpPr>
          <p:grpSpPr>
            <a:xfrm rot="17740596">
              <a:off x="508697" y="2769229"/>
              <a:ext cx="700510" cy="687283"/>
              <a:chOff x="4953802" y="3415969"/>
              <a:chExt cx="700510" cy="687283"/>
            </a:xfrm>
            <a:solidFill>
              <a:schemeClr val="accent1"/>
            </a:solidFill>
          </p:grpSpPr>
          <p:sp>
            <p:nvSpPr>
              <p:cNvPr id="60" name="空心弧 59">
                <a:extLst>
                  <a:ext uri="{FF2B5EF4-FFF2-40B4-BE49-F238E27FC236}">
                    <a16:creationId xmlns:a16="http://schemas.microsoft.com/office/drawing/2014/main" xmlns="" id="{4E431FCC-4D26-554C-839D-87D6B8815B5C}"/>
                  </a:ext>
                </a:extLst>
              </p:cNvPr>
              <p:cNvSpPr/>
              <p:nvPr/>
            </p:nvSpPr>
            <p:spPr>
              <a:xfrm rot="19591760">
                <a:off x="4953802" y="3415969"/>
                <a:ext cx="691322" cy="687283"/>
              </a:xfrm>
              <a:prstGeom prst="blockArc">
                <a:avLst>
                  <a:gd name="adj1" fmla="val 10800000"/>
                  <a:gd name="adj2" fmla="val 20993670"/>
                  <a:gd name="adj3" fmla="val 186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箭头: 左 104">
                <a:extLst>
                  <a:ext uri="{FF2B5EF4-FFF2-40B4-BE49-F238E27FC236}">
                    <a16:creationId xmlns:a16="http://schemas.microsoft.com/office/drawing/2014/main" xmlns="" id="{46FD1B8E-43E9-0749-B160-43E9C395D39D}"/>
                  </a:ext>
                </a:extLst>
              </p:cNvPr>
              <p:cNvSpPr/>
              <p:nvPr/>
            </p:nvSpPr>
            <p:spPr>
              <a:xfrm rot="13290748">
                <a:off x="5407917" y="3467621"/>
                <a:ext cx="246395" cy="239982"/>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a:extLst>
                <a:ext uri="{FF2B5EF4-FFF2-40B4-BE49-F238E27FC236}">
                  <a16:creationId xmlns:a16="http://schemas.microsoft.com/office/drawing/2014/main" xmlns="" id="{5A91B308-9F53-E54D-8D9D-E1041D6AC936}"/>
                </a:ext>
              </a:extLst>
            </p:cNvPr>
            <p:cNvGrpSpPr/>
            <p:nvPr/>
          </p:nvGrpSpPr>
          <p:grpSpPr>
            <a:xfrm rot="10618807">
              <a:off x="2739893" y="3782676"/>
              <a:ext cx="700510" cy="687283"/>
              <a:chOff x="4953802" y="3415969"/>
              <a:chExt cx="700510" cy="687283"/>
            </a:xfrm>
            <a:solidFill>
              <a:schemeClr val="accent1"/>
            </a:solidFill>
          </p:grpSpPr>
          <p:sp>
            <p:nvSpPr>
              <p:cNvPr id="63" name="空心弧 62">
                <a:extLst>
                  <a:ext uri="{FF2B5EF4-FFF2-40B4-BE49-F238E27FC236}">
                    <a16:creationId xmlns:a16="http://schemas.microsoft.com/office/drawing/2014/main" xmlns="" id="{EF205486-0CCD-E64F-BCB1-09D184857B7E}"/>
                  </a:ext>
                </a:extLst>
              </p:cNvPr>
              <p:cNvSpPr/>
              <p:nvPr/>
            </p:nvSpPr>
            <p:spPr>
              <a:xfrm rot="19591760">
                <a:off x="4953802" y="3415969"/>
                <a:ext cx="691322" cy="687283"/>
              </a:xfrm>
              <a:prstGeom prst="blockArc">
                <a:avLst>
                  <a:gd name="adj1" fmla="val 10800000"/>
                  <a:gd name="adj2" fmla="val 20993670"/>
                  <a:gd name="adj3" fmla="val 186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箭头: 左 109">
                <a:extLst>
                  <a:ext uri="{FF2B5EF4-FFF2-40B4-BE49-F238E27FC236}">
                    <a16:creationId xmlns:a16="http://schemas.microsoft.com/office/drawing/2014/main" xmlns="" id="{8C098454-CE26-024F-91D6-940D3E5E5174}"/>
                  </a:ext>
                </a:extLst>
              </p:cNvPr>
              <p:cNvSpPr/>
              <p:nvPr/>
            </p:nvSpPr>
            <p:spPr>
              <a:xfrm rot="13290748">
                <a:off x="5407917" y="3467621"/>
                <a:ext cx="246395" cy="239982"/>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TextBox 10">
              <a:extLst>
                <a:ext uri="{FF2B5EF4-FFF2-40B4-BE49-F238E27FC236}">
                  <a16:creationId xmlns:a16="http://schemas.microsoft.com/office/drawing/2014/main" xmlns="" id="{64F34277-ABB7-204B-8328-543C0130D7D8}"/>
                </a:ext>
              </a:extLst>
            </p:cNvPr>
            <p:cNvSpPr txBox="1">
              <a:spLocks noChangeArrowheads="1"/>
            </p:cNvSpPr>
            <p:nvPr/>
          </p:nvSpPr>
          <p:spPr bwMode="auto">
            <a:xfrm flipH="1">
              <a:off x="2490716" y="4535446"/>
              <a:ext cx="1280252" cy="369332"/>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zh-CN" altLang="en-US" dirty="0">
                  <a:solidFill>
                    <a:schemeClr val="accent1"/>
                  </a:solidFill>
                  <a:latin typeface="+mn-ea"/>
                  <a:ea typeface="+mn-ea"/>
                </a:rPr>
                <a:t>商品推荐</a:t>
              </a:r>
              <a:endParaRPr lang="en-US" dirty="0">
                <a:solidFill>
                  <a:schemeClr val="accent1"/>
                </a:solidFill>
                <a:latin typeface="+mn-ea"/>
                <a:ea typeface="+mn-ea"/>
              </a:endParaRPr>
            </a:p>
          </p:txBody>
        </p:sp>
        <p:grpSp>
          <p:nvGrpSpPr>
            <p:cNvPr id="66" name="组合 65">
              <a:extLst>
                <a:ext uri="{FF2B5EF4-FFF2-40B4-BE49-F238E27FC236}">
                  <a16:creationId xmlns:a16="http://schemas.microsoft.com/office/drawing/2014/main" xmlns="" id="{0AAAF24B-91F9-7B44-A948-87E661638151}"/>
                </a:ext>
              </a:extLst>
            </p:cNvPr>
            <p:cNvGrpSpPr/>
            <p:nvPr/>
          </p:nvGrpSpPr>
          <p:grpSpPr>
            <a:xfrm rot="14128571">
              <a:off x="1236748" y="3785557"/>
              <a:ext cx="700510" cy="687283"/>
              <a:chOff x="4953802" y="3415969"/>
              <a:chExt cx="700510" cy="687283"/>
            </a:xfrm>
            <a:solidFill>
              <a:schemeClr val="accent1"/>
            </a:solidFill>
          </p:grpSpPr>
          <p:sp>
            <p:nvSpPr>
              <p:cNvPr id="67" name="空心弧 66">
                <a:extLst>
                  <a:ext uri="{FF2B5EF4-FFF2-40B4-BE49-F238E27FC236}">
                    <a16:creationId xmlns:a16="http://schemas.microsoft.com/office/drawing/2014/main" xmlns="" id="{8AF82615-2CC0-0548-815E-2A975E742EB5}"/>
                  </a:ext>
                </a:extLst>
              </p:cNvPr>
              <p:cNvSpPr/>
              <p:nvPr/>
            </p:nvSpPr>
            <p:spPr>
              <a:xfrm rot="19591760">
                <a:off x="4953802" y="3415969"/>
                <a:ext cx="691322" cy="687283"/>
              </a:xfrm>
              <a:prstGeom prst="blockArc">
                <a:avLst>
                  <a:gd name="adj1" fmla="val 10800000"/>
                  <a:gd name="adj2" fmla="val 20993670"/>
                  <a:gd name="adj3" fmla="val 186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箭头: 左 113">
                <a:extLst>
                  <a:ext uri="{FF2B5EF4-FFF2-40B4-BE49-F238E27FC236}">
                    <a16:creationId xmlns:a16="http://schemas.microsoft.com/office/drawing/2014/main" xmlns="" id="{F1EDC843-5A51-0C4D-8F08-EF8018544EB2}"/>
                  </a:ext>
                </a:extLst>
              </p:cNvPr>
              <p:cNvSpPr/>
              <p:nvPr/>
            </p:nvSpPr>
            <p:spPr>
              <a:xfrm rot="13290748">
                <a:off x="5407917" y="3467621"/>
                <a:ext cx="246395" cy="239982"/>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TextBox 10">
              <a:extLst>
                <a:ext uri="{FF2B5EF4-FFF2-40B4-BE49-F238E27FC236}">
                  <a16:creationId xmlns:a16="http://schemas.microsoft.com/office/drawing/2014/main" xmlns="" id="{7A4983E8-CB15-3A42-BE74-D19613004F02}"/>
                </a:ext>
              </a:extLst>
            </p:cNvPr>
            <p:cNvSpPr txBox="1">
              <a:spLocks noChangeArrowheads="1"/>
            </p:cNvSpPr>
            <p:nvPr/>
          </p:nvSpPr>
          <p:spPr bwMode="auto">
            <a:xfrm flipH="1">
              <a:off x="1062765" y="4531386"/>
              <a:ext cx="1280252" cy="369332"/>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kumimoji="1" lang="zh-CN" altLang="en-US" dirty="0">
                  <a:solidFill>
                    <a:schemeClr val="accent1"/>
                  </a:solidFill>
                  <a:latin typeface="+mn-ea"/>
                  <a:ea typeface="+mn-ea"/>
                </a:rPr>
                <a:t>热点广告</a:t>
              </a:r>
              <a:endParaRPr lang="en-US" dirty="0">
                <a:solidFill>
                  <a:schemeClr val="accent1"/>
                </a:solidFill>
                <a:latin typeface="+mn-ea"/>
                <a:ea typeface="+mn-ea"/>
              </a:endParaRPr>
            </a:p>
          </p:txBody>
        </p:sp>
        <p:sp>
          <p:nvSpPr>
            <p:cNvPr id="88" name="矩形 87">
              <a:extLst>
                <a:ext uri="{FF2B5EF4-FFF2-40B4-BE49-F238E27FC236}">
                  <a16:creationId xmlns:a16="http://schemas.microsoft.com/office/drawing/2014/main" xmlns="" id="{9610412B-41E6-FB42-9AA8-C9B44F9CAE07}"/>
                </a:ext>
              </a:extLst>
            </p:cNvPr>
            <p:cNvSpPr/>
            <p:nvPr/>
          </p:nvSpPr>
          <p:spPr>
            <a:xfrm rot="7641951">
              <a:off x="978692" y="2945516"/>
              <a:ext cx="2619611" cy="130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内容占位符 2">
              <a:extLst>
                <a:ext uri="{FF2B5EF4-FFF2-40B4-BE49-F238E27FC236}">
                  <a16:creationId xmlns:a16="http://schemas.microsoft.com/office/drawing/2014/main" xmlns="" id="{87734E43-417F-5D40-A187-6C23D1D84637}"/>
                </a:ext>
              </a:extLst>
            </p:cNvPr>
            <p:cNvSpPr txBox="1">
              <a:spLocks/>
            </p:cNvSpPr>
            <p:nvPr/>
          </p:nvSpPr>
          <p:spPr>
            <a:xfrm>
              <a:off x="1693016" y="2465246"/>
              <a:ext cx="1796296" cy="543934"/>
            </a:xfrm>
            <a:prstGeom prst="rect">
              <a:avLst/>
            </a:prstGeom>
            <a:ln w="19050">
              <a:noFill/>
            </a:ln>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400" b="1" dirty="0">
                  <a:solidFill>
                    <a:schemeClr val="tx1">
                      <a:lumMod val="75000"/>
                      <a:lumOff val="25000"/>
                    </a:schemeClr>
                  </a:solidFill>
                  <a:latin typeface="+mn-ea"/>
                </a:rPr>
                <a:t>服务</a:t>
              </a:r>
              <a:endParaRPr lang="en-US" altLang="zh-CN" sz="2400" b="1" dirty="0">
                <a:solidFill>
                  <a:schemeClr val="tx1">
                    <a:lumMod val="75000"/>
                    <a:lumOff val="25000"/>
                  </a:schemeClr>
                </a:solidFill>
                <a:latin typeface="+mn-ea"/>
              </a:endParaRPr>
            </a:p>
          </p:txBody>
        </p:sp>
      </p:grpSp>
      <p:sp>
        <p:nvSpPr>
          <p:cNvPr id="6" name="文本框 5">
            <a:extLst>
              <a:ext uri="{FF2B5EF4-FFF2-40B4-BE49-F238E27FC236}">
                <a16:creationId xmlns:a16="http://schemas.microsoft.com/office/drawing/2014/main" xmlns="" id="{2480AE45-78A7-2041-AD0F-6AC98C052BB7}"/>
              </a:ext>
            </a:extLst>
          </p:cNvPr>
          <p:cNvSpPr txBox="1"/>
          <p:nvPr/>
        </p:nvSpPr>
        <p:spPr>
          <a:xfrm>
            <a:off x="5058161" y="2317224"/>
            <a:ext cx="4085839" cy="1938992"/>
          </a:xfrm>
          <a:prstGeom prst="rect">
            <a:avLst/>
          </a:prstGeom>
          <a:noFill/>
        </p:spPr>
        <p:txBody>
          <a:bodyPr wrap="square" rtlCol="0">
            <a:spAutoFit/>
          </a:bodyPr>
          <a:lstStyle/>
          <a:p>
            <a:pPr marL="342900" indent="-342900">
              <a:lnSpc>
                <a:spcPct val="150000"/>
              </a:lnSpc>
              <a:buFont typeface="Wingdings" pitchFamily="2" charset="2"/>
              <a:buChar char="l"/>
            </a:pPr>
            <a:r>
              <a:rPr kumimoji="1" lang="zh-CN" altLang="en-US" sz="2000" b="1" dirty="0">
                <a:solidFill>
                  <a:srgbClr val="002060"/>
                </a:solidFill>
                <a:latin typeface="Microsoft YaHei" panose="020B0503020204020204" pitchFamily="34" charset="-122"/>
                <a:ea typeface="Microsoft YaHei" panose="020B0503020204020204" pitchFamily="34" charset="-122"/>
              </a:rPr>
              <a:t>负载的</a:t>
            </a:r>
            <a:r>
              <a:rPr kumimoji="1" lang="zh-CN" altLang="en-US" sz="2000" b="1" dirty="0">
                <a:solidFill>
                  <a:srgbClr val="C00000"/>
                </a:solidFill>
                <a:latin typeface="Microsoft YaHei" panose="020B0503020204020204" pitchFamily="34" charset="-122"/>
                <a:ea typeface="Microsoft YaHei" panose="020B0503020204020204" pitchFamily="34" charset="-122"/>
              </a:rPr>
              <a:t>日夜变化模式</a:t>
            </a:r>
            <a:endParaRPr kumimoji="1" lang="en-US" altLang="zh-CN" sz="2000" b="1" dirty="0">
              <a:solidFill>
                <a:srgbClr val="C00000"/>
              </a:solidFill>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l"/>
            </a:pPr>
            <a:r>
              <a:rPr kumimoji="1" lang="zh-CN" altLang="en-US" sz="2000" b="1" dirty="0">
                <a:solidFill>
                  <a:srgbClr val="002060"/>
                </a:solidFill>
                <a:latin typeface="Microsoft YaHei" panose="020B0503020204020204" pitchFamily="34" charset="-122"/>
                <a:ea typeface="Microsoft YaHei" panose="020B0503020204020204" pitchFamily="34" charset="-122"/>
              </a:rPr>
              <a:t>请求的</a:t>
            </a:r>
            <a:r>
              <a:rPr kumimoji="1" lang="zh-CN" altLang="en-US" sz="2000" b="1" dirty="0">
                <a:solidFill>
                  <a:srgbClr val="C00000"/>
                </a:solidFill>
                <a:latin typeface="Microsoft YaHei" panose="020B0503020204020204" pitchFamily="34" charset="-122"/>
                <a:ea typeface="Microsoft YaHei" panose="020B0503020204020204" pitchFamily="34" charset="-122"/>
              </a:rPr>
              <a:t>实时响应需求</a:t>
            </a:r>
            <a:endParaRPr kumimoji="1" lang="en-US" altLang="zh-CN" sz="2000" b="1" dirty="0">
              <a:solidFill>
                <a:srgbClr val="C00000"/>
              </a:solidFill>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l"/>
            </a:pPr>
            <a:r>
              <a:rPr kumimoji="1" lang="zh-CN" altLang="en-US" sz="2000" b="1" dirty="0">
                <a:solidFill>
                  <a:srgbClr val="002060"/>
                </a:solidFill>
                <a:latin typeface="Microsoft YaHei" panose="020B0503020204020204" pitchFamily="34" charset="-122"/>
                <a:ea typeface="Microsoft YaHei" panose="020B0503020204020204" pitchFamily="34" charset="-122"/>
              </a:rPr>
              <a:t>应用的</a:t>
            </a:r>
            <a:r>
              <a:rPr kumimoji="1" lang="zh-CN" altLang="en-US" sz="2000" b="1" dirty="0">
                <a:solidFill>
                  <a:srgbClr val="C00000"/>
                </a:solidFill>
                <a:latin typeface="Microsoft YaHei" panose="020B0503020204020204" pitchFamily="34" charset="-122"/>
                <a:ea typeface="Microsoft YaHei" panose="020B0503020204020204" pitchFamily="34" charset="-122"/>
              </a:rPr>
              <a:t>峰值突变特性</a:t>
            </a:r>
            <a:endParaRPr kumimoji="1" lang="en-US" altLang="zh-CN" sz="2000" b="1" dirty="0">
              <a:solidFill>
                <a:srgbClr val="C00000"/>
              </a:solidFill>
              <a:latin typeface="Microsoft YaHei" panose="020B0503020204020204" pitchFamily="34" charset="-122"/>
              <a:ea typeface="Microsoft YaHei" panose="020B0503020204020204" pitchFamily="34" charset="-122"/>
            </a:endParaRPr>
          </a:p>
          <a:p>
            <a:pPr marL="342900" indent="-342900">
              <a:lnSpc>
                <a:spcPct val="150000"/>
              </a:lnSpc>
              <a:buFont typeface="Wingdings" pitchFamily="2" charset="2"/>
              <a:buChar char="l"/>
            </a:pPr>
            <a:r>
              <a:rPr kumimoji="1" lang="zh-CN" altLang="en-US" sz="2000" b="1" dirty="0">
                <a:solidFill>
                  <a:srgbClr val="002060"/>
                </a:solidFill>
                <a:latin typeface="Microsoft YaHei" panose="020B0503020204020204" pitchFamily="34" charset="-122"/>
                <a:ea typeface="Microsoft YaHei" panose="020B0503020204020204" pitchFamily="34" charset="-122"/>
              </a:rPr>
              <a:t>云上的</a:t>
            </a:r>
            <a:r>
              <a:rPr kumimoji="1" lang="zh-CN" altLang="en-US" sz="2000" b="1" dirty="0">
                <a:solidFill>
                  <a:srgbClr val="C00000"/>
                </a:solidFill>
                <a:latin typeface="Microsoft YaHei" panose="020B0503020204020204" pitchFamily="34" charset="-122"/>
                <a:ea typeface="Microsoft YaHei" panose="020B0503020204020204" pitchFamily="34" charset="-122"/>
              </a:rPr>
              <a:t>在线离线共存</a:t>
            </a:r>
          </a:p>
        </p:txBody>
      </p:sp>
      <p:grpSp>
        <p:nvGrpSpPr>
          <p:cNvPr id="70" name="组合 69">
            <a:extLst>
              <a:ext uri="{FF2B5EF4-FFF2-40B4-BE49-F238E27FC236}">
                <a16:creationId xmlns:a16="http://schemas.microsoft.com/office/drawing/2014/main" xmlns="" id="{277A3ACB-6164-4E51-9FA6-72ED78EFB67B}"/>
              </a:ext>
            </a:extLst>
          </p:cNvPr>
          <p:cNvGrpSpPr/>
          <p:nvPr/>
        </p:nvGrpSpPr>
        <p:grpSpPr>
          <a:xfrm>
            <a:off x="4693695" y="5263929"/>
            <a:ext cx="1973892" cy="1488654"/>
            <a:chOff x="4456456" y="5255922"/>
            <a:chExt cx="1973892" cy="1488654"/>
          </a:xfrm>
        </p:grpSpPr>
        <p:sp>
          <p:nvSpPr>
            <p:cNvPr id="71" name="矩形: 圆角 121">
              <a:extLst>
                <a:ext uri="{FF2B5EF4-FFF2-40B4-BE49-F238E27FC236}">
                  <a16:creationId xmlns:a16="http://schemas.microsoft.com/office/drawing/2014/main" xmlns="" id="{4E7BE892-CBC9-496C-A686-7E7B3A95A3C4}"/>
                </a:ext>
              </a:extLst>
            </p:cNvPr>
            <p:cNvSpPr/>
            <p:nvPr/>
          </p:nvSpPr>
          <p:spPr>
            <a:xfrm>
              <a:off x="4456456" y="5255922"/>
              <a:ext cx="1973892" cy="13786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内容占位符 2">
              <a:extLst>
                <a:ext uri="{FF2B5EF4-FFF2-40B4-BE49-F238E27FC236}">
                  <a16:creationId xmlns:a16="http://schemas.microsoft.com/office/drawing/2014/main" xmlns="" id="{0B874CFB-F61D-4099-B8CC-8CFB2ADC4DB0}"/>
                </a:ext>
              </a:extLst>
            </p:cNvPr>
            <p:cNvSpPr txBox="1">
              <a:spLocks/>
            </p:cNvSpPr>
            <p:nvPr/>
          </p:nvSpPr>
          <p:spPr>
            <a:xfrm>
              <a:off x="4528282" y="5804929"/>
              <a:ext cx="1886488" cy="93964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200" dirty="0">
                  <a:solidFill>
                    <a:schemeClr val="bg1"/>
                  </a:solidFill>
                  <a:latin typeface="黑体" panose="02010609060101010101" pitchFamily="49" charset="-122"/>
                  <a:ea typeface="黑体" panose="02010609060101010101" pitchFamily="49" charset="-122"/>
                </a:rPr>
                <a:t>2018</a:t>
              </a:r>
              <a:r>
                <a:rPr lang="zh-CN" altLang="en-US" sz="1200" dirty="0">
                  <a:solidFill>
                    <a:schemeClr val="bg1"/>
                  </a:solidFill>
                  <a:latin typeface="黑体" panose="02010609060101010101" pitchFamily="49" charset="-122"/>
                  <a:ea typeface="黑体" panose="02010609060101010101" pitchFamily="49" charset="-122"/>
                </a:rPr>
                <a:t>双十一期间，阿里电商订单生成速度从</a:t>
              </a:r>
              <a:r>
                <a:rPr lang="en-US" altLang="zh-CN" sz="1200" b="1" dirty="0">
                  <a:solidFill>
                    <a:schemeClr val="bg1"/>
                  </a:solidFill>
                  <a:latin typeface="黑体" panose="02010609060101010101" pitchFamily="49" charset="-122"/>
                  <a:ea typeface="黑体" panose="02010609060101010101" pitchFamily="49" charset="-122"/>
                </a:rPr>
                <a:t>460</a:t>
              </a:r>
              <a:r>
                <a:rPr lang="zh-CN" altLang="en-US" sz="1200" b="1" dirty="0">
                  <a:solidFill>
                    <a:schemeClr val="bg1"/>
                  </a:solidFill>
                  <a:latin typeface="黑体" panose="02010609060101010101" pitchFamily="49" charset="-122"/>
                  <a:ea typeface="黑体" panose="02010609060101010101" pitchFamily="49" charset="-122"/>
                </a:rPr>
                <a:t>单</a:t>
              </a:r>
              <a:r>
                <a:rPr lang="en-US" altLang="zh-CN" sz="1200" b="1" dirty="0">
                  <a:solidFill>
                    <a:schemeClr val="bg1"/>
                  </a:solidFill>
                  <a:latin typeface="黑体" panose="02010609060101010101" pitchFamily="49" charset="-122"/>
                  <a:ea typeface="黑体" panose="02010609060101010101" pitchFamily="49" charset="-122"/>
                </a:rPr>
                <a:t>/</a:t>
              </a:r>
              <a:r>
                <a:rPr lang="zh-CN" altLang="en-US" sz="1200" b="1" dirty="0">
                  <a:solidFill>
                    <a:schemeClr val="bg1"/>
                  </a:solidFill>
                  <a:latin typeface="黑体" panose="02010609060101010101" pitchFamily="49" charset="-122"/>
                  <a:ea typeface="黑体" panose="02010609060101010101" pitchFamily="49" charset="-122"/>
                </a:rPr>
                <a:t>秒</a:t>
              </a:r>
              <a:r>
                <a:rPr lang="zh-CN" altLang="en-US" sz="1200" dirty="0">
                  <a:solidFill>
                    <a:schemeClr val="bg1"/>
                  </a:solidFill>
                  <a:latin typeface="黑体" panose="02010609060101010101" pitchFamily="49" charset="-122"/>
                  <a:ea typeface="黑体" panose="02010609060101010101" pitchFamily="49" charset="-122"/>
                </a:rPr>
                <a:t>激增至</a:t>
              </a:r>
              <a:r>
                <a:rPr lang="en-US" altLang="zh-CN" sz="1200" b="1" dirty="0">
                  <a:solidFill>
                    <a:schemeClr val="bg1"/>
                  </a:solidFill>
                  <a:latin typeface="黑体" panose="02010609060101010101" pitchFamily="49" charset="-122"/>
                  <a:ea typeface="黑体" panose="02010609060101010101" pitchFamily="49" charset="-122"/>
                </a:rPr>
                <a:t>49.2</a:t>
              </a:r>
              <a:r>
                <a:rPr lang="zh-CN" altLang="en-US" sz="1200" b="1" dirty="0">
                  <a:solidFill>
                    <a:schemeClr val="bg1"/>
                  </a:solidFill>
                  <a:latin typeface="黑体" panose="02010609060101010101" pitchFamily="49" charset="-122"/>
                  <a:ea typeface="黑体" panose="02010609060101010101" pitchFamily="49" charset="-122"/>
                </a:rPr>
                <a:t>万单</a:t>
              </a:r>
              <a:r>
                <a:rPr lang="en-US" altLang="zh-CN" sz="1200" b="1" dirty="0">
                  <a:solidFill>
                    <a:schemeClr val="bg1"/>
                  </a:solidFill>
                  <a:latin typeface="黑体" panose="02010609060101010101" pitchFamily="49" charset="-122"/>
                  <a:ea typeface="黑体" panose="02010609060101010101" pitchFamily="49" charset="-122"/>
                </a:rPr>
                <a:t>/</a:t>
              </a:r>
              <a:r>
                <a:rPr lang="zh-CN" altLang="en-US" sz="1200" b="1" dirty="0">
                  <a:solidFill>
                    <a:schemeClr val="bg1"/>
                  </a:solidFill>
                  <a:latin typeface="黑体" panose="02010609060101010101" pitchFamily="49" charset="-122"/>
                  <a:ea typeface="黑体" panose="02010609060101010101" pitchFamily="49" charset="-122"/>
                </a:rPr>
                <a:t>秒</a:t>
              </a:r>
              <a:endParaRPr lang="en-US" altLang="zh-CN" sz="1200" b="1" dirty="0">
                <a:solidFill>
                  <a:schemeClr val="bg1"/>
                </a:solidFill>
                <a:latin typeface="黑体" panose="02010609060101010101" pitchFamily="49" charset="-122"/>
                <a:ea typeface="黑体" panose="02010609060101010101" pitchFamily="49" charset="-122"/>
              </a:endParaRPr>
            </a:p>
          </p:txBody>
        </p:sp>
        <p:sp>
          <p:nvSpPr>
            <p:cNvPr id="73" name="stocks-graphic-for-business-stats_20803">
              <a:extLst>
                <a:ext uri="{FF2B5EF4-FFF2-40B4-BE49-F238E27FC236}">
                  <a16:creationId xmlns:a16="http://schemas.microsoft.com/office/drawing/2014/main" xmlns="" id="{D51F4CAF-97DB-40CC-94EB-B45598D439C9}"/>
                </a:ext>
              </a:extLst>
            </p:cNvPr>
            <p:cNvSpPr>
              <a:spLocks noChangeAspect="1"/>
            </p:cNvSpPr>
            <p:nvPr/>
          </p:nvSpPr>
          <p:spPr bwMode="auto">
            <a:xfrm>
              <a:off x="4633564" y="5394532"/>
              <a:ext cx="357886" cy="322772"/>
            </a:xfrm>
            <a:custGeom>
              <a:avLst/>
              <a:gdLst>
                <a:gd name="T0" fmla="*/ 7830 w 8541"/>
                <a:gd name="T1" fmla="*/ 7703 h 7703"/>
                <a:gd name="T2" fmla="*/ 0 w 8541"/>
                <a:gd name="T3" fmla="*/ 7703 h 7703"/>
                <a:gd name="T4" fmla="*/ 0 w 8541"/>
                <a:gd name="T5" fmla="*/ 0 h 7703"/>
                <a:gd name="T6" fmla="*/ 632 w 8541"/>
                <a:gd name="T7" fmla="*/ 0 h 7703"/>
                <a:gd name="T8" fmla="*/ 632 w 8541"/>
                <a:gd name="T9" fmla="*/ 4272 h 7703"/>
                <a:gd name="T10" fmla="*/ 4513 w 8541"/>
                <a:gd name="T11" fmla="*/ 1449 h 7703"/>
                <a:gd name="T12" fmla="*/ 5841 w 8541"/>
                <a:gd name="T13" fmla="*/ 2017 h 7703"/>
                <a:gd name="T14" fmla="*/ 7667 w 8541"/>
                <a:gd name="T15" fmla="*/ 357 h 7703"/>
                <a:gd name="T16" fmla="*/ 7305 w 8541"/>
                <a:gd name="T17" fmla="*/ 0 h 7703"/>
                <a:gd name="T18" fmla="*/ 8541 w 8541"/>
                <a:gd name="T19" fmla="*/ 0 h 7703"/>
                <a:gd name="T20" fmla="*/ 8541 w 8541"/>
                <a:gd name="T21" fmla="*/ 1235 h 7703"/>
                <a:gd name="T22" fmla="*/ 8116 w 8541"/>
                <a:gd name="T23" fmla="*/ 806 h 7703"/>
                <a:gd name="T24" fmla="*/ 5965 w 8541"/>
                <a:gd name="T25" fmla="*/ 2756 h 7703"/>
                <a:gd name="T26" fmla="*/ 4593 w 8541"/>
                <a:gd name="T27" fmla="*/ 2172 h 7703"/>
                <a:gd name="T28" fmla="*/ 632 w 8541"/>
                <a:gd name="T29" fmla="*/ 5054 h 7703"/>
                <a:gd name="T30" fmla="*/ 632 w 8541"/>
                <a:gd name="T31" fmla="*/ 7072 h 7703"/>
                <a:gd name="T32" fmla="*/ 1348 w 8541"/>
                <a:gd name="T33" fmla="*/ 7072 h 7703"/>
                <a:gd name="T34" fmla="*/ 1348 w 8541"/>
                <a:gd name="T35" fmla="*/ 5289 h 7703"/>
                <a:gd name="T36" fmla="*/ 1980 w 8541"/>
                <a:gd name="T37" fmla="*/ 5289 h 7703"/>
                <a:gd name="T38" fmla="*/ 1980 w 8541"/>
                <a:gd name="T39" fmla="*/ 7072 h 7703"/>
                <a:gd name="T40" fmla="*/ 2517 w 8541"/>
                <a:gd name="T41" fmla="*/ 7072 h 7703"/>
                <a:gd name="T42" fmla="*/ 2517 w 8541"/>
                <a:gd name="T43" fmla="*/ 4558 h 7703"/>
                <a:gd name="T44" fmla="*/ 3149 w 8541"/>
                <a:gd name="T45" fmla="*/ 4558 h 7703"/>
                <a:gd name="T46" fmla="*/ 3149 w 8541"/>
                <a:gd name="T47" fmla="*/ 7072 h 7703"/>
                <a:gd name="T48" fmla="*/ 3686 w 8541"/>
                <a:gd name="T49" fmla="*/ 7072 h 7703"/>
                <a:gd name="T50" fmla="*/ 3686 w 8541"/>
                <a:gd name="T51" fmla="*/ 3824 h 7703"/>
                <a:gd name="T52" fmla="*/ 4318 w 8541"/>
                <a:gd name="T53" fmla="*/ 3824 h 7703"/>
                <a:gd name="T54" fmla="*/ 4318 w 8541"/>
                <a:gd name="T55" fmla="*/ 7072 h 7703"/>
                <a:gd name="T56" fmla="*/ 4855 w 8541"/>
                <a:gd name="T57" fmla="*/ 7072 h 7703"/>
                <a:gd name="T58" fmla="*/ 4855 w 8541"/>
                <a:gd name="T59" fmla="*/ 3458 h 7703"/>
                <a:gd name="T60" fmla="*/ 5491 w 8541"/>
                <a:gd name="T61" fmla="*/ 3458 h 7703"/>
                <a:gd name="T62" fmla="*/ 5491 w 8541"/>
                <a:gd name="T63" fmla="*/ 7072 h 7703"/>
                <a:gd name="T64" fmla="*/ 6028 w 8541"/>
                <a:gd name="T65" fmla="*/ 7072 h 7703"/>
                <a:gd name="T66" fmla="*/ 6028 w 8541"/>
                <a:gd name="T67" fmla="*/ 4193 h 7703"/>
                <a:gd name="T68" fmla="*/ 6660 w 8541"/>
                <a:gd name="T69" fmla="*/ 4193 h 7703"/>
                <a:gd name="T70" fmla="*/ 6660 w 8541"/>
                <a:gd name="T71" fmla="*/ 7072 h 7703"/>
                <a:gd name="T72" fmla="*/ 7197 w 8541"/>
                <a:gd name="T73" fmla="*/ 7072 h 7703"/>
                <a:gd name="T74" fmla="*/ 7197 w 8541"/>
                <a:gd name="T75" fmla="*/ 2728 h 7703"/>
                <a:gd name="T76" fmla="*/ 7830 w 8541"/>
                <a:gd name="T77" fmla="*/ 2728 h 7703"/>
                <a:gd name="T78" fmla="*/ 7830 w 8541"/>
                <a:gd name="T79" fmla="*/ 7703 h 7703"/>
                <a:gd name="T80" fmla="*/ 7830 w 8541"/>
                <a:gd name="T81" fmla="*/ 7703 h 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41" h="7703">
                  <a:moveTo>
                    <a:pt x="7830" y="7703"/>
                  </a:moveTo>
                  <a:lnTo>
                    <a:pt x="0" y="7703"/>
                  </a:lnTo>
                  <a:lnTo>
                    <a:pt x="0" y="0"/>
                  </a:lnTo>
                  <a:lnTo>
                    <a:pt x="632" y="0"/>
                  </a:lnTo>
                  <a:lnTo>
                    <a:pt x="632" y="4272"/>
                  </a:lnTo>
                  <a:lnTo>
                    <a:pt x="4513" y="1449"/>
                  </a:lnTo>
                  <a:lnTo>
                    <a:pt x="5841" y="2017"/>
                  </a:lnTo>
                  <a:lnTo>
                    <a:pt x="7667" y="357"/>
                  </a:lnTo>
                  <a:lnTo>
                    <a:pt x="7305" y="0"/>
                  </a:lnTo>
                  <a:lnTo>
                    <a:pt x="8541" y="0"/>
                  </a:lnTo>
                  <a:lnTo>
                    <a:pt x="8541" y="1235"/>
                  </a:lnTo>
                  <a:lnTo>
                    <a:pt x="8116" y="806"/>
                  </a:lnTo>
                  <a:lnTo>
                    <a:pt x="5965" y="2756"/>
                  </a:lnTo>
                  <a:lnTo>
                    <a:pt x="4593" y="2172"/>
                  </a:lnTo>
                  <a:lnTo>
                    <a:pt x="632" y="5054"/>
                  </a:lnTo>
                  <a:lnTo>
                    <a:pt x="632" y="7072"/>
                  </a:lnTo>
                  <a:lnTo>
                    <a:pt x="1348" y="7072"/>
                  </a:lnTo>
                  <a:lnTo>
                    <a:pt x="1348" y="5289"/>
                  </a:lnTo>
                  <a:lnTo>
                    <a:pt x="1980" y="5289"/>
                  </a:lnTo>
                  <a:lnTo>
                    <a:pt x="1980" y="7072"/>
                  </a:lnTo>
                  <a:lnTo>
                    <a:pt x="2517" y="7072"/>
                  </a:lnTo>
                  <a:lnTo>
                    <a:pt x="2517" y="4558"/>
                  </a:lnTo>
                  <a:lnTo>
                    <a:pt x="3149" y="4558"/>
                  </a:lnTo>
                  <a:lnTo>
                    <a:pt x="3149" y="7072"/>
                  </a:lnTo>
                  <a:lnTo>
                    <a:pt x="3686" y="7072"/>
                  </a:lnTo>
                  <a:lnTo>
                    <a:pt x="3686" y="3824"/>
                  </a:lnTo>
                  <a:lnTo>
                    <a:pt x="4318" y="3824"/>
                  </a:lnTo>
                  <a:lnTo>
                    <a:pt x="4318" y="7072"/>
                  </a:lnTo>
                  <a:lnTo>
                    <a:pt x="4855" y="7072"/>
                  </a:lnTo>
                  <a:lnTo>
                    <a:pt x="4855" y="3458"/>
                  </a:lnTo>
                  <a:lnTo>
                    <a:pt x="5491" y="3458"/>
                  </a:lnTo>
                  <a:lnTo>
                    <a:pt x="5491" y="7072"/>
                  </a:lnTo>
                  <a:lnTo>
                    <a:pt x="6028" y="7072"/>
                  </a:lnTo>
                  <a:lnTo>
                    <a:pt x="6028" y="4193"/>
                  </a:lnTo>
                  <a:lnTo>
                    <a:pt x="6660" y="4193"/>
                  </a:lnTo>
                  <a:lnTo>
                    <a:pt x="6660" y="7072"/>
                  </a:lnTo>
                  <a:lnTo>
                    <a:pt x="7197" y="7072"/>
                  </a:lnTo>
                  <a:lnTo>
                    <a:pt x="7197" y="2728"/>
                  </a:lnTo>
                  <a:lnTo>
                    <a:pt x="7830" y="2728"/>
                  </a:lnTo>
                  <a:lnTo>
                    <a:pt x="7830" y="7703"/>
                  </a:lnTo>
                  <a:lnTo>
                    <a:pt x="7830" y="7703"/>
                  </a:lnTo>
                  <a:close/>
                </a:path>
              </a:pathLst>
            </a:custGeom>
            <a:solidFill>
              <a:schemeClr val="bg1"/>
            </a:solidFill>
            <a:ln>
              <a:noFill/>
            </a:ln>
          </p:spPr>
        </p:sp>
        <p:sp>
          <p:nvSpPr>
            <p:cNvPr id="74" name="内容占位符 2">
              <a:extLst>
                <a:ext uri="{FF2B5EF4-FFF2-40B4-BE49-F238E27FC236}">
                  <a16:creationId xmlns:a16="http://schemas.microsoft.com/office/drawing/2014/main" xmlns="" id="{F9D386F3-A6F0-4EBD-A3E5-8BE1835EAD84}"/>
                </a:ext>
              </a:extLst>
            </p:cNvPr>
            <p:cNvSpPr txBox="1">
              <a:spLocks/>
            </p:cNvSpPr>
            <p:nvPr/>
          </p:nvSpPr>
          <p:spPr>
            <a:xfrm>
              <a:off x="4825994" y="5347950"/>
              <a:ext cx="1588776" cy="577375"/>
            </a:xfrm>
            <a:prstGeom prst="rect">
              <a:avLst/>
            </a:prstGeom>
            <a:noFill/>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b="1" dirty="0">
                  <a:solidFill>
                    <a:schemeClr val="bg1"/>
                  </a:solidFill>
                  <a:latin typeface="黑体" panose="02010609060101010101" pitchFamily="49" charset="-122"/>
                  <a:ea typeface="黑体" panose="02010609060101010101" pitchFamily="49" charset="-122"/>
                </a:rPr>
                <a:t>峰值突变</a:t>
              </a:r>
              <a:endParaRPr lang="en-US" altLang="zh-CN" sz="2000" b="1" dirty="0">
                <a:solidFill>
                  <a:schemeClr val="bg1"/>
                </a:solidFill>
                <a:latin typeface="黑体" panose="02010609060101010101" pitchFamily="49" charset="-122"/>
                <a:ea typeface="黑体" panose="02010609060101010101" pitchFamily="49" charset="-122"/>
              </a:endParaRPr>
            </a:p>
          </p:txBody>
        </p:sp>
      </p:grpSp>
      <p:grpSp>
        <p:nvGrpSpPr>
          <p:cNvPr id="75" name="组合 74">
            <a:extLst>
              <a:ext uri="{FF2B5EF4-FFF2-40B4-BE49-F238E27FC236}">
                <a16:creationId xmlns:a16="http://schemas.microsoft.com/office/drawing/2014/main" xmlns="" id="{20C78581-069D-45F6-9E57-39A0B9AC9371}"/>
              </a:ext>
            </a:extLst>
          </p:cNvPr>
          <p:cNvGrpSpPr/>
          <p:nvPr/>
        </p:nvGrpSpPr>
        <p:grpSpPr>
          <a:xfrm>
            <a:off x="2493018" y="5252647"/>
            <a:ext cx="1973892" cy="1490976"/>
            <a:chOff x="2461317" y="5251933"/>
            <a:chExt cx="1973892" cy="1490976"/>
          </a:xfrm>
        </p:grpSpPr>
        <p:sp>
          <p:nvSpPr>
            <p:cNvPr id="76" name="矩形: 圆角 120">
              <a:extLst>
                <a:ext uri="{FF2B5EF4-FFF2-40B4-BE49-F238E27FC236}">
                  <a16:creationId xmlns:a16="http://schemas.microsoft.com/office/drawing/2014/main" xmlns="" id="{EBA431DE-CACE-407F-ABA7-77D254AE79A5}"/>
                </a:ext>
              </a:extLst>
            </p:cNvPr>
            <p:cNvSpPr/>
            <p:nvPr/>
          </p:nvSpPr>
          <p:spPr>
            <a:xfrm>
              <a:off x="2461317" y="5251933"/>
              <a:ext cx="1973892" cy="13786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内容占位符 2">
              <a:extLst>
                <a:ext uri="{FF2B5EF4-FFF2-40B4-BE49-F238E27FC236}">
                  <a16:creationId xmlns:a16="http://schemas.microsoft.com/office/drawing/2014/main" xmlns="" id="{8C5471F0-8400-43EB-AAB9-7F355DD65FA3}"/>
                </a:ext>
              </a:extLst>
            </p:cNvPr>
            <p:cNvSpPr txBox="1">
              <a:spLocks/>
            </p:cNvSpPr>
            <p:nvPr/>
          </p:nvSpPr>
          <p:spPr>
            <a:xfrm>
              <a:off x="2517233" y="5803262"/>
              <a:ext cx="1886488" cy="93964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200" dirty="0">
                  <a:solidFill>
                    <a:schemeClr val="bg1"/>
                  </a:solidFill>
                  <a:latin typeface="黑体" panose="02010609060101010101" pitchFamily="49" charset="-122"/>
                  <a:ea typeface="黑体" panose="02010609060101010101" pitchFamily="49" charset="-122"/>
                </a:rPr>
                <a:t>谷歌搜索要求</a:t>
              </a:r>
              <a:r>
                <a:rPr lang="en-US" altLang="zh-CN" sz="1200" b="1" dirty="0">
                  <a:solidFill>
                    <a:schemeClr val="bg1"/>
                  </a:solidFill>
                  <a:latin typeface="黑体" panose="02010609060101010101" pitchFamily="49" charset="-122"/>
                  <a:ea typeface="黑体" panose="02010609060101010101" pitchFamily="49" charset="-122"/>
                </a:rPr>
                <a:t>10ms</a:t>
              </a:r>
              <a:r>
                <a:rPr lang="zh-CN" altLang="en-US" sz="1200" b="1" dirty="0">
                  <a:solidFill>
                    <a:schemeClr val="bg1"/>
                  </a:solidFill>
                  <a:latin typeface="黑体" panose="02010609060101010101" pitchFamily="49" charset="-122"/>
                  <a:ea typeface="黑体" panose="02010609060101010101" pitchFamily="49" charset="-122"/>
                </a:rPr>
                <a:t>内</a:t>
              </a:r>
              <a:r>
                <a:rPr lang="zh-CN" altLang="en-US" sz="1200" dirty="0">
                  <a:solidFill>
                    <a:schemeClr val="bg1"/>
                  </a:solidFill>
                  <a:latin typeface="黑体" panose="02010609060101010101" pitchFamily="49" charset="-122"/>
                  <a:ea typeface="黑体" panose="02010609060101010101" pitchFamily="49" charset="-122"/>
                </a:rPr>
                <a:t>返回结果，网络游戏要求</a:t>
              </a:r>
              <a:r>
                <a:rPr lang="en-US" altLang="zh-CN" sz="1200" dirty="0">
                  <a:solidFill>
                    <a:schemeClr val="bg1"/>
                  </a:solidFill>
                  <a:latin typeface="黑体" panose="02010609060101010101" pitchFamily="49" charset="-122"/>
                  <a:ea typeface="黑体" panose="02010609060101010101" pitchFamily="49" charset="-122"/>
                </a:rPr>
                <a:t>PING</a:t>
              </a:r>
              <a:r>
                <a:rPr lang="zh-CN" altLang="en-US" sz="1200" dirty="0">
                  <a:solidFill>
                    <a:schemeClr val="bg1"/>
                  </a:solidFill>
                  <a:latin typeface="黑体" panose="02010609060101010101" pitchFamily="49" charset="-122"/>
                  <a:ea typeface="黑体" panose="02010609060101010101" pitchFamily="49" charset="-122"/>
                </a:rPr>
                <a:t>值</a:t>
              </a:r>
              <a:r>
                <a:rPr lang="zh-CN" altLang="en-US" sz="1200" b="1" dirty="0">
                  <a:solidFill>
                    <a:schemeClr val="bg1"/>
                  </a:solidFill>
                  <a:latin typeface="黑体" panose="02010609060101010101" pitchFamily="49" charset="-122"/>
                  <a:ea typeface="黑体" panose="02010609060101010101" pitchFamily="49" charset="-122"/>
                </a:rPr>
                <a:t>小于</a:t>
              </a:r>
              <a:r>
                <a:rPr lang="en-US" altLang="zh-CN" sz="1200" b="1" dirty="0">
                  <a:solidFill>
                    <a:schemeClr val="bg1"/>
                  </a:solidFill>
                  <a:latin typeface="黑体" panose="02010609060101010101" pitchFamily="49" charset="-122"/>
                  <a:ea typeface="黑体" panose="02010609060101010101" pitchFamily="49" charset="-122"/>
                </a:rPr>
                <a:t>60ms</a:t>
              </a:r>
              <a:endParaRPr lang="en-US" altLang="zh-CN" sz="1200" dirty="0">
                <a:solidFill>
                  <a:schemeClr val="bg1"/>
                </a:solidFill>
                <a:latin typeface="黑体" panose="02010609060101010101" pitchFamily="49" charset="-122"/>
                <a:ea typeface="黑体" panose="02010609060101010101" pitchFamily="49" charset="-122"/>
              </a:endParaRPr>
            </a:p>
          </p:txBody>
        </p:sp>
        <p:sp>
          <p:nvSpPr>
            <p:cNvPr id="78" name="内容占位符 2">
              <a:extLst>
                <a:ext uri="{FF2B5EF4-FFF2-40B4-BE49-F238E27FC236}">
                  <a16:creationId xmlns:a16="http://schemas.microsoft.com/office/drawing/2014/main" xmlns="" id="{DFCD1693-2C8E-4D93-AF88-56953CE7B2DC}"/>
                </a:ext>
              </a:extLst>
            </p:cNvPr>
            <p:cNvSpPr txBox="1">
              <a:spLocks/>
            </p:cNvSpPr>
            <p:nvPr/>
          </p:nvSpPr>
          <p:spPr>
            <a:xfrm>
              <a:off x="2872643" y="5338498"/>
              <a:ext cx="1516291" cy="577375"/>
            </a:xfrm>
            <a:prstGeom prst="rect">
              <a:avLst/>
            </a:prstGeom>
            <a:noFill/>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b="1" dirty="0">
                  <a:solidFill>
                    <a:schemeClr val="bg1"/>
                  </a:solidFill>
                  <a:latin typeface="黑体" panose="02010609060101010101" pitchFamily="49" charset="-122"/>
                  <a:ea typeface="黑体" panose="02010609060101010101" pitchFamily="49" charset="-122"/>
                </a:rPr>
                <a:t>实时响应</a:t>
              </a:r>
              <a:endParaRPr lang="en-US" altLang="zh-CN" sz="2000" b="1" dirty="0">
                <a:solidFill>
                  <a:schemeClr val="bg1"/>
                </a:solidFill>
                <a:latin typeface="黑体" panose="02010609060101010101" pitchFamily="49" charset="-122"/>
                <a:ea typeface="黑体" panose="02010609060101010101" pitchFamily="49" charset="-122"/>
              </a:endParaRPr>
            </a:p>
          </p:txBody>
        </p:sp>
        <p:sp>
          <p:nvSpPr>
            <p:cNvPr id="79" name="speedometer_2204">
              <a:extLst>
                <a:ext uri="{FF2B5EF4-FFF2-40B4-BE49-F238E27FC236}">
                  <a16:creationId xmlns:a16="http://schemas.microsoft.com/office/drawing/2014/main" xmlns="" id="{DC365141-2C68-4AC7-ADB7-7237338EAE33}"/>
                </a:ext>
              </a:extLst>
            </p:cNvPr>
            <p:cNvSpPr>
              <a:spLocks noChangeAspect="1"/>
            </p:cNvSpPr>
            <p:nvPr/>
          </p:nvSpPr>
          <p:spPr bwMode="auto">
            <a:xfrm>
              <a:off x="2609453" y="5426046"/>
              <a:ext cx="385886" cy="286095"/>
            </a:xfrm>
            <a:custGeom>
              <a:avLst/>
              <a:gdLst>
                <a:gd name="connsiteX0" fmla="*/ 179095 w 604957"/>
                <a:gd name="connsiteY0" fmla="*/ 390015 h 448514"/>
                <a:gd name="connsiteX1" fmla="*/ 425862 w 604957"/>
                <a:gd name="connsiteY1" fmla="*/ 390015 h 448514"/>
                <a:gd name="connsiteX2" fmla="*/ 425862 w 604957"/>
                <a:gd name="connsiteY2" fmla="*/ 448514 h 448514"/>
                <a:gd name="connsiteX3" fmla="*/ 179095 w 604957"/>
                <a:gd name="connsiteY3" fmla="*/ 448514 h 448514"/>
                <a:gd name="connsiteX4" fmla="*/ 201182 w 604957"/>
                <a:gd name="connsiteY4" fmla="*/ 185587 h 448514"/>
                <a:gd name="connsiteX5" fmla="*/ 313141 w 604957"/>
                <a:gd name="connsiteY5" fmla="*/ 267761 h 448514"/>
                <a:gd name="connsiteX6" fmla="*/ 337797 w 604957"/>
                <a:gd name="connsiteY6" fmla="*/ 292477 h 448514"/>
                <a:gd name="connsiteX7" fmla="*/ 313141 w 604957"/>
                <a:gd name="connsiteY7" fmla="*/ 317192 h 448514"/>
                <a:gd name="connsiteX8" fmla="*/ 288379 w 604957"/>
                <a:gd name="connsiteY8" fmla="*/ 294061 h 448514"/>
                <a:gd name="connsiteX9" fmla="*/ 302531 w 604957"/>
                <a:gd name="connsiteY9" fmla="*/ 0 h 448514"/>
                <a:gd name="connsiteX10" fmla="*/ 516419 w 604957"/>
                <a:gd name="connsiteY10" fmla="*/ 88414 h 448514"/>
                <a:gd name="connsiteX11" fmla="*/ 604957 w 604957"/>
                <a:gd name="connsiteY11" fmla="*/ 302002 h 448514"/>
                <a:gd name="connsiteX12" fmla="*/ 567194 w 604957"/>
                <a:gd name="connsiteY12" fmla="*/ 448514 h 448514"/>
                <a:gd name="connsiteX13" fmla="*/ 510601 w 604957"/>
                <a:gd name="connsiteY13" fmla="*/ 448514 h 448514"/>
                <a:gd name="connsiteX14" fmla="*/ 469241 w 604957"/>
                <a:gd name="connsiteY14" fmla="*/ 424641 h 448514"/>
                <a:gd name="connsiteX15" fmla="*/ 487541 w 604957"/>
                <a:gd name="connsiteY15" fmla="*/ 393057 h 448514"/>
                <a:gd name="connsiteX16" fmla="*/ 540749 w 604957"/>
                <a:gd name="connsiteY16" fmla="*/ 423691 h 448514"/>
                <a:gd name="connsiteX17" fmla="*/ 570155 w 604957"/>
                <a:gd name="connsiteY17" fmla="*/ 302002 h 448514"/>
                <a:gd name="connsiteX18" fmla="*/ 569098 w 604957"/>
                <a:gd name="connsiteY18" fmla="*/ 278975 h 448514"/>
                <a:gd name="connsiteX19" fmla="*/ 505735 w 604957"/>
                <a:gd name="connsiteY19" fmla="*/ 290172 h 448514"/>
                <a:gd name="connsiteX20" fmla="*/ 499388 w 604957"/>
                <a:gd name="connsiteY20" fmla="*/ 254257 h 448514"/>
                <a:gd name="connsiteX21" fmla="*/ 563491 w 604957"/>
                <a:gd name="connsiteY21" fmla="*/ 242954 h 448514"/>
                <a:gd name="connsiteX22" fmla="*/ 490503 w 604957"/>
                <a:gd name="connsiteY22" fmla="*/ 112076 h 448514"/>
                <a:gd name="connsiteX23" fmla="*/ 447027 w 604957"/>
                <a:gd name="connsiteY23" fmla="*/ 163730 h 448514"/>
                <a:gd name="connsiteX24" fmla="*/ 419101 w 604957"/>
                <a:gd name="connsiteY24" fmla="*/ 140280 h 448514"/>
                <a:gd name="connsiteX25" fmla="*/ 462894 w 604957"/>
                <a:gd name="connsiteY25" fmla="*/ 88203 h 448514"/>
                <a:gd name="connsiteX26" fmla="*/ 320726 w 604957"/>
                <a:gd name="connsiteY26" fmla="*/ 35387 h 448514"/>
                <a:gd name="connsiteX27" fmla="*/ 320726 w 604957"/>
                <a:gd name="connsiteY27" fmla="*/ 104576 h 448514"/>
                <a:gd name="connsiteX28" fmla="*/ 284231 w 604957"/>
                <a:gd name="connsiteY28" fmla="*/ 104576 h 448514"/>
                <a:gd name="connsiteX29" fmla="*/ 284231 w 604957"/>
                <a:gd name="connsiteY29" fmla="*/ 35387 h 448514"/>
                <a:gd name="connsiteX30" fmla="*/ 142169 w 604957"/>
                <a:gd name="connsiteY30" fmla="*/ 88203 h 448514"/>
                <a:gd name="connsiteX31" fmla="*/ 185962 w 604957"/>
                <a:gd name="connsiteY31" fmla="*/ 140280 h 448514"/>
                <a:gd name="connsiteX32" fmla="*/ 157930 w 604957"/>
                <a:gd name="connsiteY32" fmla="*/ 163730 h 448514"/>
                <a:gd name="connsiteX33" fmla="*/ 114454 w 604957"/>
                <a:gd name="connsiteY33" fmla="*/ 112076 h 448514"/>
                <a:gd name="connsiteX34" fmla="*/ 41466 w 604957"/>
                <a:gd name="connsiteY34" fmla="*/ 242954 h 448514"/>
                <a:gd name="connsiteX35" fmla="*/ 105674 w 604957"/>
                <a:gd name="connsiteY35" fmla="*/ 254257 h 448514"/>
                <a:gd name="connsiteX36" fmla="*/ 99328 w 604957"/>
                <a:gd name="connsiteY36" fmla="*/ 290172 h 448514"/>
                <a:gd name="connsiteX37" fmla="*/ 35860 w 604957"/>
                <a:gd name="connsiteY37" fmla="*/ 278975 h 448514"/>
                <a:gd name="connsiteX38" fmla="*/ 34908 w 604957"/>
                <a:gd name="connsiteY38" fmla="*/ 302002 h 448514"/>
                <a:gd name="connsiteX39" fmla="*/ 64314 w 604957"/>
                <a:gd name="connsiteY39" fmla="*/ 423691 h 448514"/>
                <a:gd name="connsiteX40" fmla="*/ 117416 w 604957"/>
                <a:gd name="connsiteY40" fmla="*/ 393057 h 448514"/>
                <a:gd name="connsiteX41" fmla="*/ 135716 w 604957"/>
                <a:gd name="connsiteY41" fmla="*/ 424641 h 448514"/>
                <a:gd name="connsiteX42" fmla="*/ 94356 w 604957"/>
                <a:gd name="connsiteY42" fmla="*/ 448514 h 448514"/>
                <a:gd name="connsiteX43" fmla="*/ 37869 w 604957"/>
                <a:gd name="connsiteY43" fmla="*/ 448514 h 448514"/>
                <a:gd name="connsiteX44" fmla="*/ 0 w 604957"/>
                <a:gd name="connsiteY44" fmla="*/ 302002 h 448514"/>
                <a:gd name="connsiteX45" fmla="*/ 88644 w 604957"/>
                <a:gd name="connsiteY45" fmla="*/ 88414 h 448514"/>
                <a:gd name="connsiteX46" fmla="*/ 302531 w 604957"/>
                <a:gd name="connsiteY46" fmla="*/ 0 h 44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4957" h="448514">
                  <a:moveTo>
                    <a:pt x="179095" y="390015"/>
                  </a:moveTo>
                  <a:lnTo>
                    <a:pt x="425862" y="390015"/>
                  </a:lnTo>
                  <a:lnTo>
                    <a:pt x="425862" y="448514"/>
                  </a:lnTo>
                  <a:lnTo>
                    <a:pt x="179095" y="448514"/>
                  </a:lnTo>
                  <a:close/>
                  <a:moveTo>
                    <a:pt x="201182" y="185587"/>
                  </a:moveTo>
                  <a:lnTo>
                    <a:pt x="313141" y="267761"/>
                  </a:lnTo>
                  <a:cubicBezTo>
                    <a:pt x="326792" y="267761"/>
                    <a:pt x="337797" y="278851"/>
                    <a:pt x="337797" y="292477"/>
                  </a:cubicBezTo>
                  <a:cubicBezTo>
                    <a:pt x="337797" y="306102"/>
                    <a:pt x="326792" y="317192"/>
                    <a:pt x="313141" y="317192"/>
                  </a:cubicBezTo>
                  <a:cubicBezTo>
                    <a:pt x="300019" y="317192"/>
                    <a:pt x="289225" y="306947"/>
                    <a:pt x="288379" y="294061"/>
                  </a:cubicBezTo>
                  <a:close/>
                  <a:moveTo>
                    <a:pt x="302531" y="0"/>
                  </a:moveTo>
                  <a:cubicBezTo>
                    <a:pt x="383242" y="0"/>
                    <a:pt x="459298" y="31373"/>
                    <a:pt x="516419" y="88414"/>
                  </a:cubicBezTo>
                  <a:cubicBezTo>
                    <a:pt x="573540" y="145456"/>
                    <a:pt x="604957" y="221300"/>
                    <a:pt x="604957" y="302002"/>
                  </a:cubicBezTo>
                  <a:cubicBezTo>
                    <a:pt x="604957" y="354079"/>
                    <a:pt x="591840" y="404149"/>
                    <a:pt x="567194" y="448514"/>
                  </a:cubicBezTo>
                  <a:lnTo>
                    <a:pt x="510601" y="448514"/>
                  </a:lnTo>
                  <a:lnTo>
                    <a:pt x="469241" y="424641"/>
                  </a:lnTo>
                  <a:lnTo>
                    <a:pt x="487541" y="393057"/>
                  </a:lnTo>
                  <a:lnTo>
                    <a:pt x="540749" y="423691"/>
                  </a:lnTo>
                  <a:cubicBezTo>
                    <a:pt x="559472" y="387248"/>
                    <a:pt x="570155" y="345840"/>
                    <a:pt x="570155" y="302002"/>
                  </a:cubicBezTo>
                  <a:cubicBezTo>
                    <a:pt x="570155" y="294291"/>
                    <a:pt x="569732" y="286580"/>
                    <a:pt x="569098" y="278975"/>
                  </a:cubicBezTo>
                  <a:lnTo>
                    <a:pt x="505735" y="290172"/>
                  </a:lnTo>
                  <a:lnTo>
                    <a:pt x="499388" y="254257"/>
                  </a:lnTo>
                  <a:lnTo>
                    <a:pt x="563491" y="242954"/>
                  </a:lnTo>
                  <a:cubicBezTo>
                    <a:pt x="552067" y="192462"/>
                    <a:pt x="526151" y="147251"/>
                    <a:pt x="490503" y="112076"/>
                  </a:cubicBezTo>
                  <a:lnTo>
                    <a:pt x="447027" y="163730"/>
                  </a:lnTo>
                  <a:lnTo>
                    <a:pt x="419101" y="140280"/>
                  </a:lnTo>
                  <a:lnTo>
                    <a:pt x="462894" y="88203"/>
                  </a:lnTo>
                  <a:cubicBezTo>
                    <a:pt x="422698" y="58098"/>
                    <a:pt x="373827" y="38979"/>
                    <a:pt x="320726" y="35387"/>
                  </a:cubicBezTo>
                  <a:lnTo>
                    <a:pt x="320726" y="104576"/>
                  </a:lnTo>
                  <a:lnTo>
                    <a:pt x="284231" y="104576"/>
                  </a:lnTo>
                  <a:lnTo>
                    <a:pt x="284231" y="35387"/>
                  </a:lnTo>
                  <a:cubicBezTo>
                    <a:pt x="231130" y="38979"/>
                    <a:pt x="182259" y="58098"/>
                    <a:pt x="142169" y="88203"/>
                  </a:cubicBezTo>
                  <a:lnTo>
                    <a:pt x="185962" y="140280"/>
                  </a:lnTo>
                  <a:lnTo>
                    <a:pt x="157930" y="163730"/>
                  </a:lnTo>
                  <a:lnTo>
                    <a:pt x="114454" y="112076"/>
                  </a:lnTo>
                  <a:cubicBezTo>
                    <a:pt x="78806" y="147251"/>
                    <a:pt x="52890" y="192462"/>
                    <a:pt x="41466" y="242954"/>
                  </a:cubicBezTo>
                  <a:lnTo>
                    <a:pt x="105674" y="254257"/>
                  </a:lnTo>
                  <a:lnTo>
                    <a:pt x="99328" y="290172"/>
                  </a:lnTo>
                  <a:lnTo>
                    <a:pt x="35860" y="278975"/>
                  </a:lnTo>
                  <a:cubicBezTo>
                    <a:pt x="35225" y="286580"/>
                    <a:pt x="34908" y="294291"/>
                    <a:pt x="34908" y="302002"/>
                  </a:cubicBezTo>
                  <a:cubicBezTo>
                    <a:pt x="34908" y="345840"/>
                    <a:pt x="45486" y="387248"/>
                    <a:pt x="64314" y="423691"/>
                  </a:cubicBezTo>
                  <a:lnTo>
                    <a:pt x="117416" y="393057"/>
                  </a:lnTo>
                  <a:lnTo>
                    <a:pt x="135716" y="424641"/>
                  </a:lnTo>
                  <a:lnTo>
                    <a:pt x="94356" y="448514"/>
                  </a:lnTo>
                  <a:lnTo>
                    <a:pt x="37869" y="448514"/>
                  </a:lnTo>
                  <a:cubicBezTo>
                    <a:pt x="13117" y="404149"/>
                    <a:pt x="0" y="354079"/>
                    <a:pt x="0" y="302002"/>
                  </a:cubicBezTo>
                  <a:cubicBezTo>
                    <a:pt x="0" y="221300"/>
                    <a:pt x="31417" y="145456"/>
                    <a:pt x="88644" y="88414"/>
                  </a:cubicBezTo>
                  <a:cubicBezTo>
                    <a:pt x="145765" y="31373"/>
                    <a:pt x="221715" y="0"/>
                    <a:pt x="302531" y="0"/>
                  </a:cubicBezTo>
                  <a:close/>
                </a:path>
              </a:pathLst>
            </a:custGeom>
            <a:solidFill>
              <a:schemeClr val="bg1"/>
            </a:solidFill>
            <a:ln>
              <a:noFill/>
            </a:ln>
          </p:spPr>
        </p:sp>
      </p:grpSp>
      <p:grpSp>
        <p:nvGrpSpPr>
          <p:cNvPr id="80" name="组合 79">
            <a:extLst>
              <a:ext uri="{FF2B5EF4-FFF2-40B4-BE49-F238E27FC236}">
                <a16:creationId xmlns:a16="http://schemas.microsoft.com/office/drawing/2014/main" xmlns="" id="{32E2D6C9-E0C3-490E-AB28-67B63625D9DA}"/>
              </a:ext>
            </a:extLst>
          </p:cNvPr>
          <p:cNvGrpSpPr/>
          <p:nvPr/>
        </p:nvGrpSpPr>
        <p:grpSpPr>
          <a:xfrm>
            <a:off x="6860017" y="5260321"/>
            <a:ext cx="1973892" cy="1487590"/>
            <a:chOff x="6542327" y="5252792"/>
            <a:chExt cx="1973892" cy="1487590"/>
          </a:xfrm>
        </p:grpSpPr>
        <p:sp>
          <p:nvSpPr>
            <p:cNvPr id="81" name="矩形: 圆角 122">
              <a:extLst>
                <a:ext uri="{FF2B5EF4-FFF2-40B4-BE49-F238E27FC236}">
                  <a16:creationId xmlns:a16="http://schemas.microsoft.com/office/drawing/2014/main" xmlns="" id="{2F2FCBDA-E3B6-49BA-94AD-310AA4CC62CA}"/>
                </a:ext>
              </a:extLst>
            </p:cNvPr>
            <p:cNvSpPr/>
            <p:nvPr/>
          </p:nvSpPr>
          <p:spPr>
            <a:xfrm>
              <a:off x="6542327" y="5252792"/>
              <a:ext cx="1973892" cy="13786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内容占位符 2">
              <a:extLst>
                <a:ext uri="{FF2B5EF4-FFF2-40B4-BE49-F238E27FC236}">
                  <a16:creationId xmlns:a16="http://schemas.microsoft.com/office/drawing/2014/main" xmlns="" id="{7D61E43D-14F0-4AAC-B80F-921F4468484B}"/>
                </a:ext>
              </a:extLst>
            </p:cNvPr>
            <p:cNvSpPr txBox="1">
              <a:spLocks/>
            </p:cNvSpPr>
            <p:nvPr/>
          </p:nvSpPr>
          <p:spPr>
            <a:xfrm>
              <a:off x="6589741" y="5800735"/>
              <a:ext cx="1886488" cy="93964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200" b="1" dirty="0">
                  <a:solidFill>
                    <a:schemeClr val="bg1"/>
                  </a:solidFill>
                  <a:latin typeface="+mn-ea"/>
                </a:rPr>
                <a:t>离线执行</a:t>
              </a:r>
              <a:r>
                <a:rPr lang="zh-CN" altLang="en-US" sz="1200" dirty="0">
                  <a:solidFill>
                    <a:schemeClr val="bg1"/>
                  </a:solidFill>
                  <a:latin typeface="+mn-ea"/>
                </a:rPr>
                <a:t>大数据挖掘分析等</a:t>
              </a:r>
              <a:r>
                <a:rPr lang="zh-CN" altLang="en-US" sz="1200" b="1" dirty="0">
                  <a:solidFill>
                    <a:schemeClr val="bg1"/>
                  </a:solidFill>
                  <a:latin typeface="+mn-ea"/>
                </a:rPr>
                <a:t>支撑应用</a:t>
              </a:r>
              <a:r>
                <a:rPr lang="zh-CN" altLang="en-US" sz="1200" dirty="0">
                  <a:solidFill>
                    <a:schemeClr val="bg1"/>
                  </a:solidFill>
                  <a:latin typeface="+mn-ea"/>
                </a:rPr>
                <a:t>提供更友好、精准的用户服务</a:t>
              </a:r>
              <a:endParaRPr lang="en-US" altLang="zh-CN" sz="1200" b="1" dirty="0">
                <a:solidFill>
                  <a:schemeClr val="bg1"/>
                </a:solidFill>
                <a:latin typeface="黑体" panose="02010609060101010101" pitchFamily="49" charset="-122"/>
                <a:ea typeface="黑体" panose="02010609060101010101" pitchFamily="49" charset="-122"/>
              </a:endParaRPr>
            </a:p>
          </p:txBody>
        </p:sp>
        <p:sp>
          <p:nvSpPr>
            <p:cNvPr id="101" name="内容占位符 2">
              <a:extLst>
                <a:ext uri="{FF2B5EF4-FFF2-40B4-BE49-F238E27FC236}">
                  <a16:creationId xmlns:a16="http://schemas.microsoft.com/office/drawing/2014/main" xmlns="" id="{E4F2E182-6CC3-4548-A29F-6791EE8E37DF}"/>
                </a:ext>
              </a:extLst>
            </p:cNvPr>
            <p:cNvSpPr txBox="1">
              <a:spLocks/>
            </p:cNvSpPr>
            <p:nvPr/>
          </p:nvSpPr>
          <p:spPr>
            <a:xfrm>
              <a:off x="6975446" y="5347950"/>
              <a:ext cx="1524868" cy="577375"/>
            </a:xfrm>
            <a:prstGeom prst="rect">
              <a:avLst/>
            </a:prstGeom>
            <a:noFill/>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b="1" dirty="0">
                  <a:solidFill>
                    <a:schemeClr val="bg1"/>
                  </a:solidFill>
                  <a:latin typeface="黑体" panose="02010609060101010101" pitchFamily="49" charset="-122"/>
                  <a:ea typeface="黑体" panose="02010609060101010101" pitchFamily="49" charset="-122"/>
                </a:rPr>
                <a:t>在离线共存</a:t>
              </a:r>
              <a:endParaRPr lang="en-US" altLang="zh-CN" sz="2000" b="1" dirty="0">
                <a:solidFill>
                  <a:schemeClr val="bg1"/>
                </a:solidFill>
                <a:latin typeface="黑体" panose="02010609060101010101" pitchFamily="49" charset="-122"/>
                <a:ea typeface="黑体" panose="02010609060101010101" pitchFamily="49" charset="-122"/>
              </a:endParaRPr>
            </a:p>
          </p:txBody>
        </p:sp>
        <p:sp>
          <p:nvSpPr>
            <p:cNvPr id="102" name="iconfont-10357-5072067">
              <a:extLst>
                <a:ext uri="{FF2B5EF4-FFF2-40B4-BE49-F238E27FC236}">
                  <a16:creationId xmlns:a16="http://schemas.microsoft.com/office/drawing/2014/main" xmlns="" id="{9C004D60-E239-4C59-86E6-19D87BFB205D}"/>
                </a:ext>
              </a:extLst>
            </p:cNvPr>
            <p:cNvSpPr>
              <a:spLocks noChangeAspect="1"/>
            </p:cNvSpPr>
            <p:nvPr/>
          </p:nvSpPr>
          <p:spPr bwMode="auto">
            <a:xfrm>
              <a:off x="6666508" y="5394532"/>
              <a:ext cx="361857" cy="319576"/>
            </a:xfrm>
            <a:custGeom>
              <a:avLst/>
              <a:gdLst>
                <a:gd name="T0" fmla="*/ 7271 w 12800"/>
                <a:gd name="T1" fmla="*/ 0 h 11306"/>
                <a:gd name="T2" fmla="*/ 4247 w 12800"/>
                <a:gd name="T3" fmla="*/ 1473 h 11306"/>
                <a:gd name="T4" fmla="*/ 4043 w 12800"/>
                <a:gd name="T5" fmla="*/ 1388 h 11306"/>
                <a:gd name="T6" fmla="*/ 3838 w 12800"/>
                <a:gd name="T7" fmla="*/ 1329 h 11306"/>
                <a:gd name="T8" fmla="*/ 3628 w 12800"/>
                <a:gd name="T9" fmla="*/ 1293 h 11306"/>
                <a:gd name="T10" fmla="*/ 1493 w 12800"/>
                <a:gd name="T11" fmla="*/ 3200 h 11306"/>
                <a:gd name="T12" fmla="*/ 0 w 12800"/>
                <a:gd name="T13" fmla="*/ 5793 h 11306"/>
                <a:gd name="T14" fmla="*/ 3840 w 12800"/>
                <a:gd name="T15" fmla="*/ 8533 h 11306"/>
                <a:gd name="T16" fmla="*/ 3840 w 12800"/>
                <a:gd name="T17" fmla="*/ 8106 h 11306"/>
                <a:gd name="T18" fmla="*/ 427 w 12800"/>
                <a:gd name="T19" fmla="*/ 5793 h 11306"/>
                <a:gd name="T20" fmla="*/ 1920 w 12800"/>
                <a:gd name="T21" fmla="*/ 3547 h 11306"/>
                <a:gd name="T22" fmla="*/ 1923 w 12800"/>
                <a:gd name="T23" fmla="*/ 3333 h 11306"/>
                <a:gd name="T24" fmla="*/ 1923 w 12800"/>
                <a:gd name="T25" fmla="*/ 3253 h 11306"/>
                <a:gd name="T26" fmla="*/ 3413 w 12800"/>
                <a:gd name="T27" fmla="*/ 1706 h 11306"/>
                <a:gd name="T28" fmla="*/ 3659 w 12800"/>
                <a:gd name="T29" fmla="*/ 1728 h 11306"/>
                <a:gd name="T30" fmla="*/ 3850 w 12800"/>
                <a:gd name="T31" fmla="*/ 1772 h 11306"/>
                <a:gd name="T32" fmla="*/ 4907 w 12800"/>
                <a:gd name="T33" fmla="*/ 3200 h 11306"/>
                <a:gd name="T34" fmla="*/ 5333 w 12800"/>
                <a:gd name="T35" fmla="*/ 3200 h 11306"/>
                <a:gd name="T36" fmla="*/ 7271 w 12800"/>
                <a:gd name="T37" fmla="*/ 426 h 11306"/>
                <a:gd name="T38" fmla="*/ 9568 w 12800"/>
                <a:gd name="T39" fmla="*/ 3416 h 11306"/>
                <a:gd name="T40" fmla="*/ 9632 w 12800"/>
                <a:gd name="T41" fmla="*/ 3837 h 11306"/>
                <a:gd name="T42" fmla="*/ 12373 w 12800"/>
                <a:gd name="T43" fmla="*/ 5967 h 11306"/>
                <a:gd name="T44" fmla="*/ 9387 w 12800"/>
                <a:gd name="T45" fmla="*/ 8106 h 11306"/>
                <a:gd name="T46" fmla="*/ 9387 w 12800"/>
                <a:gd name="T47" fmla="*/ 8533 h 11306"/>
                <a:gd name="T48" fmla="*/ 12800 w 12800"/>
                <a:gd name="T49" fmla="*/ 5967 h 11306"/>
                <a:gd name="T50" fmla="*/ 8169 w 12800"/>
                <a:gd name="T51" fmla="*/ 6550 h 11306"/>
                <a:gd name="T52" fmla="*/ 8471 w 12800"/>
                <a:gd name="T53" fmla="*/ 6249 h 11306"/>
                <a:gd name="T54" fmla="*/ 6462 w 12800"/>
                <a:gd name="T55" fmla="*/ 4542 h 11306"/>
                <a:gd name="T56" fmla="*/ 4756 w 12800"/>
                <a:gd name="T57" fmla="*/ 6550 h 11306"/>
                <a:gd name="T58" fmla="*/ 6400 w 12800"/>
                <a:gd name="T59" fmla="*/ 5208 h 11306"/>
                <a:gd name="T60" fmla="*/ 5057 w 12800"/>
                <a:gd name="T61" fmla="*/ 9236 h 11306"/>
                <a:gd name="T62" fmla="*/ 4756 w 12800"/>
                <a:gd name="T63" fmla="*/ 9537 h 11306"/>
                <a:gd name="T64" fmla="*/ 6613 w 12800"/>
                <a:gd name="T65" fmla="*/ 11306 h 11306"/>
                <a:gd name="T66" fmla="*/ 8471 w 12800"/>
                <a:gd name="T67" fmla="*/ 9537 h 11306"/>
                <a:gd name="T68" fmla="*/ 8169 w 12800"/>
                <a:gd name="T69" fmla="*/ 9236 h 11306"/>
                <a:gd name="T70" fmla="*/ 6827 w 12800"/>
                <a:gd name="T71" fmla="*/ 5208 h 1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00" h="11306">
                  <a:moveTo>
                    <a:pt x="10875" y="3454"/>
                  </a:moveTo>
                  <a:cubicBezTo>
                    <a:pt x="10762" y="1534"/>
                    <a:pt x="9180" y="0"/>
                    <a:pt x="7271" y="0"/>
                  </a:cubicBezTo>
                  <a:cubicBezTo>
                    <a:pt x="6113" y="0"/>
                    <a:pt x="4991" y="568"/>
                    <a:pt x="4296" y="1495"/>
                  </a:cubicBezTo>
                  <a:cubicBezTo>
                    <a:pt x="4280" y="1486"/>
                    <a:pt x="4263" y="1481"/>
                    <a:pt x="4247" y="1473"/>
                  </a:cubicBezTo>
                  <a:cubicBezTo>
                    <a:pt x="4205" y="1452"/>
                    <a:pt x="4163" y="1433"/>
                    <a:pt x="4119" y="1416"/>
                  </a:cubicBezTo>
                  <a:cubicBezTo>
                    <a:pt x="4094" y="1406"/>
                    <a:pt x="4069" y="1397"/>
                    <a:pt x="4043" y="1388"/>
                  </a:cubicBezTo>
                  <a:cubicBezTo>
                    <a:pt x="4001" y="1373"/>
                    <a:pt x="3958" y="1360"/>
                    <a:pt x="3915" y="1349"/>
                  </a:cubicBezTo>
                  <a:cubicBezTo>
                    <a:pt x="3889" y="1342"/>
                    <a:pt x="3864" y="1335"/>
                    <a:pt x="3838" y="1329"/>
                  </a:cubicBezTo>
                  <a:cubicBezTo>
                    <a:pt x="3791" y="1318"/>
                    <a:pt x="3743" y="1310"/>
                    <a:pt x="3695" y="1303"/>
                  </a:cubicBezTo>
                  <a:cubicBezTo>
                    <a:pt x="3673" y="1300"/>
                    <a:pt x="3651" y="1295"/>
                    <a:pt x="3628" y="1293"/>
                  </a:cubicBezTo>
                  <a:cubicBezTo>
                    <a:pt x="3557" y="1284"/>
                    <a:pt x="3485" y="1280"/>
                    <a:pt x="3413" y="1280"/>
                  </a:cubicBezTo>
                  <a:cubicBezTo>
                    <a:pt x="2355" y="1280"/>
                    <a:pt x="1493" y="2141"/>
                    <a:pt x="1493" y="3200"/>
                  </a:cubicBezTo>
                  <a:cubicBezTo>
                    <a:pt x="1493" y="3227"/>
                    <a:pt x="1495" y="3254"/>
                    <a:pt x="1497" y="3281"/>
                  </a:cubicBezTo>
                  <a:cubicBezTo>
                    <a:pt x="609" y="3765"/>
                    <a:pt x="0" y="4778"/>
                    <a:pt x="0" y="5793"/>
                  </a:cubicBezTo>
                  <a:cubicBezTo>
                    <a:pt x="0" y="7304"/>
                    <a:pt x="1229" y="8533"/>
                    <a:pt x="2740" y="8533"/>
                  </a:cubicBezTo>
                  <a:lnTo>
                    <a:pt x="3840" y="8533"/>
                  </a:lnTo>
                  <a:cubicBezTo>
                    <a:pt x="3958" y="8533"/>
                    <a:pt x="4053" y="8438"/>
                    <a:pt x="4053" y="8320"/>
                  </a:cubicBezTo>
                  <a:cubicBezTo>
                    <a:pt x="4053" y="8202"/>
                    <a:pt x="3958" y="8106"/>
                    <a:pt x="3840" y="8106"/>
                  </a:cubicBezTo>
                  <a:lnTo>
                    <a:pt x="2740" y="8106"/>
                  </a:lnTo>
                  <a:cubicBezTo>
                    <a:pt x="1465" y="8106"/>
                    <a:pt x="427" y="7068"/>
                    <a:pt x="427" y="5793"/>
                  </a:cubicBezTo>
                  <a:cubicBezTo>
                    <a:pt x="427" y="4906"/>
                    <a:pt x="1004" y="3986"/>
                    <a:pt x="1799" y="3605"/>
                  </a:cubicBezTo>
                  <a:lnTo>
                    <a:pt x="1920" y="3547"/>
                  </a:lnTo>
                  <a:lnTo>
                    <a:pt x="1920" y="3413"/>
                  </a:lnTo>
                  <a:cubicBezTo>
                    <a:pt x="1920" y="3387"/>
                    <a:pt x="1922" y="3360"/>
                    <a:pt x="1923" y="3333"/>
                  </a:cubicBezTo>
                  <a:lnTo>
                    <a:pt x="1925" y="3296"/>
                  </a:lnTo>
                  <a:lnTo>
                    <a:pt x="1923" y="3253"/>
                  </a:lnTo>
                  <a:cubicBezTo>
                    <a:pt x="1921" y="3235"/>
                    <a:pt x="1920" y="3217"/>
                    <a:pt x="1920" y="3200"/>
                  </a:cubicBezTo>
                  <a:cubicBezTo>
                    <a:pt x="1920" y="2376"/>
                    <a:pt x="2590" y="1706"/>
                    <a:pt x="3413" y="1706"/>
                  </a:cubicBezTo>
                  <a:cubicBezTo>
                    <a:pt x="3479" y="1706"/>
                    <a:pt x="3544" y="1712"/>
                    <a:pt x="3609" y="1721"/>
                  </a:cubicBezTo>
                  <a:cubicBezTo>
                    <a:pt x="3626" y="1723"/>
                    <a:pt x="3642" y="1726"/>
                    <a:pt x="3659" y="1728"/>
                  </a:cubicBezTo>
                  <a:cubicBezTo>
                    <a:pt x="3716" y="1738"/>
                    <a:pt x="3772" y="1750"/>
                    <a:pt x="3827" y="1766"/>
                  </a:cubicBezTo>
                  <a:cubicBezTo>
                    <a:pt x="3835" y="1768"/>
                    <a:pt x="3842" y="1769"/>
                    <a:pt x="3850" y="1772"/>
                  </a:cubicBezTo>
                  <a:cubicBezTo>
                    <a:pt x="3926" y="1796"/>
                    <a:pt x="4001" y="1826"/>
                    <a:pt x="4072" y="1861"/>
                  </a:cubicBezTo>
                  <a:cubicBezTo>
                    <a:pt x="4583" y="2112"/>
                    <a:pt x="4906" y="2631"/>
                    <a:pt x="4907" y="3200"/>
                  </a:cubicBezTo>
                  <a:cubicBezTo>
                    <a:pt x="4907" y="3317"/>
                    <a:pt x="5002" y="3413"/>
                    <a:pt x="5120" y="3413"/>
                  </a:cubicBezTo>
                  <a:cubicBezTo>
                    <a:pt x="5238" y="3413"/>
                    <a:pt x="5333" y="3317"/>
                    <a:pt x="5333" y="3200"/>
                  </a:cubicBezTo>
                  <a:cubicBezTo>
                    <a:pt x="5333" y="2634"/>
                    <a:pt x="5083" y="2098"/>
                    <a:pt x="4651" y="1734"/>
                  </a:cubicBezTo>
                  <a:cubicBezTo>
                    <a:pt x="5262" y="934"/>
                    <a:pt x="6269" y="426"/>
                    <a:pt x="7271" y="426"/>
                  </a:cubicBezTo>
                  <a:cubicBezTo>
                    <a:pt x="8923" y="426"/>
                    <a:pt x="10296" y="1735"/>
                    <a:pt x="10439" y="3389"/>
                  </a:cubicBezTo>
                  <a:cubicBezTo>
                    <a:pt x="10221" y="3374"/>
                    <a:pt x="9894" y="3366"/>
                    <a:pt x="9568" y="3416"/>
                  </a:cubicBezTo>
                  <a:cubicBezTo>
                    <a:pt x="9450" y="3432"/>
                    <a:pt x="9368" y="3541"/>
                    <a:pt x="9386" y="3659"/>
                  </a:cubicBezTo>
                  <a:cubicBezTo>
                    <a:pt x="9404" y="3777"/>
                    <a:pt x="9515" y="3857"/>
                    <a:pt x="9632" y="3837"/>
                  </a:cubicBezTo>
                  <a:cubicBezTo>
                    <a:pt x="10106" y="3766"/>
                    <a:pt x="10601" y="3833"/>
                    <a:pt x="10631" y="3837"/>
                  </a:cubicBezTo>
                  <a:cubicBezTo>
                    <a:pt x="11625" y="4026"/>
                    <a:pt x="12373" y="4941"/>
                    <a:pt x="12373" y="5967"/>
                  </a:cubicBezTo>
                  <a:cubicBezTo>
                    <a:pt x="12373" y="7147"/>
                    <a:pt x="11414" y="8106"/>
                    <a:pt x="10234" y="8106"/>
                  </a:cubicBezTo>
                  <a:lnTo>
                    <a:pt x="9387" y="8106"/>
                  </a:lnTo>
                  <a:cubicBezTo>
                    <a:pt x="9269" y="8106"/>
                    <a:pt x="9173" y="8202"/>
                    <a:pt x="9173" y="8320"/>
                  </a:cubicBezTo>
                  <a:cubicBezTo>
                    <a:pt x="9173" y="8438"/>
                    <a:pt x="9269" y="8533"/>
                    <a:pt x="9387" y="8533"/>
                  </a:cubicBezTo>
                  <a:lnTo>
                    <a:pt x="10234" y="8533"/>
                  </a:lnTo>
                  <a:cubicBezTo>
                    <a:pt x="11649" y="8533"/>
                    <a:pt x="12800" y="7382"/>
                    <a:pt x="12800" y="5967"/>
                  </a:cubicBezTo>
                  <a:cubicBezTo>
                    <a:pt x="12800" y="4796"/>
                    <a:pt x="11984" y="3746"/>
                    <a:pt x="10875" y="3454"/>
                  </a:cubicBezTo>
                  <a:close/>
                  <a:moveTo>
                    <a:pt x="8169" y="6550"/>
                  </a:moveTo>
                  <a:cubicBezTo>
                    <a:pt x="8252" y="6634"/>
                    <a:pt x="8388" y="6634"/>
                    <a:pt x="8471" y="6550"/>
                  </a:cubicBezTo>
                  <a:cubicBezTo>
                    <a:pt x="8554" y="6467"/>
                    <a:pt x="8554" y="6332"/>
                    <a:pt x="8471" y="6249"/>
                  </a:cubicBezTo>
                  <a:lnTo>
                    <a:pt x="6764" y="4542"/>
                  </a:lnTo>
                  <a:cubicBezTo>
                    <a:pt x="6681" y="4459"/>
                    <a:pt x="6546" y="4459"/>
                    <a:pt x="6462" y="4542"/>
                  </a:cubicBezTo>
                  <a:lnTo>
                    <a:pt x="4756" y="6249"/>
                  </a:lnTo>
                  <a:cubicBezTo>
                    <a:pt x="4673" y="6332"/>
                    <a:pt x="4673" y="6467"/>
                    <a:pt x="4756" y="6550"/>
                  </a:cubicBezTo>
                  <a:cubicBezTo>
                    <a:pt x="4839" y="6634"/>
                    <a:pt x="4974" y="6634"/>
                    <a:pt x="5057" y="6550"/>
                  </a:cubicBezTo>
                  <a:lnTo>
                    <a:pt x="6400" y="5208"/>
                  </a:lnTo>
                  <a:lnTo>
                    <a:pt x="6400" y="10578"/>
                  </a:lnTo>
                  <a:lnTo>
                    <a:pt x="5057" y="9236"/>
                  </a:lnTo>
                  <a:cubicBezTo>
                    <a:pt x="4974" y="9152"/>
                    <a:pt x="4839" y="9152"/>
                    <a:pt x="4756" y="9236"/>
                  </a:cubicBezTo>
                  <a:cubicBezTo>
                    <a:pt x="4673" y="9319"/>
                    <a:pt x="4673" y="9454"/>
                    <a:pt x="4756" y="9537"/>
                  </a:cubicBezTo>
                  <a:lnTo>
                    <a:pt x="6462" y="11244"/>
                  </a:lnTo>
                  <a:cubicBezTo>
                    <a:pt x="6502" y="11284"/>
                    <a:pt x="6557" y="11306"/>
                    <a:pt x="6613" y="11306"/>
                  </a:cubicBezTo>
                  <a:cubicBezTo>
                    <a:pt x="6670" y="11306"/>
                    <a:pt x="6724" y="11284"/>
                    <a:pt x="6764" y="11244"/>
                  </a:cubicBezTo>
                  <a:lnTo>
                    <a:pt x="8471" y="9537"/>
                  </a:lnTo>
                  <a:cubicBezTo>
                    <a:pt x="8554" y="9454"/>
                    <a:pt x="8554" y="9319"/>
                    <a:pt x="8471" y="9236"/>
                  </a:cubicBezTo>
                  <a:cubicBezTo>
                    <a:pt x="8388" y="9152"/>
                    <a:pt x="8252" y="9152"/>
                    <a:pt x="8169" y="9236"/>
                  </a:cubicBezTo>
                  <a:lnTo>
                    <a:pt x="6827" y="10578"/>
                  </a:lnTo>
                  <a:lnTo>
                    <a:pt x="6827" y="5208"/>
                  </a:lnTo>
                  <a:lnTo>
                    <a:pt x="8169" y="6550"/>
                  </a:lnTo>
                  <a:close/>
                </a:path>
              </a:pathLst>
            </a:custGeom>
            <a:solidFill>
              <a:schemeClr val="bg1"/>
            </a:solidFill>
            <a:ln>
              <a:noFill/>
            </a:ln>
          </p:spPr>
        </p:sp>
      </p:grpSp>
      <p:grpSp>
        <p:nvGrpSpPr>
          <p:cNvPr id="103" name="组合 102">
            <a:extLst>
              <a:ext uri="{FF2B5EF4-FFF2-40B4-BE49-F238E27FC236}">
                <a16:creationId xmlns:a16="http://schemas.microsoft.com/office/drawing/2014/main" xmlns="" id="{585E97BE-CCAF-4F83-8604-76713B3CC0C3}"/>
              </a:ext>
            </a:extLst>
          </p:cNvPr>
          <p:cNvGrpSpPr/>
          <p:nvPr/>
        </p:nvGrpSpPr>
        <p:grpSpPr>
          <a:xfrm>
            <a:off x="287338" y="5260321"/>
            <a:ext cx="1973892" cy="1476487"/>
            <a:chOff x="287338" y="5260321"/>
            <a:chExt cx="1973892" cy="1476487"/>
          </a:xfrm>
        </p:grpSpPr>
        <p:sp>
          <p:nvSpPr>
            <p:cNvPr id="104" name="矩形: 圆角 6">
              <a:extLst>
                <a:ext uri="{FF2B5EF4-FFF2-40B4-BE49-F238E27FC236}">
                  <a16:creationId xmlns:a16="http://schemas.microsoft.com/office/drawing/2014/main" xmlns="" id="{723ACBE3-814F-49C0-9687-91A921AE7469}"/>
                </a:ext>
              </a:extLst>
            </p:cNvPr>
            <p:cNvSpPr/>
            <p:nvPr/>
          </p:nvSpPr>
          <p:spPr>
            <a:xfrm>
              <a:off x="287338" y="5260321"/>
              <a:ext cx="1973892" cy="13786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内容占位符 2">
              <a:extLst>
                <a:ext uri="{FF2B5EF4-FFF2-40B4-BE49-F238E27FC236}">
                  <a16:creationId xmlns:a16="http://schemas.microsoft.com/office/drawing/2014/main" xmlns="" id="{5F4F2810-3481-8B43-939C-BAB8741B5947}"/>
                </a:ext>
              </a:extLst>
            </p:cNvPr>
            <p:cNvSpPr txBox="1">
              <a:spLocks/>
            </p:cNvSpPr>
            <p:nvPr/>
          </p:nvSpPr>
          <p:spPr>
            <a:xfrm>
              <a:off x="350842" y="5797161"/>
              <a:ext cx="1886488" cy="93964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200" dirty="0">
                  <a:solidFill>
                    <a:schemeClr val="bg1"/>
                  </a:solidFill>
                  <a:latin typeface="黑体" panose="02010609060101010101" pitchFamily="49" charset="-122"/>
                  <a:ea typeface="黑体" panose="02010609060101010101" pitchFamily="49" charset="-122"/>
                </a:rPr>
                <a:t>云应用负载受用户行为影响，日峰夜谷，夜间负载不足日间的</a:t>
              </a:r>
              <a:r>
                <a:rPr lang="en-US" altLang="zh-CN" sz="1200" b="1" dirty="0">
                  <a:solidFill>
                    <a:schemeClr val="bg1"/>
                  </a:solidFill>
                  <a:latin typeface="黑体" panose="02010609060101010101" pitchFamily="49" charset="-122"/>
                  <a:ea typeface="黑体" panose="02010609060101010101" pitchFamily="49" charset="-122"/>
                </a:rPr>
                <a:t>30%</a:t>
              </a:r>
            </a:p>
          </p:txBody>
        </p:sp>
        <p:sp>
          <p:nvSpPr>
            <p:cNvPr id="106" name="内容占位符 2">
              <a:extLst>
                <a:ext uri="{FF2B5EF4-FFF2-40B4-BE49-F238E27FC236}">
                  <a16:creationId xmlns:a16="http://schemas.microsoft.com/office/drawing/2014/main" xmlns="" id="{9ABD2016-A189-4D4D-BB6D-F7755A624408}"/>
                </a:ext>
              </a:extLst>
            </p:cNvPr>
            <p:cNvSpPr txBox="1">
              <a:spLocks/>
            </p:cNvSpPr>
            <p:nvPr/>
          </p:nvSpPr>
          <p:spPr>
            <a:xfrm>
              <a:off x="543026" y="5340181"/>
              <a:ext cx="1718204" cy="577375"/>
            </a:xfrm>
            <a:prstGeom prst="rect">
              <a:avLst/>
            </a:prstGeom>
            <a:noFill/>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b="1" dirty="0">
                  <a:solidFill>
                    <a:schemeClr val="bg1"/>
                  </a:solidFill>
                  <a:latin typeface="黑体" panose="02010609060101010101" pitchFamily="49" charset="-122"/>
                  <a:ea typeface="黑体" panose="02010609060101010101" pitchFamily="49" charset="-122"/>
                </a:rPr>
                <a:t>日夜变化</a:t>
              </a:r>
              <a:endParaRPr lang="en-US" altLang="zh-CN" sz="2000" b="1" dirty="0">
                <a:solidFill>
                  <a:schemeClr val="bg1"/>
                </a:solidFill>
                <a:latin typeface="黑体" panose="02010609060101010101" pitchFamily="49" charset="-122"/>
                <a:ea typeface="黑体" panose="02010609060101010101" pitchFamily="49" charset="-122"/>
              </a:endParaRPr>
            </a:p>
          </p:txBody>
        </p:sp>
        <p:sp>
          <p:nvSpPr>
            <p:cNvPr id="107" name="24-hours-sign_34845">
              <a:extLst>
                <a:ext uri="{FF2B5EF4-FFF2-40B4-BE49-F238E27FC236}">
                  <a16:creationId xmlns:a16="http://schemas.microsoft.com/office/drawing/2014/main" xmlns="" id="{2AFF7FF8-AA72-4F5C-8A5B-2F4C339CD028}"/>
                </a:ext>
              </a:extLst>
            </p:cNvPr>
            <p:cNvSpPr>
              <a:spLocks noChangeAspect="1"/>
            </p:cNvSpPr>
            <p:nvPr/>
          </p:nvSpPr>
          <p:spPr bwMode="auto">
            <a:xfrm>
              <a:off x="465463" y="5395918"/>
              <a:ext cx="302130" cy="325839"/>
            </a:xfrm>
            <a:custGeom>
              <a:avLst/>
              <a:gdLst>
                <a:gd name="connsiteX0" fmla="*/ 379249 w 557890"/>
                <a:gd name="connsiteY0" fmla="*/ 248285 h 601668"/>
                <a:gd name="connsiteX1" fmla="*/ 375181 w 557890"/>
                <a:gd name="connsiteY1" fmla="*/ 251894 h 601668"/>
                <a:gd name="connsiteX2" fmla="*/ 328090 w 557890"/>
                <a:gd name="connsiteY2" fmla="*/ 333046 h 601668"/>
                <a:gd name="connsiteX3" fmla="*/ 333908 w 557890"/>
                <a:gd name="connsiteY3" fmla="*/ 343031 h 601668"/>
                <a:gd name="connsiteX4" fmla="*/ 369363 w 557890"/>
                <a:gd name="connsiteY4" fmla="*/ 343031 h 601668"/>
                <a:gd name="connsiteX5" fmla="*/ 380999 w 557890"/>
                <a:gd name="connsiteY5" fmla="*/ 331412 h 601668"/>
                <a:gd name="connsiteX6" fmla="*/ 380999 w 557890"/>
                <a:gd name="connsiteY6" fmla="*/ 253528 h 601668"/>
                <a:gd name="connsiteX7" fmla="*/ 379249 w 557890"/>
                <a:gd name="connsiteY7" fmla="*/ 248285 h 601668"/>
                <a:gd name="connsiteX8" fmla="*/ 385908 w 557890"/>
                <a:gd name="connsiteY8" fmla="*/ 196340 h 601668"/>
                <a:gd name="connsiteX9" fmla="*/ 414636 w 557890"/>
                <a:gd name="connsiteY9" fmla="*/ 196340 h 601668"/>
                <a:gd name="connsiteX10" fmla="*/ 426091 w 557890"/>
                <a:gd name="connsiteY10" fmla="*/ 207959 h 601668"/>
                <a:gd name="connsiteX11" fmla="*/ 426091 w 557890"/>
                <a:gd name="connsiteY11" fmla="*/ 331412 h 601668"/>
                <a:gd name="connsiteX12" fmla="*/ 437727 w 557890"/>
                <a:gd name="connsiteY12" fmla="*/ 343031 h 601668"/>
                <a:gd name="connsiteX13" fmla="*/ 441182 w 557890"/>
                <a:gd name="connsiteY13" fmla="*/ 343031 h 601668"/>
                <a:gd name="connsiteX14" fmla="*/ 452818 w 557890"/>
                <a:gd name="connsiteY14" fmla="*/ 354650 h 601668"/>
                <a:gd name="connsiteX15" fmla="*/ 452818 w 557890"/>
                <a:gd name="connsiteY15" fmla="*/ 367540 h 601668"/>
                <a:gd name="connsiteX16" fmla="*/ 441182 w 557890"/>
                <a:gd name="connsiteY16" fmla="*/ 379159 h 601668"/>
                <a:gd name="connsiteX17" fmla="*/ 437727 w 557890"/>
                <a:gd name="connsiteY17" fmla="*/ 379159 h 601668"/>
                <a:gd name="connsiteX18" fmla="*/ 426091 w 557890"/>
                <a:gd name="connsiteY18" fmla="*/ 390596 h 601668"/>
                <a:gd name="connsiteX19" fmla="*/ 426091 w 557890"/>
                <a:gd name="connsiteY19" fmla="*/ 418010 h 601668"/>
                <a:gd name="connsiteX20" fmla="*/ 414636 w 557890"/>
                <a:gd name="connsiteY20" fmla="*/ 429629 h 601668"/>
                <a:gd name="connsiteX21" fmla="*/ 392454 w 557890"/>
                <a:gd name="connsiteY21" fmla="*/ 429629 h 601668"/>
                <a:gd name="connsiteX22" fmla="*/ 380999 w 557890"/>
                <a:gd name="connsiteY22" fmla="*/ 418010 h 601668"/>
                <a:gd name="connsiteX23" fmla="*/ 380999 w 557890"/>
                <a:gd name="connsiteY23" fmla="*/ 390596 h 601668"/>
                <a:gd name="connsiteX24" fmla="*/ 369363 w 557890"/>
                <a:gd name="connsiteY24" fmla="*/ 379159 h 601668"/>
                <a:gd name="connsiteX25" fmla="*/ 299544 w 557890"/>
                <a:gd name="connsiteY25" fmla="*/ 379159 h 601668"/>
                <a:gd name="connsiteX26" fmla="*/ 287907 w 557890"/>
                <a:gd name="connsiteY26" fmla="*/ 367540 h 601668"/>
                <a:gd name="connsiteX27" fmla="*/ 287907 w 557890"/>
                <a:gd name="connsiteY27" fmla="*/ 350293 h 601668"/>
                <a:gd name="connsiteX28" fmla="*/ 293907 w 557890"/>
                <a:gd name="connsiteY28" fmla="*/ 328870 h 601668"/>
                <a:gd name="connsiteX29" fmla="*/ 368272 w 557890"/>
                <a:gd name="connsiteY29" fmla="*/ 206325 h 601668"/>
                <a:gd name="connsiteX30" fmla="*/ 385908 w 557890"/>
                <a:gd name="connsiteY30" fmla="*/ 196340 h 601668"/>
                <a:gd name="connsiteX31" fmla="*/ 184153 w 557890"/>
                <a:gd name="connsiteY31" fmla="*/ 193800 h 601668"/>
                <a:gd name="connsiteX32" fmla="*/ 243600 w 557890"/>
                <a:gd name="connsiteY32" fmla="*/ 214496 h 601668"/>
                <a:gd name="connsiteX33" fmla="*/ 265597 w 557890"/>
                <a:gd name="connsiteY33" fmla="*/ 268961 h 601668"/>
                <a:gd name="connsiteX34" fmla="*/ 249963 w 557890"/>
                <a:gd name="connsiteY34" fmla="*/ 315255 h 601668"/>
                <a:gd name="connsiteX35" fmla="*/ 216512 w 557890"/>
                <a:gd name="connsiteY35" fmla="*/ 345211 h 601668"/>
                <a:gd name="connsiteX36" fmla="*/ 197969 w 557890"/>
                <a:gd name="connsiteY36" fmla="*/ 358282 h 601668"/>
                <a:gd name="connsiteX37" fmla="*/ 174154 w 557890"/>
                <a:gd name="connsiteY37" fmla="*/ 376255 h 601668"/>
                <a:gd name="connsiteX38" fmla="*/ 168337 w 557890"/>
                <a:gd name="connsiteY38" fmla="*/ 382065 h 601668"/>
                <a:gd name="connsiteX39" fmla="*/ 175063 w 557890"/>
                <a:gd name="connsiteY39" fmla="*/ 388963 h 601668"/>
                <a:gd name="connsiteX40" fmla="*/ 254326 w 557890"/>
                <a:gd name="connsiteY40" fmla="*/ 388963 h 601668"/>
                <a:gd name="connsiteX41" fmla="*/ 265961 w 557890"/>
                <a:gd name="connsiteY41" fmla="*/ 400582 h 601668"/>
                <a:gd name="connsiteX42" fmla="*/ 265961 w 557890"/>
                <a:gd name="connsiteY42" fmla="*/ 418011 h 601668"/>
                <a:gd name="connsiteX43" fmla="*/ 254326 w 557890"/>
                <a:gd name="connsiteY43" fmla="*/ 429630 h 601668"/>
                <a:gd name="connsiteX44" fmla="*/ 116707 w 557890"/>
                <a:gd name="connsiteY44" fmla="*/ 429630 h 601668"/>
                <a:gd name="connsiteX45" fmla="*/ 105799 w 557890"/>
                <a:gd name="connsiteY45" fmla="*/ 418011 h 601668"/>
                <a:gd name="connsiteX46" fmla="*/ 115979 w 557890"/>
                <a:gd name="connsiteY46" fmla="*/ 383517 h 601668"/>
                <a:gd name="connsiteX47" fmla="*/ 162519 w 557890"/>
                <a:gd name="connsiteY47" fmla="*/ 333773 h 601668"/>
                <a:gd name="connsiteX48" fmla="*/ 203968 w 557890"/>
                <a:gd name="connsiteY48" fmla="*/ 301094 h 601668"/>
                <a:gd name="connsiteX49" fmla="*/ 218330 w 557890"/>
                <a:gd name="connsiteY49" fmla="*/ 267508 h 601668"/>
                <a:gd name="connsiteX50" fmla="*/ 209968 w 557890"/>
                <a:gd name="connsiteY50" fmla="*/ 242636 h 601668"/>
                <a:gd name="connsiteX51" fmla="*/ 186334 w 557890"/>
                <a:gd name="connsiteY51" fmla="*/ 232833 h 601668"/>
                <a:gd name="connsiteX52" fmla="*/ 157792 w 557890"/>
                <a:gd name="connsiteY52" fmla="*/ 248446 h 601668"/>
                <a:gd name="connsiteX53" fmla="*/ 153429 w 557890"/>
                <a:gd name="connsiteY53" fmla="*/ 265693 h 601668"/>
                <a:gd name="connsiteX54" fmla="*/ 140885 w 557890"/>
                <a:gd name="connsiteY54" fmla="*/ 277312 h 601668"/>
                <a:gd name="connsiteX55" fmla="*/ 119252 w 557890"/>
                <a:gd name="connsiteY55" fmla="*/ 277312 h 601668"/>
                <a:gd name="connsiteX56" fmla="*/ 108526 w 557890"/>
                <a:gd name="connsiteY56" fmla="*/ 265693 h 601668"/>
                <a:gd name="connsiteX57" fmla="*/ 118525 w 557890"/>
                <a:gd name="connsiteY57" fmla="*/ 229020 h 601668"/>
                <a:gd name="connsiteX58" fmla="*/ 184153 w 557890"/>
                <a:gd name="connsiteY58" fmla="*/ 193800 h 601668"/>
                <a:gd name="connsiteX59" fmla="*/ 300305 w 557890"/>
                <a:gd name="connsiteY59" fmla="*/ 46805 h 601668"/>
                <a:gd name="connsiteX60" fmla="*/ 300305 w 557890"/>
                <a:gd name="connsiteY60" fmla="*/ 76935 h 601668"/>
                <a:gd name="connsiteX61" fmla="*/ 327572 w 557890"/>
                <a:gd name="connsiteY61" fmla="*/ 61870 h 601668"/>
                <a:gd name="connsiteX62" fmla="*/ 291216 w 557890"/>
                <a:gd name="connsiteY62" fmla="*/ 2155 h 601668"/>
                <a:gd name="connsiteX63" fmla="*/ 371745 w 557890"/>
                <a:gd name="connsiteY63" fmla="*/ 46624 h 601668"/>
                <a:gd name="connsiteX64" fmla="*/ 380652 w 557890"/>
                <a:gd name="connsiteY64" fmla="*/ 61870 h 601668"/>
                <a:gd name="connsiteX65" fmla="*/ 371745 w 557890"/>
                <a:gd name="connsiteY65" fmla="*/ 77117 h 601668"/>
                <a:gd name="connsiteX66" fmla="*/ 291216 w 557890"/>
                <a:gd name="connsiteY66" fmla="*/ 121586 h 601668"/>
                <a:gd name="connsiteX67" fmla="*/ 282853 w 557890"/>
                <a:gd name="connsiteY67" fmla="*/ 123764 h 601668"/>
                <a:gd name="connsiteX68" fmla="*/ 274128 w 557890"/>
                <a:gd name="connsiteY68" fmla="*/ 121404 h 601668"/>
                <a:gd name="connsiteX69" fmla="*/ 265402 w 557890"/>
                <a:gd name="connsiteY69" fmla="*/ 106339 h 601668"/>
                <a:gd name="connsiteX70" fmla="*/ 265402 w 557890"/>
                <a:gd name="connsiteY70" fmla="*/ 79839 h 601668"/>
                <a:gd name="connsiteX71" fmla="*/ 34720 w 557890"/>
                <a:gd name="connsiteY71" fmla="*/ 323057 h 601668"/>
                <a:gd name="connsiteX72" fmla="*/ 278854 w 557890"/>
                <a:gd name="connsiteY72" fmla="*/ 566819 h 601668"/>
                <a:gd name="connsiteX73" fmla="*/ 523170 w 557890"/>
                <a:gd name="connsiteY73" fmla="*/ 323057 h 601668"/>
                <a:gd name="connsiteX74" fmla="*/ 427371 w 557890"/>
                <a:gd name="connsiteY74" fmla="*/ 129572 h 601668"/>
                <a:gd name="connsiteX75" fmla="*/ 424098 w 557890"/>
                <a:gd name="connsiteY75" fmla="*/ 105250 h 601668"/>
                <a:gd name="connsiteX76" fmla="*/ 448457 w 557890"/>
                <a:gd name="connsiteY76" fmla="*/ 101983 h 601668"/>
                <a:gd name="connsiteX77" fmla="*/ 557890 w 557890"/>
                <a:gd name="connsiteY77" fmla="*/ 323057 h 601668"/>
                <a:gd name="connsiteX78" fmla="*/ 278854 w 557890"/>
                <a:gd name="connsiteY78" fmla="*/ 601668 h 601668"/>
                <a:gd name="connsiteX79" fmla="*/ 0 w 557890"/>
                <a:gd name="connsiteY79" fmla="*/ 323057 h 601668"/>
                <a:gd name="connsiteX80" fmla="*/ 265402 w 557890"/>
                <a:gd name="connsiteY80" fmla="*/ 44990 h 601668"/>
                <a:gd name="connsiteX81" fmla="*/ 265402 w 557890"/>
                <a:gd name="connsiteY81" fmla="*/ 17402 h 601668"/>
                <a:gd name="connsiteX82" fmla="*/ 274128 w 557890"/>
                <a:gd name="connsiteY82" fmla="*/ 2337 h 601668"/>
                <a:gd name="connsiteX83" fmla="*/ 291216 w 557890"/>
                <a:gd name="connsiteY83" fmla="*/ 2155 h 60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57890" h="601668">
                  <a:moveTo>
                    <a:pt x="379249" y="248285"/>
                  </a:moveTo>
                  <a:cubicBezTo>
                    <a:pt x="378181" y="247990"/>
                    <a:pt x="376726" y="249170"/>
                    <a:pt x="375181" y="251894"/>
                  </a:cubicBezTo>
                  <a:lnTo>
                    <a:pt x="328090" y="333046"/>
                  </a:lnTo>
                  <a:cubicBezTo>
                    <a:pt x="324817" y="338492"/>
                    <a:pt x="327544" y="343031"/>
                    <a:pt x="333908" y="343031"/>
                  </a:cubicBezTo>
                  <a:lnTo>
                    <a:pt x="369363" y="343031"/>
                  </a:lnTo>
                  <a:cubicBezTo>
                    <a:pt x="375726" y="343031"/>
                    <a:pt x="380999" y="337766"/>
                    <a:pt x="380999" y="331412"/>
                  </a:cubicBezTo>
                  <a:lnTo>
                    <a:pt x="380999" y="253528"/>
                  </a:lnTo>
                  <a:cubicBezTo>
                    <a:pt x="380999" y="250351"/>
                    <a:pt x="380317" y="248580"/>
                    <a:pt x="379249" y="248285"/>
                  </a:cubicBezTo>
                  <a:close/>
                  <a:moveTo>
                    <a:pt x="385908" y="196340"/>
                  </a:moveTo>
                  <a:lnTo>
                    <a:pt x="414636" y="196340"/>
                  </a:lnTo>
                  <a:cubicBezTo>
                    <a:pt x="421000" y="196340"/>
                    <a:pt x="426091" y="201605"/>
                    <a:pt x="426091" y="207959"/>
                  </a:cubicBezTo>
                  <a:lnTo>
                    <a:pt x="426091" y="331412"/>
                  </a:lnTo>
                  <a:cubicBezTo>
                    <a:pt x="426091" y="337766"/>
                    <a:pt x="431363" y="343031"/>
                    <a:pt x="437727" y="343031"/>
                  </a:cubicBezTo>
                  <a:lnTo>
                    <a:pt x="441182" y="343031"/>
                  </a:lnTo>
                  <a:cubicBezTo>
                    <a:pt x="447545" y="343031"/>
                    <a:pt x="452818" y="348114"/>
                    <a:pt x="452818" y="354650"/>
                  </a:cubicBezTo>
                  <a:lnTo>
                    <a:pt x="452818" y="367540"/>
                  </a:lnTo>
                  <a:cubicBezTo>
                    <a:pt x="452818" y="373894"/>
                    <a:pt x="447545" y="379159"/>
                    <a:pt x="441182" y="379159"/>
                  </a:cubicBezTo>
                  <a:lnTo>
                    <a:pt x="437727" y="379159"/>
                  </a:lnTo>
                  <a:cubicBezTo>
                    <a:pt x="431363" y="379159"/>
                    <a:pt x="426091" y="384242"/>
                    <a:pt x="426091" y="390596"/>
                  </a:cubicBezTo>
                  <a:lnTo>
                    <a:pt x="426091" y="418010"/>
                  </a:lnTo>
                  <a:cubicBezTo>
                    <a:pt x="426091" y="424364"/>
                    <a:pt x="421000" y="429629"/>
                    <a:pt x="414636" y="429629"/>
                  </a:cubicBezTo>
                  <a:lnTo>
                    <a:pt x="392454" y="429629"/>
                  </a:lnTo>
                  <a:cubicBezTo>
                    <a:pt x="386090" y="429629"/>
                    <a:pt x="380999" y="424364"/>
                    <a:pt x="380999" y="418010"/>
                  </a:cubicBezTo>
                  <a:lnTo>
                    <a:pt x="380999" y="390596"/>
                  </a:lnTo>
                  <a:cubicBezTo>
                    <a:pt x="380999" y="384242"/>
                    <a:pt x="375726" y="379159"/>
                    <a:pt x="369363" y="379159"/>
                  </a:cubicBezTo>
                  <a:lnTo>
                    <a:pt x="299544" y="379159"/>
                  </a:lnTo>
                  <a:cubicBezTo>
                    <a:pt x="293180" y="379159"/>
                    <a:pt x="287907" y="373894"/>
                    <a:pt x="287907" y="367540"/>
                  </a:cubicBezTo>
                  <a:lnTo>
                    <a:pt x="287907" y="350293"/>
                  </a:lnTo>
                  <a:cubicBezTo>
                    <a:pt x="287907" y="343938"/>
                    <a:pt x="290635" y="334316"/>
                    <a:pt x="293907" y="328870"/>
                  </a:cubicBezTo>
                  <a:lnTo>
                    <a:pt x="368272" y="206325"/>
                  </a:lnTo>
                  <a:cubicBezTo>
                    <a:pt x="371545" y="200879"/>
                    <a:pt x="379545" y="196340"/>
                    <a:pt x="385908" y="196340"/>
                  </a:cubicBezTo>
                  <a:close/>
                  <a:moveTo>
                    <a:pt x="184153" y="193800"/>
                  </a:moveTo>
                  <a:cubicBezTo>
                    <a:pt x="209059" y="193800"/>
                    <a:pt x="228874" y="200699"/>
                    <a:pt x="243600" y="214496"/>
                  </a:cubicBezTo>
                  <a:cubicBezTo>
                    <a:pt x="258325" y="228112"/>
                    <a:pt x="265597" y="246449"/>
                    <a:pt x="265597" y="268961"/>
                  </a:cubicBezTo>
                  <a:cubicBezTo>
                    <a:pt x="265597" y="286389"/>
                    <a:pt x="260507" y="301821"/>
                    <a:pt x="249963" y="315255"/>
                  </a:cubicBezTo>
                  <a:cubicBezTo>
                    <a:pt x="243236" y="324333"/>
                    <a:pt x="231965" y="334318"/>
                    <a:pt x="216512" y="345211"/>
                  </a:cubicBezTo>
                  <a:lnTo>
                    <a:pt x="197969" y="358282"/>
                  </a:lnTo>
                  <a:cubicBezTo>
                    <a:pt x="186334" y="366633"/>
                    <a:pt x="178517" y="372443"/>
                    <a:pt x="174154" y="376255"/>
                  </a:cubicBezTo>
                  <a:cubicBezTo>
                    <a:pt x="171972" y="378071"/>
                    <a:pt x="169973" y="380068"/>
                    <a:pt x="168337" y="382065"/>
                  </a:cubicBezTo>
                  <a:cubicBezTo>
                    <a:pt x="165246" y="385696"/>
                    <a:pt x="168518" y="388963"/>
                    <a:pt x="175063" y="388963"/>
                  </a:cubicBezTo>
                  <a:lnTo>
                    <a:pt x="254326" y="388963"/>
                  </a:lnTo>
                  <a:cubicBezTo>
                    <a:pt x="260689" y="388963"/>
                    <a:pt x="265961" y="394047"/>
                    <a:pt x="265961" y="400582"/>
                  </a:cubicBezTo>
                  <a:lnTo>
                    <a:pt x="265961" y="418011"/>
                  </a:lnTo>
                  <a:cubicBezTo>
                    <a:pt x="265961" y="424365"/>
                    <a:pt x="260689" y="429630"/>
                    <a:pt x="254326" y="429630"/>
                  </a:cubicBezTo>
                  <a:lnTo>
                    <a:pt x="116707" y="429630"/>
                  </a:lnTo>
                  <a:cubicBezTo>
                    <a:pt x="110162" y="429630"/>
                    <a:pt x="105072" y="424365"/>
                    <a:pt x="105799" y="418011"/>
                  </a:cubicBezTo>
                  <a:cubicBezTo>
                    <a:pt x="107435" y="405666"/>
                    <a:pt x="110707" y="394047"/>
                    <a:pt x="115979" y="383517"/>
                  </a:cubicBezTo>
                  <a:cubicBezTo>
                    <a:pt x="122524" y="367904"/>
                    <a:pt x="137977" y="351202"/>
                    <a:pt x="162519" y="333773"/>
                  </a:cubicBezTo>
                  <a:cubicBezTo>
                    <a:pt x="183789" y="318523"/>
                    <a:pt x="197606" y="307630"/>
                    <a:pt x="203968" y="301094"/>
                  </a:cubicBezTo>
                  <a:cubicBezTo>
                    <a:pt x="213422" y="290746"/>
                    <a:pt x="218330" y="279672"/>
                    <a:pt x="218330" y="267508"/>
                  </a:cubicBezTo>
                  <a:cubicBezTo>
                    <a:pt x="218330" y="257523"/>
                    <a:pt x="215603" y="249172"/>
                    <a:pt x="209968" y="242636"/>
                  </a:cubicBezTo>
                  <a:cubicBezTo>
                    <a:pt x="204514" y="236101"/>
                    <a:pt x="196697" y="232833"/>
                    <a:pt x="186334" y="232833"/>
                  </a:cubicBezTo>
                  <a:cubicBezTo>
                    <a:pt x="172336" y="232833"/>
                    <a:pt x="162883" y="238098"/>
                    <a:pt x="157792" y="248446"/>
                  </a:cubicBezTo>
                  <a:cubicBezTo>
                    <a:pt x="155793" y="252621"/>
                    <a:pt x="154338" y="258431"/>
                    <a:pt x="153429" y="265693"/>
                  </a:cubicBezTo>
                  <a:cubicBezTo>
                    <a:pt x="152702" y="272047"/>
                    <a:pt x="147430" y="277312"/>
                    <a:pt x="140885" y="277312"/>
                  </a:cubicBezTo>
                  <a:lnTo>
                    <a:pt x="119252" y="277312"/>
                  </a:lnTo>
                  <a:cubicBezTo>
                    <a:pt x="112889" y="277312"/>
                    <a:pt x="107799" y="272047"/>
                    <a:pt x="108526" y="265693"/>
                  </a:cubicBezTo>
                  <a:cubicBezTo>
                    <a:pt x="109980" y="250987"/>
                    <a:pt x="113253" y="238824"/>
                    <a:pt x="118525" y="229020"/>
                  </a:cubicBezTo>
                  <a:cubicBezTo>
                    <a:pt x="130887" y="205601"/>
                    <a:pt x="152702" y="193800"/>
                    <a:pt x="184153" y="193800"/>
                  </a:cubicBezTo>
                  <a:close/>
                  <a:moveTo>
                    <a:pt x="300305" y="46805"/>
                  </a:moveTo>
                  <a:lnTo>
                    <a:pt x="300305" y="76935"/>
                  </a:lnTo>
                  <a:lnTo>
                    <a:pt x="327572" y="61870"/>
                  </a:lnTo>
                  <a:close/>
                  <a:moveTo>
                    <a:pt x="291216" y="2155"/>
                  </a:moveTo>
                  <a:lnTo>
                    <a:pt x="371745" y="46624"/>
                  </a:lnTo>
                  <a:cubicBezTo>
                    <a:pt x="377380" y="49710"/>
                    <a:pt x="380652" y="55518"/>
                    <a:pt x="380652" y="61870"/>
                  </a:cubicBezTo>
                  <a:cubicBezTo>
                    <a:pt x="380652" y="68223"/>
                    <a:pt x="377380" y="74031"/>
                    <a:pt x="371745" y="77117"/>
                  </a:cubicBezTo>
                  <a:lnTo>
                    <a:pt x="291216" y="121586"/>
                  </a:lnTo>
                  <a:cubicBezTo>
                    <a:pt x="288671" y="123038"/>
                    <a:pt x="285762" y="123764"/>
                    <a:pt x="282853" y="123764"/>
                  </a:cubicBezTo>
                  <a:cubicBezTo>
                    <a:pt x="279763" y="123764"/>
                    <a:pt x="276672" y="123038"/>
                    <a:pt x="274128" y="121404"/>
                  </a:cubicBezTo>
                  <a:cubicBezTo>
                    <a:pt x="268674" y="118137"/>
                    <a:pt x="265402" y="112510"/>
                    <a:pt x="265402" y="106339"/>
                  </a:cubicBezTo>
                  <a:lnTo>
                    <a:pt x="265402" y="79839"/>
                  </a:lnTo>
                  <a:cubicBezTo>
                    <a:pt x="137245" y="86918"/>
                    <a:pt x="34720" y="193280"/>
                    <a:pt x="34720" y="323057"/>
                  </a:cubicBezTo>
                  <a:cubicBezTo>
                    <a:pt x="34720" y="457553"/>
                    <a:pt x="144153" y="566819"/>
                    <a:pt x="278854" y="566819"/>
                  </a:cubicBezTo>
                  <a:cubicBezTo>
                    <a:pt x="413555" y="566819"/>
                    <a:pt x="523170" y="457553"/>
                    <a:pt x="523170" y="323057"/>
                  </a:cubicBezTo>
                  <a:cubicBezTo>
                    <a:pt x="523170" y="246643"/>
                    <a:pt x="488268" y="176037"/>
                    <a:pt x="427371" y="129572"/>
                  </a:cubicBezTo>
                  <a:cubicBezTo>
                    <a:pt x="419736" y="123764"/>
                    <a:pt x="418281" y="112692"/>
                    <a:pt x="424098" y="105250"/>
                  </a:cubicBezTo>
                  <a:cubicBezTo>
                    <a:pt x="429915" y="97627"/>
                    <a:pt x="440822" y="96175"/>
                    <a:pt x="448457" y="101983"/>
                  </a:cubicBezTo>
                  <a:cubicBezTo>
                    <a:pt x="518080" y="155164"/>
                    <a:pt x="557890" y="235753"/>
                    <a:pt x="557890" y="323057"/>
                  </a:cubicBezTo>
                  <a:cubicBezTo>
                    <a:pt x="557890" y="476611"/>
                    <a:pt x="432642" y="601668"/>
                    <a:pt x="278854" y="601668"/>
                  </a:cubicBezTo>
                  <a:cubicBezTo>
                    <a:pt x="125066" y="601668"/>
                    <a:pt x="0" y="476611"/>
                    <a:pt x="0" y="323057"/>
                  </a:cubicBezTo>
                  <a:cubicBezTo>
                    <a:pt x="0" y="174222"/>
                    <a:pt x="117976" y="51888"/>
                    <a:pt x="265402" y="44990"/>
                  </a:cubicBezTo>
                  <a:lnTo>
                    <a:pt x="265402" y="17402"/>
                  </a:lnTo>
                  <a:cubicBezTo>
                    <a:pt x="265402" y="11230"/>
                    <a:pt x="268674" y="5422"/>
                    <a:pt x="274128" y="2337"/>
                  </a:cubicBezTo>
                  <a:cubicBezTo>
                    <a:pt x="279399" y="-749"/>
                    <a:pt x="285943" y="-749"/>
                    <a:pt x="291216" y="2155"/>
                  </a:cubicBezTo>
                  <a:close/>
                </a:path>
              </a:pathLst>
            </a:custGeom>
            <a:solidFill>
              <a:schemeClr val="bg1"/>
            </a:solidFill>
            <a:ln>
              <a:noFill/>
            </a:ln>
          </p:spPr>
        </p:sp>
      </p:grpSp>
    </p:spTree>
    <p:extLst>
      <p:ext uri="{BB962C8B-B14F-4D97-AF65-F5344CB8AC3E}">
        <p14:creationId xmlns:p14="http://schemas.microsoft.com/office/powerpoint/2010/main" val="175671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新一代云应用面临的挑战</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103" name="TextBox 10">
            <a:extLst>
              <a:ext uri="{FF2B5EF4-FFF2-40B4-BE49-F238E27FC236}">
                <a16:creationId xmlns:a16="http://schemas.microsoft.com/office/drawing/2014/main" xmlns="" id="{406366BD-3D71-5948-8034-373D1184B2DB}"/>
              </a:ext>
            </a:extLst>
          </p:cNvPr>
          <p:cNvSpPr txBox="1">
            <a:spLocks noChangeArrowheads="1"/>
          </p:cNvSpPr>
          <p:nvPr/>
        </p:nvSpPr>
        <p:spPr bwMode="auto">
          <a:xfrm flipH="1">
            <a:off x="1302327" y="4223879"/>
            <a:ext cx="3054955" cy="5847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kumimoji="1" lang="zh-CN" altLang="en-US" sz="1600" b="1" dirty="0">
                <a:solidFill>
                  <a:schemeClr val="accent1"/>
                </a:solidFill>
                <a:latin typeface="黑体" panose="02010609060101010101" pitchFamily="49" charset="-122"/>
                <a:ea typeface="黑体" panose="02010609060101010101" pitchFamily="49" charset="-122"/>
              </a:rPr>
              <a:t>云端需快速增发容器，以处理峰值突变时候大量涌入请求</a:t>
            </a:r>
            <a:endParaRPr lang="en-US" sz="1600" b="1" dirty="0">
              <a:solidFill>
                <a:schemeClr val="accent1"/>
              </a:solidFill>
              <a:latin typeface="黑体" panose="02010609060101010101" pitchFamily="49" charset="-122"/>
              <a:ea typeface="黑体" panose="02010609060101010101" pitchFamily="49" charset="-122"/>
            </a:endParaRPr>
          </a:p>
        </p:txBody>
      </p:sp>
      <p:grpSp>
        <p:nvGrpSpPr>
          <p:cNvPr id="104" name="组合 103">
            <a:extLst>
              <a:ext uri="{FF2B5EF4-FFF2-40B4-BE49-F238E27FC236}">
                <a16:creationId xmlns:a16="http://schemas.microsoft.com/office/drawing/2014/main" xmlns="" id="{D7429732-FDD0-284F-A3E7-CCD76D105A59}"/>
              </a:ext>
            </a:extLst>
          </p:cNvPr>
          <p:cNvGrpSpPr/>
          <p:nvPr/>
        </p:nvGrpSpPr>
        <p:grpSpPr>
          <a:xfrm>
            <a:off x="1316792" y="4868014"/>
            <a:ext cx="3052977" cy="1749139"/>
            <a:chOff x="1261312" y="2006054"/>
            <a:chExt cx="3052977" cy="1749139"/>
          </a:xfrm>
        </p:grpSpPr>
        <p:sp>
          <p:nvSpPr>
            <p:cNvPr id="105" name="Rectangle 103">
              <a:extLst>
                <a:ext uri="{FF2B5EF4-FFF2-40B4-BE49-F238E27FC236}">
                  <a16:creationId xmlns:a16="http://schemas.microsoft.com/office/drawing/2014/main" xmlns="" id="{B4ADEC52-A94E-6A46-977E-31041A8ACF63}"/>
                </a:ext>
              </a:extLst>
            </p:cNvPr>
            <p:cNvSpPr/>
            <p:nvPr/>
          </p:nvSpPr>
          <p:spPr>
            <a:xfrm>
              <a:off x="3669729" y="3390396"/>
              <a:ext cx="570569" cy="358753"/>
            </a:xfrm>
            <a:prstGeom prst="rect">
              <a:avLst/>
            </a:prstGeom>
          </p:spPr>
          <p:txBody>
            <a:bodyPr wrap="square">
              <a:spAutoFit/>
            </a:bodyPr>
            <a:lstStyle/>
            <a:p>
              <a:pPr algn="ctr">
                <a:lnSpc>
                  <a:spcPts val="2460"/>
                </a:lnSpc>
              </a:pPr>
              <a:r>
                <a:rPr lang="zh-CN" altLang="en-US" sz="1200" dirty="0">
                  <a:latin typeface="黑体" panose="02010609060101010101" pitchFamily="49" charset="-122"/>
                  <a:ea typeface="黑体" panose="02010609060101010101" pitchFamily="49" charset="-122"/>
                </a:rPr>
                <a:t>时间</a:t>
              </a:r>
              <a:endParaRPr lang="en-US" altLang="zh-CN" sz="1200" dirty="0">
                <a:latin typeface="黑体" panose="02010609060101010101" pitchFamily="49" charset="-122"/>
                <a:ea typeface="黑体" panose="02010609060101010101" pitchFamily="49" charset="-122"/>
              </a:endParaRPr>
            </a:p>
          </p:txBody>
        </p:sp>
        <p:sp>
          <p:nvSpPr>
            <p:cNvPr id="106" name="Rectangle 153">
              <a:extLst>
                <a:ext uri="{FF2B5EF4-FFF2-40B4-BE49-F238E27FC236}">
                  <a16:creationId xmlns:a16="http://schemas.microsoft.com/office/drawing/2014/main" xmlns="" id="{395FC619-FEA2-FE47-9CBA-8866A9C51554}"/>
                </a:ext>
              </a:extLst>
            </p:cNvPr>
            <p:cNvSpPr/>
            <p:nvPr/>
          </p:nvSpPr>
          <p:spPr>
            <a:xfrm>
              <a:off x="1338503" y="2637946"/>
              <a:ext cx="302210" cy="830998"/>
            </a:xfrm>
            <a:prstGeom prst="rect">
              <a:avLst/>
            </a:prstGeom>
          </p:spPr>
          <p:txBody>
            <a:bodyPr wrap="square">
              <a:spAutoFit/>
            </a:bodyPr>
            <a:lstStyle/>
            <a:p>
              <a:r>
                <a:rPr kumimoji="1" lang="zh-CN" altLang="en-US" sz="1200" dirty="0">
                  <a:latin typeface="黑体" panose="02010609060101010101" pitchFamily="49" charset="-122"/>
                  <a:ea typeface="黑体" panose="02010609060101010101" pitchFamily="49" charset="-122"/>
                </a:rPr>
                <a:t>节点规模</a:t>
              </a:r>
              <a:endParaRPr kumimoji="1" lang="en-US" sz="1200" dirty="0">
                <a:latin typeface="黑体" panose="02010609060101010101" pitchFamily="49" charset="-122"/>
                <a:ea typeface="黑体" panose="02010609060101010101" pitchFamily="49" charset="-122"/>
              </a:endParaRPr>
            </a:p>
          </p:txBody>
        </p:sp>
        <p:cxnSp>
          <p:nvCxnSpPr>
            <p:cNvPr id="107" name="直接连接符 13">
              <a:extLst>
                <a:ext uri="{FF2B5EF4-FFF2-40B4-BE49-F238E27FC236}">
                  <a16:creationId xmlns:a16="http://schemas.microsoft.com/office/drawing/2014/main" xmlns="" id="{21525184-1699-704D-A131-7E2FFACBA943}"/>
                </a:ext>
              </a:extLst>
            </p:cNvPr>
            <p:cNvCxnSpPr>
              <a:cxnSpLocks/>
            </p:cNvCxnSpPr>
            <p:nvPr/>
          </p:nvCxnSpPr>
          <p:spPr>
            <a:xfrm>
              <a:off x="1625688" y="3630573"/>
              <a:ext cx="2141242" cy="0"/>
            </a:xfrm>
            <a:prstGeom prst="line">
              <a:avLst/>
            </a:prstGeom>
            <a:ln w="127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直接连接符 13">
              <a:extLst>
                <a:ext uri="{FF2B5EF4-FFF2-40B4-BE49-F238E27FC236}">
                  <a16:creationId xmlns:a16="http://schemas.microsoft.com/office/drawing/2014/main" xmlns="" id="{BCEF9C54-B686-1049-BD67-065479E63BDA}"/>
                </a:ext>
              </a:extLst>
            </p:cNvPr>
            <p:cNvCxnSpPr>
              <a:cxnSpLocks/>
            </p:cNvCxnSpPr>
            <p:nvPr/>
          </p:nvCxnSpPr>
          <p:spPr>
            <a:xfrm flipV="1">
              <a:off x="1625688" y="2465634"/>
              <a:ext cx="0" cy="1164939"/>
            </a:xfrm>
            <a:prstGeom prst="line">
              <a:avLst/>
            </a:prstGeom>
            <a:ln w="127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直接连接符 13">
              <a:extLst>
                <a:ext uri="{FF2B5EF4-FFF2-40B4-BE49-F238E27FC236}">
                  <a16:creationId xmlns:a16="http://schemas.microsoft.com/office/drawing/2014/main" xmlns="" id="{B5391F14-B56D-8049-A4DE-E79F26DB028F}"/>
                </a:ext>
              </a:extLst>
            </p:cNvPr>
            <p:cNvCxnSpPr>
              <a:cxnSpLocks/>
            </p:cNvCxnSpPr>
            <p:nvPr/>
          </p:nvCxnSpPr>
          <p:spPr>
            <a:xfrm flipV="1">
              <a:off x="1646492" y="2685510"/>
              <a:ext cx="294227" cy="935029"/>
            </a:xfrm>
            <a:prstGeom prst="line">
              <a:avLst/>
            </a:prstGeom>
            <a:ln w="25400">
              <a:solidFill>
                <a:schemeClr val="accent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直接连接符 13">
              <a:extLst>
                <a:ext uri="{FF2B5EF4-FFF2-40B4-BE49-F238E27FC236}">
                  <a16:creationId xmlns:a16="http://schemas.microsoft.com/office/drawing/2014/main" xmlns="" id="{89A8EBB7-ECAD-F841-B881-FFF77757BA0F}"/>
                </a:ext>
              </a:extLst>
            </p:cNvPr>
            <p:cNvCxnSpPr>
              <a:cxnSpLocks/>
            </p:cNvCxnSpPr>
            <p:nvPr/>
          </p:nvCxnSpPr>
          <p:spPr>
            <a:xfrm flipV="1">
              <a:off x="1620173" y="2697300"/>
              <a:ext cx="1976129" cy="932300"/>
            </a:xfrm>
            <a:prstGeom prst="line">
              <a:avLst/>
            </a:prstGeom>
            <a:ln w="254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Rectangle 192">
              <a:extLst>
                <a:ext uri="{FF2B5EF4-FFF2-40B4-BE49-F238E27FC236}">
                  <a16:creationId xmlns:a16="http://schemas.microsoft.com/office/drawing/2014/main" xmlns="" id="{17976537-C30D-7447-B038-500AD6A0ED85}"/>
                </a:ext>
              </a:extLst>
            </p:cNvPr>
            <p:cNvSpPr/>
            <p:nvPr/>
          </p:nvSpPr>
          <p:spPr>
            <a:xfrm rot="17415099">
              <a:off x="1682819" y="2946927"/>
              <a:ext cx="492443" cy="276999"/>
            </a:xfrm>
            <a:prstGeom prst="rect">
              <a:avLst/>
            </a:prstGeom>
          </p:spPr>
          <p:txBody>
            <a:bodyPr wrap="none">
              <a:spAutoFit/>
            </a:bodyPr>
            <a:lstStyle/>
            <a:p>
              <a:r>
                <a:rPr lang="zh-CN" altLang="en-US" sz="1200" dirty="0">
                  <a:solidFill>
                    <a:srgbClr val="C00000"/>
                  </a:solidFill>
                  <a:latin typeface="黑体" panose="02010609060101010101" pitchFamily="49" charset="-122"/>
                  <a:ea typeface="黑体" panose="02010609060101010101" pitchFamily="49" charset="-122"/>
                </a:rPr>
                <a:t>需求</a:t>
              </a:r>
              <a:endParaRPr lang="en-US" sz="1200" dirty="0">
                <a:solidFill>
                  <a:srgbClr val="C00000"/>
                </a:solidFill>
                <a:latin typeface="黑体" panose="02010609060101010101" pitchFamily="49" charset="-122"/>
                <a:ea typeface="黑体" panose="02010609060101010101" pitchFamily="49" charset="-122"/>
              </a:endParaRPr>
            </a:p>
          </p:txBody>
        </p:sp>
        <p:sp>
          <p:nvSpPr>
            <p:cNvPr id="112" name="Rectangle 196">
              <a:extLst>
                <a:ext uri="{FF2B5EF4-FFF2-40B4-BE49-F238E27FC236}">
                  <a16:creationId xmlns:a16="http://schemas.microsoft.com/office/drawing/2014/main" xmlns="" id="{8D9B903E-E3DB-F842-B954-0CEA7E8EE2B5}"/>
                </a:ext>
              </a:extLst>
            </p:cNvPr>
            <p:cNvSpPr/>
            <p:nvPr/>
          </p:nvSpPr>
          <p:spPr>
            <a:xfrm rot="20084193">
              <a:off x="2291014" y="3114486"/>
              <a:ext cx="800219" cy="276999"/>
            </a:xfrm>
            <a:prstGeom prst="rect">
              <a:avLst/>
            </a:prstGeom>
          </p:spPr>
          <p:txBody>
            <a:bodyPr wrap="none">
              <a:spAutoFit/>
            </a:bodyPr>
            <a:lstStyle/>
            <a:p>
              <a:r>
                <a:rPr lang="zh-CN" altLang="en-US" sz="1200" dirty="0">
                  <a:latin typeface="黑体" panose="02010609060101010101" pitchFamily="49" charset="-122"/>
                  <a:ea typeface="黑体" panose="02010609060101010101" pitchFamily="49" charset="-122"/>
                </a:rPr>
                <a:t>真实扩展</a:t>
              </a:r>
              <a:endParaRPr lang="en-US" sz="1200" dirty="0">
                <a:latin typeface="黑体" panose="02010609060101010101" pitchFamily="49" charset="-122"/>
                <a:ea typeface="黑体" panose="02010609060101010101" pitchFamily="49" charset="-122"/>
              </a:endParaRPr>
            </a:p>
          </p:txBody>
        </p:sp>
        <p:sp>
          <p:nvSpPr>
            <p:cNvPr id="113" name="文本框 112">
              <a:extLst>
                <a:ext uri="{FF2B5EF4-FFF2-40B4-BE49-F238E27FC236}">
                  <a16:creationId xmlns:a16="http://schemas.microsoft.com/office/drawing/2014/main" xmlns="" id="{09FEC503-3A7B-2240-9615-4EE47DD3276A}"/>
                </a:ext>
              </a:extLst>
            </p:cNvPr>
            <p:cNvSpPr txBox="1"/>
            <p:nvPr/>
          </p:nvSpPr>
          <p:spPr>
            <a:xfrm>
              <a:off x="1267687" y="2010849"/>
              <a:ext cx="3046602" cy="276999"/>
            </a:xfrm>
            <a:prstGeom prst="rect">
              <a:avLst/>
            </a:prstGeom>
            <a:solidFill>
              <a:schemeClr val="accent5">
                <a:lumMod val="20000"/>
                <a:lumOff val="80000"/>
              </a:schemeClr>
            </a:solidFill>
          </p:spPr>
          <p:txBody>
            <a:bodyPr wrap="square" rtlCol="0">
              <a:spAutoFit/>
            </a:bodyPr>
            <a:lstStyle>
              <a:defPPr>
                <a:defRPr lang="zh-CN"/>
              </a:defPPr>
              <a:lvl1pPr algn="ctr">
                <a:defRPr kumimoji="1" sz="2000" b="1">
                  <a:solidFill>
                    <a:srgbClr val="002060"/>
                  </a:solidFill>
                  <a:latin typeface="Microsoft YaHei" panose="020B0503020204020204" pitchFamily="34" charset="-122"/>
                  <a:ea typeface="Microsoft YaHei" panose="020B0503020204020204" pitchFamily="34" charset="-122"/>
                </a:defRPr>
              </a:lvl1pPr>
            </a:lstStyle>
            <a:p>
              <a:r>
                <a:rPr lang="zh-CN" altLang="en-US" sz="1200" b="0" dirty="0">
                  <a:solidFill>
                    <a:schemeClr val="accent1"/>
                  </a:solidFill>
                  <a:latin typeface="黑体" panose="02010609060101010101" pitchFamily="49" charset="-122"/>
                  <a:ea typeface="黑体" panose="02010609060101010101" pitchFamily="49" charset="-122"/>
                </a:rPr>
                <a:t>容器分发速度</a:t>
              </a:r>
              <a:r>
                <a:rPr lang="zh-CN" altLang="en-US" sz="1200" b="0" dirty="0">
                  <a:solidFill>
                    <a:srgbClr val="C00000"/>
                  </a:solidFill>
                  <a:latin typeface="黑体" panose="02010609060101010101" pitchFamily="49" charset="-122"/>
                  <a:ea typeface="黑体" panose="02010609060101010101" pitchFamily="49" charset="-122"/>
                </a:rPr>
                <a:t>无法满足扩展需求</a:t>
              </a:r>
            </a:p>
          </p:txBody>
        </p:sp>
        <p:sp>
          <p:nvSpPr>
            <p:cNvPr id="114" name="圆角矩形 105">
              <a:extLst>
                <a:ext uri="{FF2B5EF4-FFF2-40B4-BE49-F238E27FC236}">
                  <a16:creationId xmlns:a16="http://schemas.microsoft.com/office/drawing/2014/main" xmlns="" id="{0EE8D8D2-02EF-2A49-B9C6-6F781E6C00FF}"/>
                </a:ext>
              </a:extLst>
            </p:cNvPr>
            <p:cNvSpPr/>
            <p:nvPr/>
          </p:nvSpPr>
          <p:spPr>
            <a:xfrm>
              <a:off x="1261312" y="2006054"/>
              <a:ext cx="3046602" cy="1749139"/>
            </a:xfrm>
            <a:prstGeom prst="roundRect">
              <a:avLst>
                <a:gd name="adj" fmla="val 41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黑体" panose="02010609060101010101" pitchFamily="49" charset="-122"/>
                <a:ea typeface="黑体" panose="02010609060101010101" pitchFamily="49" charset="-122"/>
              </a:endParaRPr>
            </a:p>
          </p:txBody>
        </p:sp>
        <p:sp>
          <p:nvSpPr>
            <p:cNvPr id="115" name="Rectangle 103">
              <a:extLst>
                <a:ext uri="{FF2B5EF4-FFF2-40B4-BE49-F238E27FC236}">
                  <a16:creationId xmlns:a16="http://schemas.microsoft.com/office/drawing/2014/main" xmlns="" id="{F0C9681F-AA3E-A048-BB63-02BBF797674F}"/>
                </a:ext>
              </a:extLst>
            </p:cNvPr>
            <p:cNvSpPr/>
            <p:nvPr/>
          </p:nvSpPr>
          <p:spPr>
            <a:xfrm>
              <a:off x="3321570" y="2332282"/>
              <a:ext cx="748023" cy="358753"/>
            </a:xfrm>
            <a:prstGeom prst="rect">
              <a:avLst/>
            </a:prstGeom>
          </p:spPr>
          <p:txBody>
            <a:bodyPr wrap="square">
              <a:spAutoFit/>
            </a:bodyPr>
            <a:lstStyle/>
            <a:p>
              <a:pPr algn="ctr">
                <a:lnSpc>
                  <a:spcPts val="2460"/>
                </a:lnSpc>
              </a:pPr>
              <a:r>
                <a:rPr lang="zh-CN" altLang="en-US" sz="1200" dirty="0">
                  <a:latin typeface="黑体" panose="02010609060101010101" pitchFamily="49" charset="-122"/>
                  <a:ea typeface="黑体" panose="02010609060101010101" pitchFamily="49" charset="-122"/>
                </a:rPr>
                <a:t>百秒级</a:t>
              </a:r>
              <a:endParaRPr lang="en-US" altLang="zh-CN" sz="1200" dirty="0">
                <a:latin typeface="黑体" panose="02010609060101010101" pitchFamily="49" charset="-122"/>
                <a:ea typeface="黑体" panose="02010609060101010101" pitchFamily="49" charset="-122"/>
              </a:endParaRPr>
            </a:p>
          </p:txBody>
        </p:sp>
        <p:sp>
          <p:nvSpPr>
            <p:cNvPr id="116" name="Rectangle 103">
              <a:extLst>
                <a:ext uri="{FF2B5EF4-FFF2-40B4-BE49-F238E27FC236}">
                  <a16:creationId xmlns:a16="http://schemas.microsoft.com/office/drawing/2014/main" xmlns="" id="{18625690-D540-5346-ABFF-FDDD4ED5F075}"/>
                </a:ext>
              </a:extLst>
            </p:cNvPr>
            <p:cNvSpPr/>
            <p:nvPr/>
          </p:nvSpPr>
          <p:spPr>
            <a:xfrm>
              <a:off x="1698736" y="2331528"/>
              <a:ext cx="748023" cy="358753"/>
            </a:xfrm>
            <a:prstGeom prst="rect">
              <a:avLst/>
            </a:prstGeom>
          </p:spPr>
          <p:txBody>
            <a:bodyPr wrap="square">
              <a:spAutoFit/>
            </a:bodyPr>
            <a:lstStyle/>
            <a:p>
              <a:pPr algn="ctr">
                <a:lnSpc>
                  <a:spcPts val="2460"/>
                </a:lnSpc>
              </a:pPr>
              <a:r>
                <a:rPr lang="zh-CN" altLang="en-US" sz="1200" dirty="0">
                  <a:latin typeface="黑体" panose="02010609060101010101" pitchFamily="49" charset="-122"/>
                  <a:ea typeface="黑体" panose="02010609060101010101" pitchFamily="49" charset="-122"/>
                </a:rPr>
                <a:t>秒级</a:t>
              </a:r>
              <a:endParaRPr lang="en-US" altLang="zh-CN" sz="1200" dirty="0">
                <a:latin typeface="黑体" panose="02010609060101010101" pitchFamily="49" charset="-122"/>
                <a:ea typeface="黑体" panose="02010609060101010101" pitchFamily="49" charset="-122"/>
              </a:endParaRPr>
            </a:p>
          </p:txBody>
        </p:sp>
        <p:grpSp>
          <p:nvGrpSpPr>
            <p:cNvPr id="117" name="组合 116">
              <a:extLst>
                <a:ext uri="{FF2B5EF4-FFF2-40B4-BE49-F238E27FC236}">
                  <a16:creationId xmlns:a16="http://schemas.microsoft.com/office/drawing/2014/main" xmlns="" id="{37E49610-987F-3542-A806-155E65307C1F}"/>
                </a:ext>
              </a:extLst>
            </p:cNvPr>
            <p:cNvGrpSpPr/>
            <p:nvPr/>
          </p:nvGrpSpPr>
          <p:grpSpPr>
            <a:xfrm>
              <a:off x="1932347" y="2385320"/>
              <a:ext cx="1615265" cy="338554"/>
              <a:chOff x="1590812" y="4708083"/>
              <a:chExt cx="1883482" cy="338554"/>
            </a:xfrm>
          </p:grpSpPr>
          <p:cxnSp>
            <p:nvCxnSpPr>
              <p:cNvPr id="118" name="直线连接符 100">
                <a:extLst>
                  <a:ext uri="{FF2B5EF4-FFF2-40B4-BE49-F238E27FC236}">
                    <a16:creationId xmlns:a16="http://schemas.microsoft.com/office/drawing/2014/main" xmlns="" id="{19412BE3-7F17-334B-85C0-9A29E87A9F69}"/>
                  </a:ext>
                </a:extLst>
              </p:cNvPr>
              <p:cNvCxnSpPr>
                <a:cxnSpLocks/>
              </p:cNvCxnSpPr>
              <p:nvPr/>
            </p:nvCxnSpPr>
            <p:spPr>
              <a:xfrm flipH="1">
                <a:off x="1590812" y="5024839"/>
                <a:ext cx="1883482" cy="4940"/>
              </a:xfrm>
              <a:prstGeom prst="line">
                <a:avLst/>
              </a:prstGeom>
              <a:ln w="28575">
                <a:solidFill>
                  <a:srgbClr val="C0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矩形 118">
                <a:extLst>
                  <a:ext uri="{FF2B5EF4-FFF2-40B4-BE49-F238E27FC236}">
                    <a16:creationId xmlns:a16="http://schemas.microsoft.com/office/drawing/2014/main" xmlns="" id="{AA7BA380-1CBB-5144-9748-280915E3129F}"/>
                  </a:ext>
                </a:extLst>
              </p:cNvPr>
              <p:cNvSpPr/>
              <p:nvPr/>
            </p:nvSpPr>
            <p:spPr>
              <a:xfrm>
                <a:off x="2021240" y="4708083"/>
                <a:ext cx="1264732" cy="338554"/>
              </a:xfrm>
              <a:prstGeom prst="rect">
                <a:avLst/>
              </a:prstGeom>
            </p:spPr>
            <p:txBody>
              <a:bodyPr wrap="square">
                <a:spAutoFit/>
              </a:bodyPr>
              <a:lstStyle/>
              <a:p>
                <a:r>
                  <a:rPr kumimoji="1" lang="zh-CN" altLang="en-US" sz="1600" b="1" dirty="0">
                    <a:solidFill>
                      <a:srgbClr val="C00000"/>
                    </a:solidFill>
                    <a:latin typeface="黑体" panose="02010609060101010101" pitchFamily="49" charset="-122"/>
                    <a:ea typeface="黑体" panose="02010609060101010101" pitchFamily="49" charset="-122"/>
                  </a:rPr>
                  <a:t>扩展鸿沟</a:t>
                </a:r>
                <a:endParaRPr lang="zh-CN" altLang="en-US" sz="1600" b="1" dirty="0">
                  <a:solidFill>
                    <a:srgbClr val="C00000"/>
                  </a:solidFill>
                  <a:latin typeface="黑体" panose="02010609060101010101" pitchFamily="49" charset="-122"/>
                  <a:ea typeface="黑体" panose="02010609060101010101" pitchFamily="49" charset="-122"/>
                </a:endParaRPr>
              </a:p>
            </p:txBody>
          </p:sp>
        </p:grpSp>
      </p:grpSp>
      <p:sp>
        <p:nvSpPr>
          <p:cNvPr id="120" name="TextBox 10">
            <a:extLst>
              <a:ext uri="{FF2B5EF4-FFF2-40B4-BE49-F238E27FC236}">
                <a16:creationId xmlns:a16="http://schemas.microsoft.com/office/drawing/2014/main" xmlns="" id="{32409064-9523-124B-B84F-924CEE05F618}"/>
              </a:ext>
            </a:extLst>
          </p:cNvPr>
          <p:cNvSpPr txBox="1">
            <a:spLocks noChangeArrowheads="1"/>
          </p:cNvSpPr>
          <p:nvPr/>
        </p:nvSpPr>
        <p:spPr bwMode="auto">
          <a:xfrm flipH="1">
            <a:off x="5823035" y="4219753"/>
            <a:ext cx="3046603" cy="5847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kumimoji="1" lang="zh-CN" altLang="en-US" sz="1600" b="1" dirty="0">
                <a:solidFill>
                  <a:schemeClr val="accent1"/>
                </a:solidFill>
                <a:latin typeface="黑体" panose="02010609060101010101" pitchFamily="49" charset="-122"/>
                <a:ea typeface="黑体" panose="02010609060101010101" pitchFamily="49" charset="-122"/>
              </a:rPr>
              <a:t>云端需紧凑部署应用，以避免夜间服务负载降低时资源闲置                                                                                                                                                                                                                                                                                                                                                                                                                                                                                                                                                                                                                                                                                                                                                                                                                                                                                                                                                                                                                                                                                                                                                                                                                                                                                                                                                                                                                                                                                                                                                                                                                                                                                                                                                                                                                                                                                                                                                                                                                                                                                                                                                                                                                                                                                                                                                                                                                                                                                                                                                                                                                                                                                                                                                                                                                                                                                                                                                                                                                                                                                                                                                                                                                                                                                                                                                                                                                                                                                                            </a:t>
            </a:r>
            <a:endParaRPr lang="en-US" sz="1600" b="1" dirty="0">
              <a:solidFill>
                <a:schemeClr val="accent1"/>
              </a:solidFill>
              <a:latin typeface="黑体" panose="02010609060101010101" pitchFamily="49" charset="-122"/>
              <a:ea typeface="黑体" panose="02010609060101010101" pitchFamily="49" charset="-122"/>
            </a:endParaRPr>
          </a:p>
        </p:txBody>
      </p:sp>
      <p:sp>
        <p:nvSpPr>
          <p:cNvPr id="122" name="Rectangle 103">
            <a:extLst>
              <a:ext uri="{FF2B5EF4-FFF2-40B4-BE49-F238E27FC236}">
                <a16:creationId xmlns:a16="http://schemas.microsoft.com/office/drawing/2014/main" xmlns="" id="{1BEA48E7-1C7C-CF45-95CA-563ABC8FB029}"/>
              </a:ext>
            </a:extLst>
          </p:cNvPr>
          <p:cNvSpPr/>
          <p:nvPr/>
        </p:nvSpPr>
        <p:spPr>
          <a:xfrm>
            <a:off x="8228364" y="6257847"/>
            <a:ext cx="570569" cy="358753"/>
          </a:xfrm>
          <a:prstGeom prst="rect">
            <a:avLst/>
          </a:prstGeom>
        </p:spPr>
        <p:txBody>
          <a:bodyPr wrap="square">
            <a:spAutoFit/>
          </a:bodyPr>
          <a:lstStyle/>
          <a:p>
            <a:pPr algn="ctr">
              <a:lnSpc>
                <a:spcPts val="2460"/>
              </a:lnSpc>
            </a:pPr>
            <a:r>
              <a:rPr lang="zh-CN" altLang="en-US" sz="1200" dirty="0">
                <a:latin typeface="黑体" panose="02010609060101010101" pitchFamily="49" charset="-122"/>
                <a:ea typeface="黑体" panose="02010609060101010101" pitchFamily="49" charset="-122"/>
              </a:rPr>
              <a:t>时间</a:t>
            </a:r>
            <a:endParaRPr lang="en-US" altLang="zh-CN" sz="1200" dirty="0">
              <a:latin typeface="黑体" panose="02010609060101010101" pitchFamily="49" charset="-122"/>
              <a:ea typeface="黑体" panose="02010609060101010101" pitchFamily="49" charset="-122"/>
            </a:endParaRPr>
          </a:p>
        </p:txBody>
      </p:sp>
      <p:sp>
        <p:nvSpPr>
          <p:cNvPr id="123" name="Rectangle 153">
            <a:extLst>
              <a:ext uri="{FF2B5EF4-FFF2-40B4-BE49-F238E27FC236}">
                <a16:creationId xmlns:a16="http://schemas.microsoft.com/office/drawing/2014/main" xmlns="" id="{2E9AF17C-4058-C44E-87DB-CDF0C1AE79FB}"/>
              </a:ext>
            </a:extLst>
          </p:cNvPr>
          <p:cNvSpPr/>
          <p:nvPr/>
        </p:nvSpPr>
        <p:spPr>
          <a:xfrm>
            <a:off x="5897138" y="5505397"/>
            <a:ext cx="302210" cy="830997"/>
          </a:xfrm>
          <a:prstGeom prst="rect">
            <a:avLst/>
          </a:prstGeom>
        </p:spPr>
        <p:txBody>
          <a:bodyPr wrap="square">
            <a:spAutoFit/>
          </a:bodyPr>
          <a:lstStyle/>
          <a:p>
            <a:r>
              <a:rPr kumimoji="1" lang="zh-CN" altLang="en-US" sz="1200" dirty="0">
                <a:latin typeface="黑体" panose="02010609060101010101" pitchFamily="49" charset="-122"/>
                <a:ea typeface="黑体" panose="02010609060101010101" pitchFamily="49" charset="-122"/>
              </a:rPr>
              <a:t>服务负载</a:t>
            </a:r>
            <a:endParaRPr kumimoji="1" lang="en-US" sz="1200" dirty="0">
              <a:latin typeface="黑体" panose="02010609060101010101" pitchFamily="49" charset="-122"/>
              <a:ea typeface="黑体" panose="02010609060101010101" pitchFamily="49" charset="-122"/>
            </a:endParaRPr>
          </a:p>
        </p:txBody>
      </p:sp>
      <p:cxnSp>
        <p:nvCxnSpPr>
          <p:cNvPr id="124" name="直接连接符 13">
            <a:extLst>
              <a:ext uri="{FF2B5EF4-FFF2-40B4-BE49-F238E27FC236}">
                <a16:creationId xmlns:a16="http://schemas.microsoft.com/office/drawing/2014/main" xmlns="" id="{9361E7D4-3814-E64C-8F75-537C696DD33C}"/>
              </a:ext>
            </a:extLst>
          </p:cNvPr>
          <p:cNvCxnSpPr>
            <a:cxnSpLocks/>
          </p:cNvCxnSpPr>
          <p:nvPr/>
        </p:nvCxnSpPr>
        <p:spPr>
          <a:xfrm>
            <a:off x="6184323" y="6498024"/>
            <a:ext cx="2141242" cy="0"/>
          </a:xfrm>
          <a:prstGeom prst="line">
            <a:avLst/>
          </a:prstGeom>
          <a:ln w="127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直接连接符 13">
            <a:extLst>
              <a:ext uri="{FF2B5EF4-FFF2-40B4-BE49-F238E27FC236}">
                <a16:creationId xmlns:a16="http://schemas.microsoft.com/office/drawing/2014/main" xmlns="" id="{E2ECEBC6-34A6-F441-97BB-57C3D45D1771}"/>
              </a:ext>
            </a:extLst>
          </p:cNvPr>
          <p:cNvCxnSpPr>
            <a:cxnSpLocks/>
          </p:cNvCxnSpPr>
          <p:nvPr/>
        </p:nvCxnSpPr>
        <p:spPr>
          <a:xfrm flipV="1">
            <a:off x="6184323" y="5333085"/>
            <a:ext cx="0" cy="1164939"/>
          </a:xfrm>
          <a:prstGeom prst="line">
            <a:avLst/>
          </a:prstGeom>
          <a:ln w="127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直接连接符 13">
            <a:extLst>
              <a:ext uri="{FF2B5EF4-FFF2-40B4-BE49-F238E27FC236}">
                <a16:creationId xmlns:a16="http://schemas.microsoft.com/office/drawing/2014/main" xmlns="" id="{C9152295-53FE-E24F-8BEA-DDF4A7A95089}"/>
              </a:ext>
            </a:extLst>
          </p:cNvPr>
          <p:cNvCxnSpPr>
            <a:cxnSpLocks/>
          </p:cNvCxnSpPr>
          <p:nvPr/>
        </p:nvCxnSpPr>
        <p:spPr>
          <a:xfrm flipV="1">
            <a:off x="6346764" y="5589288"/>
            <a:ext cx="1811250" cy="3706"/>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Rectangle 196">
            <a:extLst>
              <a:ext uri="{FF2B5EF4-FFF2-40B4-BE49-F238E27FC236}">
                <a16:creationId xmlns:a16="http://schemas.microsoft.com/office/drawing/2014/main" xmlns="" id="{0C3E9F5A-623C-3847-8584-04E34D2E6FC0}"/>
              </a:ext>
            </a:extLst>
          </p:cNvPr>
          <p:cNvSpPr/>
          <p:nvPr/>
        </p:nvSpPr>
        <p:spPr>
          <a:xfrm>
            <a:off x="3441588" y="2837389"/>
            <a:ext cx="800219" cy="276999"/>
          </a:xfrm>
          <a:prstGeom prst="rect">
            <a:avLst/>
          </a:prstGeom>
        </p:spPr>
        <p:txBody>
          <a:bodyPr wrap="none">
            <a:spAutoFit/>
          </a:bodyPr>
          <a:lstStyle/>
          <a:p>
            <a:r>
              <a:rPr lang="en-US" altLang="zh-CN" sz="1200" dirty="0">
                <a:latin typeface="黑体" panose="02010609060101010101" pitchFamily="49" charset="-122"/>
                <a:ea typeface="黑体" panose="02010609060101010101" pitchFamily="49" charset="-122"/>
              </a:rPr>
              <a:t>IaaS</a:t>
            </a:r>
            <a:r>
              <a:rPr lang="zh-CN" altLang="en-US" sz="1200" dirty="0">
                <a:latin typeface="黑体" panose="02010609060101010101" pitchFamily="49" charset="-122"/>
                <a:ea typeface="黑体" panose="02010609060101010101" pitchFamily="49" charset="-122"/>
              </a:rPr>
              <a:t>模式</a:t>
            </a:r>
            <a:endParaRPr lang="en-US" sz="1200" dirty="0">
              <a:latin typeface="黑体" panose="02010609060101010101" pitchFamily="49" charset="-122"/>
              <a:ea typeface="黑体" panose="02010609060101010101" pitchFamily="49" charset="-122"/>
            </a:endParaRPr>
          </a:p>
        </p:txBody>
      </p:sp>
      <p:sp>
        <p:nvSpPr>
          <p:cNvPr id="128" name="文本框 127">
            <a:extLst>
              <a:ext uri="{FF2B5EF4-FFF2-40B4-BE49-F238E27FC236}">
                <a16:creationId xmlns:a16="http://schemas.microsoft.com/office/drawing/2014/main" xmlns="" id="{E9DEE9CE-C7CC-5D40-BF8E-CA7E4973DFD2}"/>
              </a:ext>
            </a:extLst>
          </p:cNvPr>
          <p:cNvSpPr txBox="1"/>
          <p:nvPr/>
        </p:nvSpPr>
        <p:spPr>
          <a:xfrm>
            <a:off x="5826322" y="4878300"/>
            <a:ext cx="3046602" cy="276999"/>
          </a:xfrm>
          <a:prstGeom prst="rect">
            <a:avLst/>
          </a:prstGeom>
          <a:solidFill>
            <a:schemeClr val="accent5">
              <a:lumMod val="20000"/>
              <a:lumOff val="80000"/>
            </a:schemeClr>
          </a:solidFill>
        </p:spPr>
        <p:txBody>
          <a:bodyPr wrap="square" rtlCol="0">
            <a:spAutoFit/>
          </a:bodyPr>
          <a:lstStyle>
            <a:defPPr>
              <a:defRPr lang="zh-CN"/>
            </a:defPPr>
            <a:lvl1pPr algn="ctr">
              <a:defRPr kumimoji="1" sz="2000" b="1">
                <a:solidFill>
                  <a:srgbClr val="002060"/>
                </a:solidFill>
                <a:latin typeface="Microsoft YaHei" panose="020B0503020204020204" pitchFamily="34" charset="-122"/>
                <a:ea typeface="Microsoft YaHei" panose="020B0503020204020204" pitchFamily="34" charset="-122"/>
              </a:defRPr>
            </a:lvl1pPr>
          </a:lstStyle>
          <a:p>
            <a:r>
              <a:rPr lang="zh-CN" altLang="en-US" sz="1200" b="0" dirty="0">
                <a:solidFill>
                  <a:schemeClr val="accent1"/>
                </a:solidFill>
                <a:latin typeface="黑体" panose="02010609060101010101" pitchFamily="49" charset="-122"/>
                <a:ea typeface="黑体" panose="02010609060101010101" pitchFamily="49" charset="-122"/>
              </a:rPr>
              <a:t>松散部署</a:t>
            </a:r>
            <a:r>
              <a:rPr lang="zh-CN" altLang="en-US" sz="1200" b="0" dirty="0">
                <a:solidFill>
                  <a:srgbClr val="C00000"/>
                </a:solidFill>
                <a:latin typeface="黑体" panose="02010609060101010101" pitchFamily="49" charset="-122"/>
                <a:ea typeface="黑体" panose="02010609060101010101" pitchFamily="49" charset="-122"/>
              </a:rPr>
              <a:t>无法满足高利用需求</a:t>
            </a:r>
          </a:p>
        </p:txBody>
      </p:sp>
      <p:sp>
        <p:nvSpPr>
          <p:cNvPr id="129" name="圆角矩形 105">
            <a:extLst>
              <a:ext uri="{FF2B5EF4-FFF2-40B4-BE49-F238E27FC236}">
                <a16:creationId xmlns:a16="http://schemas.microsoft.com/office/drawing/2014/main" xmlns="" id="{42C8E950-4409-8548-8497-3E1625F6CE0A}"/>
              </a:ext>
            </a:extLst>
          </p:cNvPr>
          <p:cNvSpPr/>
          <p:nvPr/>
        </p:nvSpPr>
        <p:spPr>
          <a:xfrm>
            <a:off x="5819947" y="4873505"/>
            <a:ext cx="3046602" cy="1749139"/>
          </a:xfrm>
          <a:prstGeom prst="roundRect">
            <a:avLst>
              <a:gd name="adj" fmla="val 41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黑体" panose="02010609060101010101" pitchFamily="49" charset="-122"/>
              <a:ea typeface="黑体" panose="02010609060101010101" pitchFamily="49" charset="-122"/>
            </a:endParaRPr>
          </a:p>
        </p:txBody>
      </p:sp>
      <p:cxnSp>
        <p:nvCxnSpPr>
          <p:cNvPr id="130" name="直线连接符 100">
            <a:extLst>
              <a:ext uri="{FF2B5EF4-FFF2-40B4-BE49-F238E27FC236}">
                <a16:creationId xmlns:a16="http://schemas.microsoft.com/office/drawing/2014/main" xmlns="" id="{CBF5DC60-17E9-2C40-AE34-4A3316ECD134}"/>
              </a:ext>
            </a:extLst>
          </p:cNvPr>
          <p:cNvCxnSpPr>
            <a:cxnSpLocks/>
            <a:stCxn id="132" idx="3"/>
          </p:cNvCxnSpPr>
          <p:nvPr/>
        </p:nvCxnSpPr>
        <p:spPr>
          <a:xfrm flipV="1">
            <a:off x="6920592" y="5616791"/>
            <a:ext cx="0" cy="706555"/>
          </a:xfrm>
          <a:prstGeom prst="line">
            <a:avLst/>
          </a:prstGeom>
          <a:ln w="28575">
            <a:solidFill>
              <a:srgbClr val="C0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矩形 130">
            <a:extLst>
              <a:ext uri="{FF2B5EF4-FFF2-40B4-BE49-F238E27FC236}">
                <a16:creationId xmlns:a16="http://schemas.microsoft.com/office/drawing/2014/main" xmlns="" id="{73A69738-9DCA-5A40-8405-68ADF243BA48}"/>
              </a:ext>
            </a:extLst>
          </p:cNvPr>
          <p:cNvSpPr/>
          <p:nvPr/>
        </p:nvSpPr>
        <p:spPr>
          <a:xfrm>
            <a:off x="6981702" y="5272896"/>
            <a:ext cx="1084628" cy="338554"/>
          </a:xfrm>
          <a:prstGeom prst="rect">
            <a:avLst/>
          </a:prstGeom>
        </p:spPr>
        <p:txBody>
          <a:bodyPr wrap="square">
            <a:spAutoFit/>
          </a:bodyPr>
          <a:lstStyle/>
          <a:p>
            <a:r>
              <a:rPr kumimoji="1" lang="zh-CN" altLang="en-US" sz="1600" b="1" dirty="0">
                <a:solidFill>
                  <a:srgbClr val="C00000"/>
                </a:solidFill>
                <a:latin typeface="黑体" panose="02010609060101010101" pitchFamily="49" charset="-122"/>
                <a:ea typeface="黑体" panose="02010609060101010101" pitchFamily="49" charset="-122"/>
              </a:rPr>
              <a:t>利用鸿沟</a:t>
            </a:r>
            <a:endParaRPr lang="zh-CN" altLang="en-US" sz="1600" b="1" dirty="0">
              <a:solidFill>
                <a:srgbClr val="C00000"/>
              </a:solidFill>
              <a:latin typeface="黑体" panose="02010609060101010101" pitchFamily="49" charset="-122"/>
              <a:ea typeface="黑体" panose="02010609060101010101" pitchFamily="49" charset="-122"/>
            </a:endParaRPr>
          </a:p>
        </p:txBody>
      </p:sp>
      <p:sp>
        <p:nvSpPr>
          <p:cNvPr id="132" name="任意多边形: 形状 7">
            <a:extLst>
              <a:ext uri="{FF2B5EF4-FFF2-40B4-BE49-F238E27FC236}">
                <a16:creationId xmlns:a16="http://schemas.microsoft.com/office/drawing/2014/main" xmlns="" id="{07DD0A34-9BA6-884E-A5AD-9D0BC551B486}"/>
              </a:ext>
            </a:extLst>
          </p:cNvPr>
          <p:cNvSpPr/>
          <p:nvPr/>
        </p:nvSpPr>
        <p:spPr>
          <a:xfrm>
            <a:off x="6224853" y="5616791"/>
            <a:ext cx="1933161" cy="870551"/>
          </a:xfrm>
          <a:custGeom>
            <a:avLst/>
            <a:gdLst>
              <a:gd name="connsiteX0" fmla="*/ 0 w 1933161"/>
              <a:gd name="connsiteY0" fmla="*/ 870551 h 870551"/>
              <a:gd name="connsiteX1" fmla="*/ 168965 w 1933161"/>
              <a:gd name="connsiteY1" fmla="*/ 398442 h 870551"/>
              <a:gd name="connsiteX2" fmla="*/ 382657 w 1933161"/>
              <a:gd name="connsiteY2" fmla="*/ 5847 h 870551"/>
              <a:gd name="connsiteX3" fmla="*/ 695739 w 1933161"/>
              <a:gd name="connsiteY3" fmla="*/ 706555 h 870551"/>
              <a:gd name="connsiteX4" fmla="*/ 1018761 w 1933161"/>
              <a:gd name="connsiteY4" fmla="*/ 234447 h 870551"/>
              <a:gd name="connsiteX5" fmla="*/ 1262270 w 1933161"/>
              <a:gd name="connsiteY5" fmla="*/ 766190 h 870551"/>
              <a:gd name="connsiteX6" fmla="*/ 1605170 w 1933161"/>
              <a:gd name="connsiteY6" fmla="*/ 5847 h 870551"/>
              <a:gd name="connsiteX7" fmla="*/ 1794013 w 1933161"/>
              <a:gd name="connsiteY7" fmla="*/ 622073 h 870551"/>
              <a:gd name="connsiteX8" fmla="*/ 1933161 w 1933161"/>
              <a:gd name="connsiteY8" fmla="*/ 746312 h 87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161" h="870551">
                <a:moveTo>
                  <a:pt x="0" y="870551"/>
                </a:moveTo>
                <a:cubicBezTo>
                  <a:pt x="52594" y="706555"/>
                  <a:pt x="105189" y="542559"/>
                  <a:pt x="168965" y="398442"/>
                </a:cubicBezTo>
                <a:cubicBezTo>
                  <a:pt x="232741" y="254325"/>
                  <a:pt x="294861" y="-45505"/>
                  <a:pt x="382657" y="5847"/>
                </a:cubicBezTo>
                <a:cubicBezTo>
                  <a:pt x="470453" y="57199"/>
                  <a:pt x="589722" y="668455"/>
                  <a:pt x="695739" y="706555"/>
                </a:cubicBezTo>
                <a:cubicBezTo>
                  <a:pt x="801756" y="744655"/>
                  <a:pt x="924339" y="224508"/>
                  <a:pt x="1018761" y="234447"/>
                </a:cubicBezTo>
                <a:cubicBezTo>
                  <a:pt x="1113183" y="244386"/>
                  <a:pt x="1164535" y="804290"/>
                  <a:pt x="1262270" y="766190"/>
                </a:cubicBezTo>
                <a:cubicBezTo>
                  <a:pt x="1360005" y="728090"/>
                  <a:pt x="1516546" y="29867"/>
                  <a:pt x="1605170" y="5847"/>
                </a:cubicBezTo>
                <a:cubicBezTo>
                  <a:pt x="1693794" y="-18173"/>
                  <a:pt x="1739348" y="498662"/>
                  <a:pt x="1794013" y="622073"/>
                </a:cubicBezTo>
                <a:cubicBezTo>
                  <a:pt x="1848678" y="745484"/>
                  <a:pt x="1890919" y="745898"/>
                  <a:pt x="1933161" y="746312"/>
                </a:cubicBezTo>
              </a:path>
            </a:pathLst>
          </a:cu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cxnSp>
        <p:nvCxnSpPr>
          <p:cNvPr id="133" name="直线连接符 100">
            <a:extLst>
              <a:ext uri="{FF2B5EF4-FFF2-40B4-BE49-F238E27FC236}">
                <a16:creationId xmlns:a16="http://schemas.microsoft.com/office/drawing/2014/main" xmlns="" id="{E0AB2743-B09E-324C-B4A3-E5E8254740BB}"/>
              </a:ext>
            </a:extLst>
          </p:cNvPr>
          <p:cNvCxnSpPr>
            <a:cxnSpLocks/>
          </p:cNvCxnSpPr>
          <p:nvPr/>
        </p:nvCxnSpPr>
        <p:spPr>
          <a:xfrm flipV="1">
            <a:off x="7485466" y="5616791"/>
            <a:ext cx="0" cy="777989"/>
          </a:xfrm>
          <a:prstGeom prst="line">
            <a:avLst/>
          </a:prstGeom>
          <a:ln w="28575">
            <a:solidFill>
              <a:srgbClr val="C0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Rectangle 103">
            <a:extLst>
              <a:ext uri="{FF2B5EF4-FFF2-40B4-BE49-F238E27FC236}">
                <a16:creationId xmlns:a16="http://schemas.microsoft.com/office/drawing/2014/main" xmlns="" id="{E8FA4302-0E8A-6449-8AA3-BE5282ED6F3F}"/>
              </a:ext>
            </a:extLst>
          </p:cNvPr>
          <p:cNvSpPr/>
          <p:nvPr/>
        </p:nvSpPr>
        <p:spPr>
          <a:xfrm>
            <a:off x="6361650" y="6084814"/>
            <a:ext cx="748023" cy="358753"/>
          </a:xfrm>
          <a:prstGeom prst="rect">
            <a:avLst/>
          </a:prstGeom>
        </p:spPr>
        <p:txBody>
          <a:bodyPr wrap="square">
            <a:spAutoFit/>
          </a:bodyPr>
          <a:lstStyle/>
          <a:p>
            <a:pPr algn="ctr">
              <a:lnSpc>
                <a:spcPts val="2460"/>
              </a:lnSpc>
            </a:pPr>
            <a:r>
              <a:rPr lang="en-US" altLang="zh-CN" sz="1200" dirty="0">
                <a:latin typeface="黑体" panose="02010609060101010101" pitchFamily="49" charset="-122"/>
                <a:ea typeface="黑体" panose="02010609060101010101" pitchFamily="49" charset="-122"/>
              </a:rPr>
              <a:t>30%</a:t>
            </a:r>
          </a:p>
        </p:txBody>
      </p:sp>
      <p:sp>
        <p:nvSpPr>
          <p:cNvPr id="135" name="Rectangle 103">
            <a:extLst>
              <a:ext uri="{FF2B5EF4-FFF2-40B4-BE49-F238E27FC236}">
                <a16:creationId xmlns:a16="http://schemas.microsoft.com/office/drawing/2014/main" xmlns="" id="{186427EA-4EF6-4F47-810A-2E620D1D5198}"/>
              </a:ext>
            </a:extLst>
          </p:cNvPr>
          <p:cNvSpPr/>
          <p:nvPr/>
        </p:nvSpPr>
        <p:spPr>
          <a:xfrm>
            <a:off x="6313921" y="5241304"/>
            <a:ext cx="748023" cy="358753"/>
          </a:xfrm>
          <a:prstGeom prst="rect">
            <a:avLst/>
          </a:prstGeom>
        </p:spPr>
        <p:txBody>
          <a:bodyPr wrap="square">
            <a:spAutoFit/>
          </a:bodyPr>
          <a:lstStyle/>
          <a:p>
            <a:pPr algn="ctr">
              <a:lnSpc>
                <a:spcPts val="2460"/>
              </a:lnSpc>
            </a:pPr>
            <a:r>
              <a:rPr lang="en-US" altLang="zh-CN" sz="1200" dirty="0">
                <a:latin typeface="黑体" panose="02010609060101010101" pitchFamily="49" charset="-122"/>
                <a:ea typeface="黑体" panose="02010609060101010101" pitchFamily="49" charset="-122"/>
              </a:rPr>
              <a:t>100%</a:t>
            </a:r>
          </a:p>
        </p:txBody>
      </p:sp>
      <p:sp>
        <p:nvSpPr>
          <p:cNvPr id="136" name="TextBox 10">
            <a:extLst>
              <a:ext uri="{FF2B5EF4-FFF2-40B4-BE49-F238E27FC236}">
                <a16:creationId xmlns:a16="http://schemas.microsoft.com/office/drawing/2014/main" xmlns="" id="{96DEAB2B-9D81-EE4B-82E1-FAEE8BDDB4B3}"/>
              </a:ext>
            </a:extLst>
          </p:cNvPr>
          <p:cNvSpPr txBox="1">
            <a:spLocks noChangeArrowheads="1"/>
          </p:cNvSpPr>
          <p:nvPr/>
        </p:nvSpPr>
        <p:spPr bwMode="auto">
          <a:xfrm flipH="1">
            <a:off x="5795962" y="1678011"/>
            <a:ext cx="3023227" cy="5847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kumimoji="1" lang="zh-CN" altLang="en-US" sz="1600" b="1" dirty="0">
                <a:solidFill>
                  <a:schemeClr val="accent1"/>
                </a:solidFill>
                <a:latin typeface="黑体" panose="02010609060101010101" pitchFamily="49" charset="-122"/>
                <a:ea typeface="黑体" panose="02010609060101010101" pitchFamily="49" charset="-122"/>
              </a:rPr>
              <a:t>云端需快速处理请求，以时刻保证服务质量与用户体验</a:t>
            </a:r>
            <a:endParaRPr lang="en-US" sz="1600" b="1" dirty="0">
              <a:solidFill>
                <a:schemeClr val="accent1"/>
              </a:solidFill>
              <a:latin typeface="黑体" panose="02010609060101010101" pitchFamily="49" charset="-122"/>
              <a:ea typeface="黑体" panose="02010609060101010101" pitchFamily="49" charset="-122"/>
            </a:endParaRPr>
          </a:p>
        </p:txBody>
      </p:sp>
      <p:grpSp>
        <p:nvGrpSpPr>
          <p:cNvPr id="137" name="组合 136">
            <a:extLst>
              <a:ext uri="{FF2B5EF4-FFF2-40B4-BE49-F238E27FC236}">
                <a16:creationId xmlns:a16="http://schemas.microsoft.com/office/drawing/2014/main" xmlns="" id="{CD2D092C-5485-B041-8848-1A576BE63EB9}"/>
              </a:ext>
            </a:extLst>
          </p:cNvPr>
          <p:cNvGrpSpPr/>
          <p:nvPr/>
        </p:nvGrpSpPr>
        <p:grpSpPr>
          <a:xfrm>
            <a:off x="5797573" y="2312370"/>
            <a:ext cx="3057884" cy="1749139"/>
            <a:chOff x="812404" y="2293325"/>
            <a:chExt cx="3601068" cy="1674151"/>
          </a:xfrm>
        </p:grpSpPr>
        <p:sp>
          <p:nvSpPr>
            <p:cNvPr id="138" name="文本框 137">
              <a:extLst>
                <a:ext uri="{FF2B5EF4-FFF2-40B4-BE49-F238E27FC236}">
                  <a16:creationId xmlns:a16="http://schemas.microsoft.com/office/drawing/2014/main" xmlns="" id="{7F36E6DC-4CE9-DF4F-BE02-F4F8FFE08A7B}"/>
                </a:ext>
              </a:extLst>
            </p:cNvPr>
            <p:cNvSpPr txBox="1"/>
            <p:nvPr/>
          </p:nvSpPr>
          <p:spPr>
            <a:xfrm>
              <a:off x="815783" y="2307148"/>
              <a:ext cx="3545062" cy="265124"/>
            </a:xfrm>
            <a:prstGeom prst="rect">
              <a:avLst/>
            </a:prstGeom>
            <a:solidFill>
              <a:schemeClr val="accent5">
                <a:lumMod val="20000"/>
                <a:lumOff val="80000"/>
              </a:schemeClr>
            </a:solidFill>
          </p:spPr>
          <p:txBody>
            <a:bodyPr wrap="square" rtlCol="0">
              <a:spAutoFit/>
            </a:bodyPr>
            <a:lstStyle/>
            <a:p>
              <a:pPr algn="ctr"/>
              <a:r>
                <a:rPr kumimoji="1" lang="zh-CN" altLang="en-US" sz="1200" dirty="0">
                  <a:solidFill>
                    <a:schemeClr val="accent1"/>
                  </a:solidFill>
                  <a:latin typeface="黑体" panose="02010609060101010101" pitchFamily="49" charset="-122"/>
                  <a:ea typeface="黑体" panose="02010609060101010101" pitchFamily="49" charset="-122"/>
                </a:rPr>
                <a:t>请求处理速度</a:t>
              </a:r>
              <a:r>
                <a:rPr kumimoji="1" lang="zh-CN" altLang="en-US" sz="1200" dirty="0">
                  <a:solidFill>
                    <a:srgbClr val="C00000"/>
                  </a:solidFill>
                  <a:latin typeface="黑体" panose="02010609060101010101" pitchFamily="49" charset="-122"/>
                  <a:ea typeface="黑体" panose="02010609060101010101" pitchFamily="49" charset="-122"/>
                </a:rPr>
                <a:t>无法满足质量需求</a:t>
              </a:r>
            </a:p>
          </p:txBody>
        </p:sp>
        <p:sp>
          <p:nvSpPr>
            <p:cNvPr id="139" name="圆角矩形 16">
              <a:extLst>
                <a:ext uri="{FF2B5EF4-FFF2-40B4-BE49-F238E27FC236}">
                  <a16:creationId xmlns:a16="http://schemas.microsoft.com/office/drawing/2014/main" xmlns="" id="{5FFF4250-929B-7340-856A-7E061BCCE6E6}"/>
                </a:ext>
              </a:extLst>
            </p:cNvPr>
            <p:cNvSpPr/>
            <p:nvPr/>
          </p:nvSpPr>
          <p:spPr>
            <a:xfrm>
              <a:off x="815784" y="2293325"/>
              <a:ext cx="3552496" cy="1674151"/>
            </a:xfrm>
            <a:prstGeom prst="roundRect">
              <a:avLst>
                <a:gd name="adj" fmla="val 41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黑体" panose="02010609060101010101" pitchFamily="49" charset="-122"/>
                <a:ea typeface="黑体" panose="02010609060101010101" pitchFamily="49" charset="-122"/>
              </a:endParaRPr>
            </a:p>
          </p:txBody>
        </p:sp>
        <p:grpSp>
          <p:nvGrpSpPr>
            <p:cNvPr id="140" name="组合 139">
              <a:extLst>
                <a:ext uri="{FF2B5EF4-FFF2-40B4-BE49-F238E27FC236}">
                  <a16:creationId xmlns:a16="http://schemas.microsoft.com/office/drawing/2014/main" xmlns="" id="{16BBA91B-8298-8649-84BA-65BECCA733A8}"/>
                </a:ext>
              </a:extLst>
            </p:cNvPr>
            <p:cNvGrpSpPr/>
            <p:nvPr/>
          </p:nvGrpSpPr>
          <p:grpSpPr>
            <a:xfrm>
              <a:off x="1244760" y="2692947"/>
              <a:ext cx="3168712" cy="1209658"/>
              <a:chOff x="988360" y="2294185"/>
              <a:chExt cx="3749857" cy="1631143"/>
            </a:xfrm>
          </p:grpSpPr>
          <p:cxnSp>
            <p:nvCxnSpPr>
              <p:cNvPr id="150" name="直线箭头连接符 67">
                <a:extLst>
                  <a:ext uri="{FF2B5EF4-FFF2-40B4-BE49-F238E27FC236}">
                    <a16:creationId xmlns:a16="http://schemas.microsoft.com/office/drawing/2014/main" xmlns="" id="{9D5635D1-ED3F-5649-AAC6-6984C85AF55B}"/>
                  </a:ext>
                </a:extLst>
              </p:cNvPr>
              <p:cNvCxnSpPr>
                <a:cxnSpLocks/>
              </p:cNvCxnSpPr>
              <p:nvPr/>
            </p:nvCxnSpPr>
            <p:spPr>
              <a:xfrm flipV="1">
                <a:off x="988360" y="3580788"/>
                <a:ext cx="3242205" cy="202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直线箭头连接符 68">
                <a:extLst>
                  <a:ext uri="{FF2B5EF4-FFF2-40B4-BE49-F238E27FC236}">
                    <a16:creationId xmlns:a16="http://schemas.microsoft.com/office/drawing/2014/main" xmlns="" id="{EAE284E5-FA00-5540-96B2-C0D186C5201E}"/>
                  </a:ext>
                </a:extLst>
              </p:cNvPr>
              <p:cNvCxnSpPr>
                <a:cxnSpLocks/>
              </p:cNvCxnSpPr>
              <p:nvPr/>
            </p:nvCxnSpPr>
            <p:spPr>
              <a:xfrm flipV="1">
                <a:off x="988360" y="2294185"/>
                <a:ext cx="0" cy="13068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文本框 151">
                <a:extLst>
                  <a:ext uri="{FF2B5EF4-FFF2-40B4-BE49-F238E27FC236}">
                    <a16:creationId xmlns:a16="http://schemas.microsoft.com/office/drawing/2014/main" xmlns="" id="{36402969-50DC-544C-A7BA-3D283AC4C971}"/>
                  </a:ext>
                </a:extLst>
              </p:cNvPr>
              <p:cNvSpPr txBox="1"/>
              <p:nvPr/>
            </p:nvSpPr>
            <p:spPr>
              <a:xfrm>
                <a:off x="3623021" y="3210649"/>
                <a:ext cx="1115196" cy="357501"/>
              </a:xfrm>
              <a:prstGeom prst="rect">
                <a:avLst/>
              </a:prstGeom>
              <a:noFill/>
            </p:spPr>
            <p:txBody>
              <a:bodyPr wrap="none" rtlCol="0">
                <a:spAutoFit/>
              </a:bodyPr>
              <a:lstStyle/>
              <a:p>
                <a:r>
                  <a:rPr kumimoji="1" lang="zh-CN" altLang="en-US" sz="1200" dirty="0">
                    <a:latin typeface="黑体" panose="02010609060101010101" pitchFamily="49" charset="-122"/>
                    <a:ea typeface="黑体" panose="02010609060101010101" pitchFamily="49" charset="-122"/>
                  </a:rPr>
                  <a:t>请求延迟</a:t>
                </a:r>
              </a:p>
            </p:txBody>
          </p:sp>
          <p:sp>
            <p:nvSpPr>
              <p:cNvPr id="153" name="任意形状 72">
                <a:extLst>
                  <a:ext uri="{FF2B5EF4-FFF2-40B4-BE49-F238E27FC236}">
                    <a16:creationId xmlns:a16="http://schemas.microsoft.com/office/drawing/2014/main" xmlns="" id="{CED851E4-0F5B-4D44-842D-B904EC83AEB6}"/>
                  </a:ext>
                </a:extLst>
              </p:cNvPr>
              <p:cNvSpPr/>
              <p:nvPr/>
            </p:nvSpPr>
            <p:spPr>
              <a:xfrm>
                <a:off x="1050960" y="2454051"/>
                <a:ext cx="2465294" cy="1147482"/>
              </a:xfrm>
              <a:custGeom>
                <a:avLst/>
                <a:gdLst>
                  <a:gd name="connsiteX0" fmla="*/ 0 w 2465294"/>
                  <a:gd name="connsiteY0" fmla="*/ 1147482 h 1147482"/>
                  <a:gd name="connsiteX1" fmla="*/ 71718 w 2465294"/>
                  <a:gd name="connsiteY1" fmla="*/ 1075765 h 1147482"/>
                  <a:gd name="connsiteX2" fmla="*/ 179294 w 2465294"/>
                  <a:gd name="connsiteY2" fmla="*/ 1075765 h 1147482"/>
                  <a:gd name="connsiteX3" fmla="*/ 1488141 w 2465294"/>
                  <a:gd name="connsiteY3" fmla="*/ 968188 h 1147482"/>
                  <a:gd name="connsiteX4" fmla="*/ 2465294 w 2465294"/>
                  <a:gd name="connsiteY4" fmla="*/ 0 h 1147482"/>
                  <a:gd name="connsiteX5" fmla="*/ 2465294 w 2465294"/>
                  <a:gd name="connsiteY5" fmla="*/ 0 h 114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5294" h="1147482">
                    <a:moveTo>
                      <a:pt x="0" y="1147482"/>
                    </a:moveTo>
                    <a:cubicBezTo>
                      <a:pt x="20918" y="1117600"/>
                      <a:pt x="41836" y="1087718"/>
                      <a:pt x="71718" y="1075765"/>
                    </a:cubicBezTo>
                    <a:cubicBezTo>
                      <a:pt x="101600" y="1063812"/>
                      <a:pt x="179294" y="1075765"/>
                      <a:pt x="179294" y="1075765"/>
                    </a:cubicBezTo>
                    <a:lnTo>
                      <a:pt x="1488141" y="968188"/>
                    </a:lnTo>
                    <a:cubicBezTo>
                      <a:pt x="1869141" y="788894"/>
                      <a:pt x="2465294" y="0"/>
                      <a:pt x="2465294" y="0"/>
                    </a:cubicBezTo>
                    <a:lnTo>
                      <a:pt x="2465294"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黑体" panose="02010609060101010101" pitchFamily="49" charset="-122"/>
                  <a:ea typeface="黑体" panose="02010609060101010101" pitchFamily="49" charset="-122"/>
                </a:endParaRPr>
              </a:p>
            </p:txBody>
          </p:sp>
          <p:cxnSp>
            <p:nvCxnSpPr>
              <p:cNvPr id="154" name="直线连接符 3">
                <a:extLst>
                  <a:ext uri="{FF2B5EF4-FFF2-40B4-BE49-F238E27FC236}">
                    <a16:creationId xmlns:a16="http://schemas.microsoft.com/office/drawing/2014/main" xmlns="" id="{92240AE4-F9AA-D94C-9ACA-7E33C0366BF4}"/>
                  </a:ext>
                </a:extLst>
              </p:cNvPr>
              <p:cNvCxnSpPr>
                <a:cxnSpLocks/>
                <a:stCxn id="153" idx="4"/>
              </p:cNvCxnSpPr>
              <p:nvPr/>
            </p:nvCxnSpPr>
            <p:spPr>
              <a:xfrm>
                <a:off x="3516255" y="2454051"/>
                <a:ext cx="0" cy="114697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5" name="文本框 154">
                <a:extLst>
                  <a:ext uri="{FF2B5EF4-FFF2-40B4-BE49-F238E27FC236}">
                    <a16:creationId xmlns:a16="http://schemas.microsoft.com/office/drawing/2014/main" xmlns="" id="{C4D2BCB2-10A6-3C4D-B705-347D9821094E}"/>
                  </a:ext>
                </a:extLst>
              </p:cNvPr>
              <p:cNvSpPr txBox="1"/>
              <p:nvPr/>
            </p:nvSpPr>
            <p:spPr>
              <a:xfrm>
                <a:off x="3228354" y="3567826"/>
                <a:ext cx="699679" cy="357502"/>
              </a:xfrm>
              <a:prstGeom prst="rect">
                <a:avLst/>
              </a:prstGeom>
              <a:noFill/>
            </p:spPr>
            <p:txBody>
              <a:bodyPr wrap="none" rtlCol="0">
                <a:spAutoFit/>
              </a:bodyPr>
              <a:lstStyle/>
              <a:p>
                <a:r>
                  <a:rPr kumimoji="1" lang="en-US" altLang="zh-CN" sz="1200" dirty="0">
                    <a:latin typeface="黑体" panose="02010609060101010101" pitchFamily="49" charset="-122"/>
                    <a:ea typeface="黑体" panose="02010609060101010101" pitchFamily="49" charset="-122"/>
                  </a:rPr>
                  <a:t>60</a:t>
                </a:r>
                <a:r>
                  <a:rPr kumimoji="1" lang="zh-CN" altLang="en-US" sz="1200" dirty="0">
                    <a:latin typeface="黑体" panose="02010609060101010101" pitchFamily="49" charset="-122"/>
                    <a:ea typeface="黑体" panose="02010609060101010101" pitchFamily="49" charset="-122"/>
                  </a:rPr>
                  <a:t>秒</a:t>
                </a:r>
              </a:p>
            </p:txBody>
          </p:sp>
        </p:grpSp>
        <p:sp>
          <p:nvSpPr>
            <p:cNvPr id="141" name="文本框 140">
              <a:extLst>
                <a:ext uri="{FF2B5EF4-FFF2-40B4-BE49-F238E27FC236}">
                  <a16:creationId xmlns:a16="http://schemas.microsoft.com/office/drawing/2014/main" xmlns="" id="{353A0866-21B9-8646-8381-2CDC4CDAA05C}"/>
                </a:ext>
              </a:extLst>
            </p:cNvPr>
            <p:cNvSpPr txBox="1"/>
            <p:nvPr/>
          </p:nvSpPr>
          <p:spPr>
            <a:xfrm>
              <a:off x="812404" y="2707011"/>
              <a:ext cx="434938" cy="972120"/>
            </a:xfrm>
            <a:prstGeom prst="rect">
              <a:avLst/>
            </a:prstGeom>
            <a:noFill/>
          </p:spPr>
          <p:txBody>
            <a:bodyPr vert="eaVert" wrap="none" rtlCol="0">
              <a:spAutoFit/>
            </a:bodyPr>
            <a:lstStyle/>
            <a:p>
              <a:r>
                <a:rPr kumimoji="1" lang="zh-CN" altLang="en-US" sz="1200" dirty="0">
                  <a:latin typeface="黑体" panose="02010609060101010101" pitchFamily="49" charset="-122"/>
                  <a:ea typeface="黑体" panose="02010609060101010101" pitchFamily="49" charset="-122"/>
                </a:rPr>
                <a:t>请求延迟分布</a:t>
              </a:r>
            </a:p>
          </p:txBody>
        </p:sp>
        <p:sp>
          <p:nvSpPr>
            <p:cNvPr id="142" name="任意形状 7">
              <a:extLst>
                <a:ext uri="{FF2B5EF4-FFF2-40B4-BE49-F238E27FC236}">
                  <a16:creationId xmlns:a16="http://schemas.microsoft.com/office/drawing/2014/main" xmlns="" id="{04A70FE5-83B7-4044-A755-EC969BFA4925}"/>
                </a:ext>
              </a:extLst>
            </p:cNvPr>
            <p:cNvSpPr/>
            <p:nvPr/>
          </p:nvSpPr>
          <p:spPr>
            <a:xfrm>
              <a:off x="1299413" y="2868328"/>
              <a:ext cx="385010" cy="789272"/>
            </a:xfrm>
            <a:custGeom>
              <a:avLst/>
              <a:gdLst>
                <a:gd name="connsiteX0" fmla="*/ 0 w 385010"/>
                <a:gd name="connsiteY0" fmla="*/ 789272 h 789272"/>
                <a:gd name="connsiteX1" fmla="*/ 192505 w 385010"/>
                <a:gd name="connsiteY1" fmla="*/ 625643 h 789272"/>
                <a:gd name="connsiteX2" fmla="*/ 385010 w 385010"/>
                <a:gd name="connsiteY2" fmla="*/ 0 h 789272"/>
                <a:gd name="connsiteX3" fmla="*/ 385010 w 385010"/>
                <a:gd name="connsiteY3" fmla="*/ 0 h 789272"/>
              </a:gdLst>
              <a:ahLst/>
              <a:cxnLst>
                <a:cxn ang="0">
                  <a:pos x="connsiteX0" y="connsiteY0"/>
                </a:cxn>
                <a:cxn ang="0">
                  <a:pos x="connsiteX1" y="connsiteY1"/>
                </a:cxn>
                <a:cxn ang="0">
                  <a:pos x="connsiteX2" y="connsiteY2"/>
                </a:cxn>
                <a:cxn ang="0">
                  <a:pos x="connsiteX3" y="connsiteY3"/>
                </a:cxn>
              </a:cxnLst>
              <a:rect l="l" t="t" r="r" b="b"/>
              <a:pathLst>
                <a:path w="385010" h="789272">
                  <a:moveTo>
                    <a:pt x="0" y="789272"/>
                  </a:moveTo>
                  <a:cubicBezTo>
                    <a:pt x="64168" y="773230"/>
                    <a:pt x="128337" y="757188"/>
                    <a:pt x="192505" y="625643"/>
                  </a:cubicBezTo>
                  <a:cubicBezTo>
                    <a:pt x="256673" y="494098"/>
                    <a:pt x="385010" y="0"/>
                    <a:pt x="385010" y="0"/>
                  </a:cubicBezTo>
                  <a:lnTo>
                    <a:pt x="385010" y="0"/>
                  </a:lnTo>
                </a:path>
              </a:pathLst>
            </a:custGeom>
            <a:noFill/>
            <a:ln w="28575">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黑体" panose="02010609060101010101" pitchFamily="49" charset="-122"/>
                <a:ea typeface="黑体" panose="02010609060101010101" pitchFamily="49" charset="-122"/>
              </a:endParaRPr>
            </a:p>
          </p:txBody>
        </p:sp>
        <p:cxnSp>
          <p:nvCxnSpPr>
            <p:cNvPr id="143" name="直线连接符 58">
              <a:extLst>
                <a:ext uri="{FF2B5EF4-FFF2-40B4-BE49-F238E27FC236}">
                  <a16:creationId xmlns:a16="http://schemas.microsoft.com/office/drawing/2014/main" xmlns="" id="{81837A86-7A34-F040-91CE-CC44EACD781E}"/>
                </a:ext>
              </a:extLst>
            </p:cNvPr>
            <p:cNvCxnSpPr/>
            <p:nvPr/>
          </p:nvCxnSpPr>
          <p:spPr>
            <a:xfrm>
              <a:off x="1684423" y="2817071"/>
              <a:ext cx="0" cy="85059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4" name="文本框 143">
              <a:extLst>
                <a:ext uri="{FF2B5EF4-FFF2-40B4-BE49-F238E27FC236}">
                  <a16:creationId xmlns:a16="http://schemas.microsoft.com/office/drawing/2014/main" xmlns="" id="{C55BF6AD-04DC-F249-8AAA-16B2531C7680}"/>
                </a:ext>
              </a:extLst>
            </p:cNvPr>
            <p:cNvSpPr txBox="1"/>
            <p:nvPr/>
          </p:nvSpPr>
          <p:spPr>
            <a:xfrm>
              <a:off x="1334620" y="3655713"/>
              <a:ext cx="868743" cy="265124"/>
            </a:xfrm>
            <a:prstGeom prst="rect">
              <a:avLst/>
            </a:prstGeom>
            <a:noFill/>
          </p:spPr>
          <p:txBody>
            <a:bodyPr wrap="none" rtlCol="0">
              <a:spAutoFit/>
            </a:bodyPr>
            <a:lstStyle/>
            <a:p>
              <a:r>
                <a:rPr kumimoji="1" lang="en-US" altLang="zh-CN" sz="1200" dirty="0">
                  <a:latin typeface="黑体" panose="02010609060101010101" pitchFamily="49" charset="-122"/>
                  <a:ea typeface="黑体" panose="02010609060101010101" pitchFamily="49" charset="-122"/>
                </a:rPr>
                <a:t>200</a:t>
              </a:r>
              <a:r>
                <a:rPr kumimoji="1" lang="zh-CN" altLang="en-US" sz="1200" dirty="0">
                  <a:latin typeface="黑体" panose="02010609060101010101" pitchFamily="49" charset="-122"/>
                  <a:ea typeface="黑体" panose="02010609060101010101" pitchFamily="49" charset="-122"/>
                </a:rPr>
                <a:t>毫秒</a:t>
              </a:r>
            </a:p>
          </p:txBody>
        </p:sp>
        <p:sp>
          <p:nvSpPr>
            <p:cNvPr id="145" name="Rectangle 192">
              <a:extLst>
                <a:ext uri="{FF2B5EF4-FFF2-40B4-BE49-F238E27FC236}">
                  <a16:creationId xmlns:a16="http://schemas.microsoft.com/office/drawing/2014/main" xmlns="" id="{C7237F71-6C0A-1D4C-95B7-35FFD4E05279}"/>
                </a:ext>
              </a:extLst>
            </p:cNvPr>
            <p:cNvSpPr/>
            <p:nvPr/>
          </p:nvSpPr>
          <p:spPr>
            <a:xfrm rot="17207143">
              <a:off x="1185252" y="3049027"/>
              <a:ext cx="471331" cy="326203"/>
            </a:xfrm>
            <a:prstGeom prst="rect">
              <a:avLst/>
            </a:prstGeom>
          </p:spPr>
          <p:txBody>
            <a:bodyPr wrap="none">
              <a:spAutoFit/>
            </a:bodyPr>
            <a:lstStyle/>
            <a:p>
              <a:r>
                <a:rPr lang="zh-CN" altLang="en-US" sz="1200" dirty="0">
                  <a:solidFill>
                    <a:srgbClr val="C00000"/>
                  </a:solidFill>
                  <a:latin typeface="黑体" panose="02010609060101010101" pitchFamily="49" charset="-122"/>
                  <a:ea typeface="黑体" panose="02010609060101010101" pitchFamily="49" charset="-122"/>
                </a:rPr>
                <a:t>需求</a:t>
              </a:r>
              <a:endParaRPr lang="en-US" sz="1200" dirty="0">
                <a:solidFill>
                  <a:srgbClr val="C00000"/>
                </a:solidFill>
                <a:latin typeface="黑体" panose="02010609060101010101" pitchFamily="49" charset="-122"/>
                <a:ea typeface="黑体" panose="02010609060101010101" pitchFamily="49" charset="-122"/>
              </a:endParaRPr>
            </a:p>
          </p:txBody>
        </p:sp>
        <p:sp>
          <p:nvSpPr>
            <p:cNvPr id="146" name="Rectangle 196">
              <a:extLst>
                <a:ext uri="{FF2B5EF4-FFF2-40B4-BE49-F238E27FC236}">
                  <a16:creationId xmlns:a16="http://schemas.microsoft.com/office/drawing/2014/main" xmlns="" id="{31010803-D6EF-6141-AB5F-F8BA624A496E}"/>
                </a:ext>
              </a:extLst>
            </p:cNvPr>
            <p:cNvSpPr/>
            <p:nvPr/>
          </p:nvSpPr>
          <p:spPr>
            <a:xfrm rot="18688117">
              <a:off x="2695884" y="3140038"/>
              <a:ext cx="765913" cy="326203"/>
            </a:xfrm>
            <a:prstGeom prst="rect">
              <a:avLst/>
            </a:prstGeom>
          </p:spPr>
          <p:txBody>
            <a:bodyPr wrap="none">
              <a:spAutoFit/>
            </a:bodyPr>
            <a:lstStyle/>
            <a:p>
              <a:r>
                <a:rPr lang="zh-CN" altLang="en-US" sz="1200" dirty="0">
                  <a:latin typeface="黑体" panose="02010609060101010101" pitchFamily="49" charset="-122"/>
                  <a:ea typeface="黑体" panose="02010609060101010101" pitchFamily="49" charset="-122"/>
                </a:rPr>
                <a:t>真实延迟</a:t>
              </a:r>
              <a:endParaRPr lang="en-US" sz="1200" dirty="0">
                <a:latin typeface="黑体" panose="02010609060101010101" pitchFamily="49" charset="-122"/>
                <a:ea typeface="黑体" panose="02010609060101010101" pitchFamily="49" charset="-122"/>
              </a:endParaRPr>
            </a:p>
          </p:txBody>
        </p:sp>
        <p:grpSp>
          <p:nvGrpSpPr>
            <p:cNvPr id="147" name="组合 146">
              <a:extLst>
                <a:ext uri="{FF2B5EF4-FFF2-40B4-BE49-F238E27FC236}">
                  <a16:creationId xmlns:a16="http://schemas.microsoft.com/office/drawing/2014/main" xmlns="" id="{DF859A71-CEC7-6346-AE82-375EDE0DCA20}"/>
                </a:ext>
              </a:extLst>
            </p:cNvPr>
            <p:cNvGrpSpPr/>
            <p:nvPr/>
          </p:nvGrpSpPr>
          <p:grpSpPr>
            <a:xfrm>
              <a:off x="1684423" y="2811504"/>
              <a:ext cx="1696464" cy="334551"/>
              <a:chOff x="1684423" y="2811504"/>
              <a:chExt cx="1696464" cy="334551"/>
            </a:xfrm>
          </p:grpSpPr>
          <p:sp>
            <p:nvSpPr>
              <p:cNvPr id="148" name="矩形 147">
                <a:extLst>
                  <a:ext uri="{FF2B5EF4-FFF2-40B4-BE49-F238E27FC236}">
                    <a16:creationId xmlns:a16="http://schemas.microsoft.com/office/drawing/2014/main" xmlns="" id="{89D42255-9D4B-8F49-89EB-F4DE80BFDEBC}"/>
                  </a:ext>
                </a:extLst>
              </p:cNvPr>
              <p:cNvSpPr/>
              <p:nvPr/>
            </p:nvSpPr>
            <p:spPr>
              <a:xfrm>
                <a:off x="1880281" y="2822015"/>
                <a:ext cx="1282452" cy="324040"/>
              </a:xfrm>
              <a:prstGeom prst="rect">
                <a:avLst/>
              </a:prstGeom>
            </p:spPr>
            <p:txBody>
              <a:bodyPr wrap="square">
                <a:spAutoFit/>
              </a:bodyPr>
              <a:lstStyle/>
              <a:p>
                <a:r>
                  <a:rPr kumimoji="1" lang="zh-CN" altLang="en-US" sz="1600" b="1" dirty="0">
                    <a:solidFill>
                      <a:srgbClr val="C00000"/>
                    </a:solidFill>
                    <a:latin typeface="黑体" panose="02010609060101010101" pitchFamily="49" charset="-122"/>
                    <a:ea typeface="黑体" panose="02010609060101010101" pitchFamily="49" charset="-122"/>
                  </a:rPr>
                  <a:t>延迟鸿沟</a:t>
                </a:r>
                <a:endParaRPr lang="zh-CN" altLang="en-US" sz="1600" b="1" dirty="0">
                  <a:solidFill>
                    <a:srgbClr val="C00000"/>
                  </a:solidFill>
                  <a:latin typeface="黑体" panose="02010609060101010101" pitchFamily="49" charset="-122"/>
                  <a:ea typeface="黑体" panose="02010609060101010101" pitchFamily="49" charset="-122"/>
                </a:endParaRPr>
              </a:p>
            </p:txBody>
          </p:sp>
          <p:cxnSp>
            <p:nvCxnSpPr>
              <p:cNvPr id="149" name="直线箭头连接符 9">
                <a:extLst>
                  <a:ext uri="{FF2B5EF4-FFF2-40B4-BE49-F238E27FC236}">
                    <a16:creationId xmlns:a16="http://schemas.microsoft.com/office/drawing/2014/main" xmlns="" id="{C12C9AA9-0976-B147-9D45-89B07872F548}"/>
                  </a:ext>
                </a:extLst>
              </p:cNvPr>
              <p:cNvCxnSpPr>
                <a:cxnSpLocks/>
                <a:endCxn id="153" idx="4"/>
              </p:cNvCxnSpPr>
              <p:nvPr/>
            </p:nvCxnSpPr>
            <p:spPr>
              <a:xfrm flipV="1">
                <a:off x="1684423" y="2811504"/>
                <a:ext cx="1696464" cy="2"/>
              </a:xfrm>
              <a:prstGeom prst="straightConnector1">
                <a:avLst/>
              </a:prstGeom>
              <a:ln w="28575">
                <a:solidFill>
                  <a:srgbClr val="C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73" name="矩形 172">
            <a:extLst>
              <a:ext uri="{FF2B5EF4-FFF2-40B4-BE49-F238E27FC236}">
                <a16:creationId xmlns:a16="http://schemas.microsoft.com/office/drawing/2014/main" xmlns="" id="{B7708B5B-06AB-1D4C-9AF0-0427C3EA1EA1}"/>
              </a:ext>
            </a:extLst>
          </p:cNvPr>
          <p:cNvSpPr/>
          <p:nvPr/>
        </p:nvSpPr>
        <p:spPr>
          <a:xfrm>
            <a:off x="324171" y="4280818"/>
            <a:ext cx="766417" cy="235175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1"/>
                </a:solidFill>
                <a:latin typeface="黑体" panose="02010609060101010101" pitchFamily="49" charset="-122"/>
                <a:ea typeface="黑体" panose="02010609060101010101" pitchFamily="49" charset="-122"/>
              </a:rPr>
              <a:t>峰值突变</a:t>
            </a:r>
            <a:endParaRPr lang="zh-CN" altLang="en-US" sz="1600" b="1" dirty="0">
              <a:solidFill>
                <a:schemeClr val="accent1"/>
              </a:solidFill>
              <a:latin typeface="黑体" panose="02010609060101010101" pitchFamily="49" charset="-122"/>
              <a:ea typeface="黑体" panose="02010609060101010101" pitchFamily="49" charset="-122"/>
            </a:endParaRPr>
          </a:p>
        </p:txBody>
      </p:sp>
      <p:sp>
        <p:nvSpPr>
          <p:cNvPr id="174" name="矩形 173">
            <a:extLst>
              <a:ext uri="{FF2B5EF4-FFF2-40B4-BE49-F238E27FC236}">
                <a16:creationId xmlns:a16="http://schemas.microsoft.com/office/drawing/2014/main" xmlns="" id="{B4D8BEBB-FA46-104A-95EF-F516A7121E2A}"/>
              </a:ext>
            </a:extLst>
          </p:cNvPr>
          <p:cNvSpPr/>
          <p:nvPr/>
        </p:nvSpPr>
        <p:spPr>
          <a:xfrm>
            <a:off x="4831751" y="1730255"/>
            <a:ext cx="766417" cy="2322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1"/>
                </a:solidFill>
                <a:latin typeface="黑体" panose="02010609060101010101" pitchFamily="49" charset="-122"/>
                <a:ea typeface="黑体" panose="02010609060101010101" pitchFamily="49" charset="-122"/>
              </a:rPr>
              <a:t>实时响应</a:t>
            </a:r>
            <a:endParaRPr lang="zh-CN" altLang="en-US" sz="1600" b="1" dirty="0">
              <a:solidFill>
                <a:schemeClr val="accent1"/>
              </a:solidFill>
              <a:latin typeface="黑体" panose="02010609060101010101" pitchFamily="49" charset="-122"/>
              <a:ea typeface="黑体" panose="02010609060101010101" pitchFamily="49" charset="-122"/>
            </a:endParaRPr>
          </a:p>
        </p:txBody>
      </p:sp>
      <p:sp>
        <p:nvSpPr>
          <p:cNvPr id="176" name="矩形 175">
            <a:extLst>
              <a:ext uri="{FF2B5EF4-FFF2-40B4-BE49-F238E27FC236}">
                <a16:creationId xmlns:a16="http://schemas.microsoft.com/office/drawing/2014/main" xmlns="" id="{A33A09B9-8E14-7C43-8980-0569968B4E81}"/>
              </a:ext>
            </a:extLst>
          </p:cNvPr>
          <p:cNvSpPr/>
          <p:nvPr/>
        </p:nvSpPr>
        <p:spPr>
          <a:xfrm>
            <a:off x="4841893" y="4274958"/>
            <a:ext cx="762666" cy="235175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1"/>
                </a:solidFill>
                <a:latin typeface="黑体" panose="02010609060101010101" pitchFamily="49" charset="-122"/>
                <a:ea typeface="黑体" panose="02010609060101010101" pitchFamily="49" charset="-122"/>
              </a:rPr>
              <a:t>在离线共存</a:t>
            </a:r>
            <a:endParaRPr lang="zh-CN" altLang="en-US" sz="1600" b="1" dirty="0">
              <a:solidFill>
                <a:schemeClr val="accent1"/>
              </a:solidFill>
              <a:latin typeface="黑体" panose="02010609060101010101" pitchFamily="49" charset="-122"/>
              <a:ea typeface="黑体" panose="02010609060101010101" pitchFamily="49" charset="-122"/>
            </a:endParaRPr>
          </a:p>
        </p:txBody>
      </p:sp>
      <p:sp>
        <p:nvSpPr>
          <p:cNvPr id="178" name="矩形 177">
            <a:extLst>
              <a:ext uri="{FF2B5EF4-FFF2-40B4-BE49-F238E27FC236}">
                <a16:creationId xmlns:a16="http://schemas.microsoft.com/office/drawing/2014/main" xmlns="" id="{14EFF768-7F70-C848-B435-46C6A0BFDC4B}"/>
              </a:ext>
            </a:extLst>
          </p:cNvPr>
          <p:cNvSpPr/>
          <p:nvPr/>
        </p:nvSpPr>
        <p:spPr>
          <a:xfrm>
            <a:off x="327064" y="1748085"/>
            <a:ext cx="766417" cy="235175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1"/>
                </a:solidFill>
                <a:latin typeface="黑体" panose="02010609060101010101" pitchFamily="49" charset="-122"/>
                <a:ea typeface="黑体" panose="02010609060101010101" pitchFamily="49" charset="-122"/>
              </a:rPr>
              <a:t>日夜模式</a:t>
            </a:r>
            <a:endParaRPr lang="zh-CN" altLang="en-US" sz="1600" b="1" dirty="0">
              <a:solidFill>
                <a:schemeClr val="accent1"/>
              </a:solidFill>
              <a:latin typeface="黑体" panose="02010609060101010101" pitchFamily="49" charset="-122"/>
              <a:ea typeface="黑体" panose="02010609060101010101" pitchFamily="49" charset="-122"/>
            </a:endParaRPr>
          </a:p>
        </p:txBody>
      </p:sp>
      <p:sp>
        <p:nvSpPr>
          <p:cNvPr id="68" name="箭头: 上 67">
            <a:extLst>
              <a:ext uri="{FF2B5EF4-FFF2-40B4-BE49-F238E27FC236}">
                <a16:creationId xmlns:a16="http://schemas.microsoft.com/office/drawing/2014/main" xmlns="" id="{6C85057C-BDE8-4908-ADC8-C62FF2AA81D4}"/>
              </a:ext>
            </a:extLst>
          </p:cNvPr>
          <p:cNvSpPr/>
          <p:nvPr/>
        </p:nvSpPr>
        <p:spPr>
          <a:xfrm>
            <a:off x="4672759" y="4270584"/>
            <a:ext cx="1099272" cy="2351757"/>
          </a:xfrm>
          <a:prstGeom prst="upArrow">
            <a:avLst>
              <a:gd name="adj1" fmla="val 50000"/>
              <a:gd name="adj2" fmla="val 4528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1"/>
                </a:solidFill>
                <a:latin typeface="黑体" panose="02010609060101010101" pitchFamily="49" charset="-122"/>
                <a:ea typeface="黑体" panose="02010609060101010101" pitchFamily="49" charset="-122"/>
              </a:rPr>
              <a:t>高</a:t>
            </a:r>
            <a:endParaRPr lang="en-US" altLang="zh-CN" sz="2800" b="1" dirty="0">
              <a:solidFill>
                <a:schemeClr val="accent1"/>
              </a:solidFill>
              <a:latin typeface="黑体" panose="02010609060101010101" pitchFamily="49" charset="-122"/>
              <a:ea typeface="黑体" panose="02010609060101010101" pitchFamily="49" charset="-122"/>
            </a:endParaRPr>
          </a:p>
          <a:p>
            <a:pPr algn="ctr"/>
            <a:r>
              <a:rPr lang="zh-CN" altLang="en-US" sz="2800" b="1" dirty="0">
                <a:solidFill>
                  <a:schemeClr val="accent1"/>
                </a:solidFill>
                <a:latin typeface="黑体" panose="02010609060101010101" pitchFamily="49" charset="-122"/>
                <a:ea typeface="黑体" panose="02010609060101010101" pitchFamily="49" charset="-122"/>
              </a:rPr>
              <a:t>利用</a:t>
            </a:r>
          </a:p>
        </p:txBody>
      </p:sp>
      <p:sp>
        <p:nvSpPr>
          <p:cNvPr id="4" name="箭头: 上 3">
            <a:extLst>
              <a:ext uri="{FF2B5EF4-FFF2-40B4-BE49-F238E27FC236}">
                <a16:creationId xmlns:a16="http://schemas.microsoft.com/office/drawing/2014/main" xmlns="" id="{083120A7-BD14-400C-8F80-CBAA01A70442}"/>
              </a:ext>
            </a:extLst>
          </p:cNvPr>
          <p:cNvSpPr/>
          <p:nvPr/>
        </p:nvSpPr>
        <p:spPr>
          <a:xfrm>
            <a:off x="161711" y="4297327"/>
            <a:ext cx="1083643" cy="2322667"/>
          </a:xfrm>
          <a:prstGeom prst="upArrow">
            <a:avLst>
              <a:gd name="adj1" fmla="val 50000"/>
              <a:gd name="adj2" fmla="val 4528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1"/>
                </a:solidFill>
                <a:latin typeface="黑体" panose="02010609060101010101" pitchFamily="49" charset="-122"/>
                <a:ea typeface="黑体" panose="02010609060101010101" pitchFamily="49" charset="-122"/>
              </a:rPr>
              <a:t>快扩展</a:t>
            </a:r>
          </a:p>
        </p:txBody>
      </p:sp>
      <p:sp>
        <p:nvSpPr>
          <p:cNvPr id="71" name="箭头: 上 70">
            <a:extLst>
              <a:ext uri="{FF2B5EF4-FFF2-40B4-BE49-F238E27FC236}">
                <a16:creationId xmlns:a16="http://schemas.microsoft.com/office/drawing/2014/main" xmlns="" id="{DF217A78-86C8-425E-AE27-7151B43ABC16}"/>
              </a:ext>
            </a:extLst>
          </p:cNvPr>
          <p:cNvSpPr/>
          <p:nvPr/>
        </p:nvSpPr>
        <p:spPr>
          <a:xfrm>
            <a:off x="4671603" y="1688862"/>
            <a:ext cx="1099272" cy="2351757"/>
          </a:xfrm>
          <a:prstGeom prst="upArrow">
            <a:avLst>
              <a:gd name="adj1" fmla="val 50000"/>
              <a:gd name="adj2" fmla="val 4528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1"/>
                </a:solidFill>
                <a:latin typeface="黑体" panose="02010609060101010101" pitchFamily="49" charset="-122"/>
                <a:ea typeface="黑体" panose="02010609060101010101" pitchFamily="49" charset="-122"/>
              </a:rPr>
              <a:t>低延迟</a:t>
            </a:r>
          </a:p>
        </p:txBody>
      </p:sp>
      <p:sp>
        <p:nvSpPr>
          <p:cNvPr id="91" name="TextBox 10">
            <a:extLst>
              <a:ext uri="{FF2B5EF4-FFF2-40B4-BE49-F238E27FC236}">
                <a16:creationId xmlns:a16="http://schemas.microsoft.com/office/drawing/2014/main" xmlns="" id="{832A359C-2515-4F0E-9FF9-F0D5F19E0B7E}"/>
              </a:ext>
            </a:extLst>
          </p:cNvPr>
          <p:cNvSpPr txBox="1">
            <a:spLocks noChangeArrowheads="1"/>
          </p:cNvSpPr>
          <p:nvPr/>
        </p:nvSpPr>
        <p:spPr bwMode="auto">
          <a:xfrm flipH="1">
            <a:off x="1295399" y="1681136"/>
            <a:ext cx="3024335" cy="5847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kumimoji="1" lang="zh-CN" altLang="en-US" sz="1600" b="1" dirty="0">
                <a:solidFill>
                  <a:schemeClr val="accent1"/>
                </a:solidFill>
                <a:latin typeface="黑体" panose="02010609060101010101" pitchFamily="49" charset="-122"/>
                <a:ea typeface="黑体" panose="02010609060101010101" pitchFamily="49" charset="-122"/>
              </a:rPr>
              <a:t>云端需根据负载高低灵活切换服务模式，以平衡成本与性能</a:t>
            </a:r>
            <a:endParaRPr lang="en-US" sz="1600" b="1" dirty="0">
              <a:solidFill>
                <a:schemeClr val="accent1"/>
              </a:solidFill>
              <a:latin typeface="黑体" panose="02010609060101010101" pitchFamily="49" charset="-122"/>
              <a:ea typeface="黑体" panose="02010609060101010101" pitchFamily="49" charset="-122"/>
            </a:endParaRPr>
          </a:p>
        </p:txBody>
      </p:sp>
      <p:sp>
        <p:nvSpPr>
          <p:cNvPr id="165" name="Rectangle 103">
            <a:extLst>
              <a:ext uri="{FF2B5EF4-FFF2-40B4-BE49-F238E27FC236}">
                <a16:creationId xmlns:a16="http://schemas.microsoft.com/office/drawing/2014/main" xmlns="" id="{2F5C4AA0-272D-4957-8BCA-CC9C65884C24}"/>
              </a:ext>
            </a:extLst>
          </p:cNvPr>
          <p:cNvSpPr/>
          <p:nvPr/>
        </p:nvSpPr>
        <p:spPr>
          <a:xfrm>
            <a:off x="3709072" y="3685837"/>
            <a:ext cx="570569" cy="358753"/>
          </a:xfrm>
          <a:prstGeom prst="rect">
            <a:avLst/>
          </a:prstGeom>
        </p:spPr>
        <p:txBody>
          <a:bodyPr wrap="square">
            <a:spAutoFit/>
          </a:bodyPr>
          <a:lstStyle/>
          <a:p>
            <a:pPr algn="ctr">
              <a:lnSpc>
                <a:spcPts val="2460"/>
              </a:lnSpc>
            </a:pPr>
            <a:r>
              <a:rPr lang="zh-CN" altLang="en-US" sz="1200" dirty="0">
                <a:latin typeface="黑体" panose="02010609060101010101" pitchFamily="49" charset="-122"/>
                <a:ea typeface="黑体" panose="02010609060101010101" pitchFamily="49" charset="-122"/>
              </a:rPr>
              <a:t>时间</a:t>
            </a:r>
            <a:endParaRPr lang="en-US" altLang="zh-CN" sz="1200" dirty="0">
              <a:latin typeface="黑体" panose="02010609060101010101" pitchFamily="49" charset="-122"/>
              <a:ea typeface="黑体" panose="02010609060101010101" pitchFamily="49" charset="-122"/>
            </a:endParaRPr>
          </a:p>
        </p:txBody>
      </p:sp>
      <p:sp>
        <p:nvSpPr>
          <p:cNvPr id="166" name="Rectangle 153">
            <a:extLst>
              <a:ext uri="{FF2B5EF4-FFF2-40B4-BE49-F238E27FC236}">
                <a16:creationId xmlns:a16="http://schemas.microsoft.com/office/drawing/2014/main" xmlns="" id="{E8F6433B-EEEE-4AAF-A1BA-96BCA972D6AF}"/>
              </a:ext>
            </a:extLst>
          </p:cNvPr>
          <p:cNvSpPr/>
          <p:nvPr/>
        </p:nvSpPr>
        <p:spPr>
          <a:xfrm>
            <a:off x="1377846" y="2933387"/>
            <a:ext cx="302210" cy="830997"/>
          </a:xfrm>
          <a:prstGeom prst="rect">
            <a:avLst/>
          </a:prstGeom>
        </p:spPr>
        <p:txBody>
          <a:bodyPr wrap="square">
            <a:spAutoFit/>
          </a:bodyPr>
          <a:lstStyle/>
          <a:p>
            <a:r>
              <a:rPr kumimoji="1" lang="zh-CN" altLang="en-US" sz="1200" dirty="0">
                <a:latin typeface="黑体" panose="02010609060101010101" pitchFamily="49" charset="-122"/>
                <a:ea typeface="黑体" panose="02010609060101010101" pitchFamily="49" charset="-122"/>
              </a:rPr>
              <a:t>服务负载</a:t>
            </a:r>
            <a:endParaRPr kumimoji="1" lang="en-US" sz="1200" dirty="0">
              <a:latin typeface="黑体" panose="02010609060101010101" pitchFamily="49" charset="-122"/>
              <a:ea typeface="黑体" panose="02010609060101010101" pitchFamily="49" charset="-122"/>
            </a:endParaRPr>
          </a:p>
        </p:txBody>
      </p:sp>
      <p:cxnSp>
        <p:nvCxnSpPr>
          <p:cNvPr id="167" name="直接连接符 13">
            <a:extLst>
              <a:ext uri="{FF2B5EF4-FFF2-40B4-BE49-F238E27FC236}">
                <a16:creationId xmlns:a16="http://schemas.microsoft.com/office/drawing/2014/main" xmlns="" id="{F3B7337E-D5D6-414D-8D3D-645DD6A05121}"/>
              </a:ext>
            </a:extLst>
          </p:cNvPr>
          <p:cNvCxnSpPr>
            <a:cxnSpLocks/>
          </p:cNvCxnSpPr>
          <p:nvPr/>
        </p:nvCxnSpPr>
        <p:spPr>
          <a:xfrm>
            <a:off x="1665031" y="3926014"/>
            <a:ext cx="2141242" cy="0"/>
          </a:xfrm>
          <a:prstGeom prst="line">
            <a:avLst/>
          </a:prstGeom>
          <a:ln w="127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直接连接符 13">
            <a:extLst>
              <a:ext uri="{FF2B5EF4-FFF2-40B4-BE49-F238E27FC236}">
                <a16:creationId xmlns:a16="http://schemas.microsoft.com/office/drawing/2014/main" xmlns="" id="{921E74CF-149A-4AAA-AC61-BD9825AD96E8}"/>
              </a:ext>
            </a:extLst>
          </p:cNvPr>
          <p:cNvCxnSpPr>
            <a:cxnSpLocks/>
          </p:cNvCxnSpPr>
          <p:nvPr/>
        </p:nvCxnSpPr>
        <p:spPr>
          <a:xfrm flipV="1">
            <a:off x="1665031" y="2761075"/>
            <a:ext cx="0" cy="1164939"/>
          </a:xfrm>
          <a:prstGeom prst="line">
            <a:avLst/>
          </a:prstGeom>
          <a:ln w="127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1" name="文本框 170">
            <a:extLst>
              <a:ext uri="{FF2B5EF4-FFF2-40B4-BE49-F238E27FC236}">
                <a16:creationId xmlns:a16="http://schemas.microsoft.com/office/drawing/2014/main" xmlns="" id="{2B481D7B-688C-49E8-8661-3B0948EC5777}"/>
              </a:ext>
            </a:extLst>
          </p:cNvPr>
          <p:cNvSpPr txBox="1"/>
          <p:nvPr/>
        </p:nvSpPr>
        <p:spPr>
          <a:xfrm>
            <a:off x="1307030" y="2306290"/>
            <a:ext cx="3046602" cy="276999"/>
          </a:xfrm>
          <a:prstGeom prst="rect">
            <a:avLst/>
          </a:prstGeom>
          <a:solidFill>
            <a:schemeClr val="accent5">
              <a:lumMod val="20000"/>
              <a:lumOff val="80000"/>
            </a:schemeClr>
          </a:solidFill>
        </p:spPr>
        <p:txBody>
          <a:bodyPr wrap="square" rtlCol="0">
            <a:spAutoFit/>
          </a:bodyPr>
          <a:lstStyle>
            <a:defPPr>
              <a:defRPr lang="zh-CN"/>
            </a:defPPr>
            <a:lvl1pPr algn="ctr">
              <a:defRPr kumimoji="1" sz="2000" b="1">
                <a:solidFill>
                  <a:srgbClr val="002060"/>
                </a:solidFill>
                <a:latin typeface="Microsoft YaHei" panose="020B0503020204020204" pitchFamily="34" charset="-122"/>
                <a:ea typeface="Microsoft YaHei" panose="020B0503020204020204" pitchFamily="34" charset="-122"/>
              </a:defRPr>
            </a:lvl1pPr>
          </a:lstStyle>
          <a:p>
            <a:r>
              <a:rPr lang="zh-CN" altLang="en-US" sz="1200" b="0" dirty="0">
                <a:solidFill>
                  <a:schemeClr val="accent1"/>
                </a:solidFill>
                <a:latin typeface="黑体" panose="02010609060101010101" pitchFamily="49" charset="-122"/>
                <a:ea typeface="黑体" panose="02010609060101010101" pitchFamily="49" charset="-122"/>
              </a:rPr>
              <a:t>固定服务模式</a:t>
            </a:r>
            <a:r>
              <a:rPr lang="zh-CN" altLang="en-US" sz="1200" b="0" dirty="0">
                <a:solidFill>
                  <a:srgbClr val="C00000"/>
                </a:solidFill>
                <a:latin typeface="黑体" panose="02010609060101010101" pitchFamily="49" charset="-122"/>
                <a:ea typeface="黑体" panose="02010609060101010101" pitchFamily="49" charset="-122"/>
              </a:rPr>
              <a:t>无法满足切换需求</a:t>
            </a:r>
          </a:p>
        </p:txBody>
      </p:sp>
      <p:sp>
        <p:nvSpPr>
          <p:cNvPr id="172" name="圆角矩形 105">
            <a:extLst>
              <a:ext uri="{FF2B5EF4-FFF2-40B4-BE49-F238E27FC236}">
                <a16:creationId xmlns:a16="http://schemas.microsoft.com/office/drawing/2014/main" xmlns="" id="{99A7CCD4-A1D2-4B95-8E7F-F288BEDD7182}"/>
              </a:ext>
            </a:extLst>
          </p:cNvPr>
          <p:cNvSpPr/>
          <p:nvPr/>
        </p:nvSpPr>
        <p:spPr>
          <a:xfrm>
            <a:off x="1300655" y="2301495"/>
            <a:ext cx="3046602" cy="1749139"/>
          </a:xfrm>
          <a:prstGeom prst="roundRect">
            <a:avLst>
              <a:gd name="adj" fmla="val 41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黑体" panose="02010609060101010101" pitchFamily="49" charset="-122"/>
              <a:ea typeface="黑体" panose="02010609060101010101" pitchFamily="49" charset="-122"/>
            </a:endParaRPr>
          </a:p>
        </p:txBody>
      </p:sp>
      <p:sp>
        <p:nvSpPr>
          <p:cNvPr id="180" name="任意多边形: 形状 7">
            <a:extLst>
              <a:ext uri="{FF2B5EF4-FFF2-40B4-BE49-F238E27FC236}">
                <a16:creationId xmlns:a16="http://schemas.microsoft.com/office/drawing/2014/main" xmlns="" id="{7A3AE615-8BAD-47D4-AEB0-B5DDF3840844}"/>
              </a:ext>
            </a:extLst>
          </p:cNvPr>
          <p:cNvSpPr/>
          <p:nvPr/>
        </p:nvSpPr>
        <p:spPr>
          <a:xfrm>
            <a:off x="1705561" y="3044781"/>
            <a:ext cx="1933161" cy="870551"/>
          </a:xfrm>
          <a:custGeom>
            <a:avLst/>
            <a:gdLst>
              <a:gd name="connsiteX0" fmla="*/ 0 w 1933161"/>
              <a:gd name="connsiteY0" fmla="*/ 870551 h 870551"/>
              <a:gd name="connsiteX1" fmla="*/ 168965 w 1933161"/>
              <a:gd name="connsiteY1" fmla="*/ 398442 h 870551"/>
              <a:gd name="connsiteX2" fmla="*/ 382657 w 1933161"/>
              <a:gd name="connsiteY2" fmla="*/ 5847 h 870551"/>
              <a:gd name="connsiteX3" fmla="*/ 695739 w 1933161"/>
              <a:gd name="connsiteY3" fmla="*/ 706555 h 870551"/>
              <a:gd name="connsiteX4" fmla="*/ 1018761 w 1933161"/>
              <a:gd name="connsiteY4" fmla="*/ 234447 h 870551"/>
              <a:gd name="connsiteX5" fmla="*/ 1262270 w 1933161"/>
              <a:gd name="connsiteY5" fmla="*/ 766190 h 870551"/>
              <a:gd name="connsiteX6" fmla="*/ 1605170 w 1933161"/>
              <a:gd name="connsiteY6" fmla="*/ 5847 h 870551"/>
              <a:gd name="connsiteX7" fmla="*/ 1794013 w 1933161"/>
              <a:gd name="connsiteY7" fmla="*/ 622073 h 870551"/>
              <a:gd name="connsiteX8" fmla="*/ 1933161 w 1933161"/>
              <a:gd name="connsiteY8" fmla="*/ 746312 h 87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161" h="870551">
                <a:moveTo>
                  <a:pt x="0" y="870551"/>
                </a:moveTo>
                <a:cubicBezTo>
                  <a:pt x="52594" y="706555"/>
                  <a:pt x="105189" y="542559"/>
                  <a:pt x="168965" y="398442"/>
                </a:cubicBezTo>
                <a:cubicBezTo>
                  <a:pt x="232741" y="254325"/>
                  <a:pt x="294861" y="-45505"/>
                  <a:pt x="382657" y="5847"/>
                </a:cubicBezTo>
                <a:cubicBezTo>
                  <a:pt x="470453" y="57199"/>
                  <a:pt x="589722" y="668455"/>
                  <a:pt x="695739" y="706555"/>
                </a:cubicBezTo>
                <a:cubicBezTo>
                  <a:pt x="801756" y="744655"/>
                  <a:pt x="924339" y="224508"/>
                  <a:pt x="1018761" y="234447"/>
                </a:cubicBezTo>
                <a:cubicBezTo>
                  <a:pt x="1113183" y="244386"/>
                  <a:pt x="1164535" y="804290"/>
                  <a:pt x="1262270" y="766190"/>
                </a:cubicBezTo>
                <a:cubicBezTo>
                  <a:pt x="1360005" y="728090"/>
                  <a:pt x="1516546" y="29867"/>
                  <a:pt x="1605170" y="5847"/>
                </a:cubicBezTo>
                <a:cubicBezTo>
                  <a:pt x="1693794" y="-18173"/>
                  <a:pt x="1739348" y="498662"/>
                  <a:pt x="1794013" y="622073"/>
                </a:cubicBezTo>
                <a:cubicBezTo>
                  <a:pt x="1848678" y="745484"/>
                  <a:pt x="1890919" y="745898"/>
                  <a:pt x="1933161" y="746312"/>
                </a:cubicBezTo>
              </a:path>
            </a:pathLst>
          </a:cu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182" name="Rectangle 103">
            <a:extLst>
              <a:ext uri="{FF2B5EF4-FFF2-40B4-BE49-F238E27FC236}">
                <a16:creationId xmlns:a16="http://schemas.microsoft.com/office/drawing/2014/main" xmlns="" id="{99FA6B17-7AAE-442C-B0C7-C45AF858CA65}"/>
              </a:ext>
            </a:extLst>
          </p:cNvPr>
          <p:cNvSpPr/>
          <p:nvPr/>
        </p:nvSpPr>
        <p:spPr>
          <a:xfrm>
            <a:off x="1842358" y="3512804"/>
            <a:ext cx="748023" cy="358753"/>
          </a:xfrm>
          <a:prstGeom prst="rect">
            <a:avLst/>
          </a:prstGeom>
        </p:spPr>
        <p:txBody>
          <a:bodyPr wrap="square">
            <a:spAutoFit/>
          </a:bodyPr>
          <a:lstStyle/>
          <a:p>
            <a:pPr algn="ctr">
              <a:lnSpc>
                <a:spcPts val="2460"/>
              </a:lnSpc>
            </a:pPr>
            <a:r>
              <a:rPr lang="en-US" altLang="zh-CN" sz="1200" dirty="0">
                <a:latin typeface="黑体" panose="02010609060101010101" pitchFamily="49" charset="-122"/>
                <a:ea typeface="黑体" panose="02010609060101010101" pitchFamily="49" charset="-122"/>
              </a:rPr>
              <a:t>30%</a:t>
            </a:r>
          </a:p>
        </p:txBody>
      </p:sp>
      <p:sp>
        <p:nvSpPr>
          <p:cNvPr id="183" name="Rectangle 103">
            <a:extLst>
              <a:ext uri="{FF2B5EF4-FFF2-40B4-BE49-F238E27FC236}">
                <a16:creationId xmlns:a16="http://schemas.microsoft.com/office/drawing/2014/main" xmlns="" id="{67D2DE00-5A1B-4A10-A9D8-49013A96A4BA}"/>
              </a:ext>
            </a:extLst>
          </p:cNvPr>
          <p:cNvSpPr/>
          <p:nvPr/>
        </p:nvSpPr>
        <p:spPr>
          <a:xfrm>
            <a:off x="1794629" y="2669294"/>
            <a:ext cx="748023" cy="358753"/>
          </a:xfrm>
          <a:prstGeom prst="rect">
            <a:avLst/>
          </a:prstGeom>
        </p:spPr>
        <p:txBody>
          <a:bodyPr wrap="square">
            <a:spAutoFit/>
          </a:bodyPr>
          <a:lstStyle/>
          <a:p>
            <a:pPr algn="ctr">
              <a:lnSpc>
                <a:spcPts val="2460"/>
              </a:lnSpc>
            </a:pPr>
            <a:r>
              <a:rPr lang="en-US" altLang="zh-CN" sz="1200" dirty="0">
                <a:latin typeface="黑体" panose="02010609060101010101" pitchFamily="49" charset="-122"/>
                <a:ea typeface="黑体" panose="02010609060101010101" pitchFamily="49" charset="-122"/>
              </a:rPr>
              <a:t>100%</a:t>
            </a:r>
          </a:p>
        </p:txBody>
      </p:sp>
      <p:sp>
        <p:nvSpPr>
          <p:cNvPr id="185" name="箭头: 上 184">
            <a:extLst>
              <a:ext uri="{FF2B5EF4-FFF2-40B4-BE49-F238E27FC236}">
                <a16:creationId xmlns:a16="http://schemas.microsoft.com/office/drawing/2014/main" xmlns="" id="{27E666FE-F499-4BAF-AFC3-5C809558DD1B}"/>
              </a:ext>
            </a:extLst>
          </p:cNvPr>
          <p:cNvSpPr/>
          <p:nvPr/>
        </p:nvSpPr>
        <p:spPr>
          <a:xfrm>
            <a:off x="159207" y="1748172"/>
            <a:ext cx="1099272" cy="2351757"/>
          </a:xfrm>
          <a:prstGeom prst="upArrow">
            <a:avLst>
              <a:gd name="adj1" fmla="val 50000"/>
              <a:gd name="adj2" fmla="val 4528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1"/>
                </a:solidFill>
                <a:latin typeface="黑体" panose="02010609060101010101" pitchFamily="49" charset="-122"/>
                <a:ea typeface="黑体" panose="02010609060101010101" pitchFamily="49" charset="-122"/>
              </a:rPr>
              <a:t>灵活切换</a:t>
            </a:r>
          </a:p>
        </p:txBody>
      </p:sp>
      <p:cxnSp>
        <p:nvCxnSpPr>
          <p:cNvPr id="186" name="直接连接符 13">
            <a:extLst>
              <a:ext uri="{FF2B5EF4-FFF2-40B4-BE49-F238E27FC236}">
                <a16:creationId xmlns:a16="http://schemas.microsoft.com/office/drawing/2014/main" xmlns="" id="{CDCB2267-B79B-498D-BA5B-C698F14F30E2}"/>
              </a:ext>
            </a:extLst>
          </p:cNvPr>
          <p:cNvCxnSpPr>
            <a:cxnSpLocks/>
          </p:cNvCxnSpPr>
          <p:nvPr/>
        </p:nvCxnSpPr>
        <p:spPr>
          <a:xfrm flipV="1">
            <a:off x="1799653" y="3103352"/>
            <a:ext cx="1811250" cy="3706"/>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7" name="Rectangle 196">
            <a:extLst>
              <a:ext uri="{FF2B5EF4-FFF2-40B4-BE49-F238E27FC236}">
                <a16:creationId xmlns:a16="http://schemas.microsoft.com/office/drawing/2014/main" xmlns="" id="{4CE124C8-7199-4A41-A9CC-36AC3AE440A0}"/>
              </a:ext>
            </a:extLst>
          </p:cNvPr>
          <p:cNvSpPr/>
          <p:nvPr/>
        </p:nvSpPr>
        <p:spPr>
          <a:xfrm>
            <a:off x="8131128" y="5591330"/>
            <a:ext cx="800219" cy="276999"/>
          </a:xfrm>
          <a:prstGeom prst="rect">
            <a:avLst/>
          </a:prstGeom>
        </p:spPr>
        <p:txBody>
          <a:bodyPr wrap="none">
            <a:spAutoFit/>
          </a:bodyPr>
          <a:lstStyle/>
          <a:p>
            <a:r>
              <a:rPr lang="zh-CN" altLang="en-US" sz="1200" dirty="0">
                <a:latin typeface="黑体" panose="02010609060101010101" pitchFamily="49" charset="-122"/>
                <a:ea typeface="黑体" panose="02010609060101010101" pitchFamily="49" charset="-122"/>
              </a:rPr>
              <a:t>资源使用</a:t>
            </a:r>
            <a:endParaRPr lang="en-US" sz="1200" dirty="0">
              <a:latin typeface="黑体" panose="02010609060101010101" pitchFamily="49" charset="-122"/>
              <a:ea typeface="黑体" panose="02010609060101010101" pitchFamily="49" charset="-122"/>
            </a:endParaRPr>
          </a:p>
        </p:txBody>
      </p:sp>
      <p:cxnSp>
        <p:nvCxnSpPr>
          <p:cNvPr id="188" name="直接连接符 13">
            <a:extLst>
              <a:ext uri="{FF2B5EF4-FFF2-40B4-BE49-F238E27FC236}">
                <a16:creationId xmlns:a16="http://schemas.microsoft.com/office/drawing/2014/main" xmlns="" id="{04A15E8A-963F-4C07-93D5-591AED90807A}"/>
              </a:ext>
            </a:extLst>
          </p:cNvPr>
          <p:cNvCxnSpPr>
            <a:cxnSpLocks/>
          </p:cNvCxnSpPr>
          <p:nvPr/>
        </p:nvCxnSpPr>
        <p:spPr>
          <a:xfrm flipV="1">
            <a:off x="1781504" y="3561692"/>
            <a:ext cx="1811250" cy="3706"/>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9" name="Rectangle 196">
            <a:extLst>
              <a:ext uri="{FF2B5EF4-FFF2-40B4-BE49-F238E27FC236}">
                <a16:creationId xmlns:a16="http://schemas.microsoft.com/office/drawing/2014/main" xmlns="" id="{A82C7570-5A42-42E9-8AAB-1F387A2F66AE}"/>
              </a:ext>
            </a:extLst>
          </p:cNvPr>
          <p:cNvSpPr/>
          <p:nvPr/>
        </p:nvSpPr>
        <p:spPr>
          <a:xfrm>
            <a:off x="3440887" y="3297380"/>
            <a:ext cx="800219" cy="276999"/>
          </a:xfrm>
          <a:prstGeom prst="rect">
            <a:avLst/>
          </a:prstGeom>
        </p:spPr>
        <p:txBody>
          <a:bodyPr wrap="none">
            <a:spAutoFit/>
          </a:bodyPr>
          <a:lstStyle/>
          <a:p>
            <a:r>
              <a:rPr lang="en-US" altLang="zh-CN" sz="1200" dirty="0" err="1">
                <a:latin typeface="黑体" panose="02010609060101010101" pitchFamily="49" charset="-122"/>
                <a:ea typeface="黑体" panose="02010609060101010101" pitchFamily="49" charset="-122"/>
              </a:rPr>
              <a:t>FaaS</a:t>
            </a:r>
            <a:r>
              <a:rPr lang="zh-CN" altLang="en-US" sz="1200" dirty="0">
                <a:latin typeface="黑体" panose="02010609060101010101" pitchFamily="49" charset="-122"/>
                <a:ea typeface="黑体" panose="02010609060101010101" pitchFamily="49" charset="-122"/>
              </a:rPr>
              <a:t>模式</a:t>
            </a:r>
            <a:endParaRPr lang="en-US" sz="1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11534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73"/>
                                        </p:tgtEl>
                                      </p:cBhvr>
                                    </p:animEffect>
                                    <p:set>
                                      <p:cBhvr>
                                        <p:cTn id="7" dur="1" fill="hold">
                                          <p:stCondLst>
                                            <p:cond delay="999"/>
                                          </p:stCondLst>
                                        </p:cTn>
                                        <p:tgtEl>
                                          <p:spTgt spid="17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1000"/>
                                        <p:tgtEl>
                                          <p:spTgt spid="68"/>
                                        </p:tgtEl>
                                      </p:cBhvr>
                                    </p:animEffect>
                                  </p:childTnLst>
                                </p:cTn>
                              </p:par>
                              <p:par>
                                <p:cTn id="14" presetID="10" presetClass="exit" presetSubtype="0" fill="hold" grpId="0" nodeType="withEffect">
                                  <p:stCondLst>
                                    <p:cond delay="0"/>
                                  </p:stCondLst>
                                  <p:childTnLst>
                                    <p:animEffect transition="out" filter="fade">
                                      <p:cBhvr>
                                        <p:cTn id="15" dur="1000"/>
                                        <p:tgtEl>
                                          <p:spTgt spid="176"/>
                                        </p:tgtEl>
                                      </p:cBhvr>
                                    </p:animEffect>
                                    <p:set>
                                      <p:cBhvr>
                                        <p:cTn id="16" dur="1" fill="hold">
                                          <p:stCondLst>
                                            <p:cond delay="999"/>
                                          </p:stCondLst>
                                        </p:cTn>
                                        <p:tgtEl>
                                          <p:spTgt spid="17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178"/>
                                        </p:tgtEl>
                                      </p:cBhvr>
                                    </p:animEffect>
                                    <p:set>
                                      <p:cBhvr>
                                        <p:cTn id="19" dur="1" fill="hold">
                                          <p:stCondLst>
                                            <p:cond delay="999"/>
                                          </p:stCondLst>
                                        </p:cTn>
                                        <p:tgtEl>
                                          <p:spTgt spid="17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174"/>
                                        </p:tgtEl>
                                      </p:cBhvr>
                                    </p:animEffect>
                                    <p:set>
                                      <p:cBhvr>
                                        <p:cTn id="22" dur="1" fill="hold">
                                          <p:stCondLst>
                                            <p:cond delay="999"/>
                                          </p:stCondLst>
                                        </p:cTn>
                                        <p:tgtEl>
                                          <p:spTgt spid="174"/>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1000"/>
                                        <p:tgtEl>
                                          <p:spTgt spid="7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5"/>
                                        </p:tgtEl>
                                        <p:attrNameLst>
                                          <p:attrName>style.visibility</p:attrName>
                                        </p:attrNameLst>
                                      </p:cBhvr>
                                      <p:to>
                                        <p:strVal val="visible"/>
                                      </p:to>
                                    </p:set>
                                    <p:animEffect transition="in" filter="fade">
                                      <p:cBhvr>
                                        <p:cTn id="28"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4" grpId="0" animBg="1"/>
      <p:bldP spid="176" grpId="0" animBg="1"/>
      <p:bldP spid="178" grpId="0" animBg="1"/>
      <p:bldP spid="68" grpId="0" animBg="1"/>
      <p:bldP spid="4" grpId="0" animBg="1"/>
      <p:bldP spid="71" grpId="0" animBg="1"/>
      <p:bldP spid="1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图片 159">
            <a:extLst>
              <a:ext uri="{FF2B5EF4-FFF2-40B4-BE49-F238E27FC236}">
                <a16:creationId xmlns:a16="http://schemas.microsoft.com/office/drawing/2014/main" xmlns="" id="{7F1FCFF9-A213-4D0B-A868-F4D1E9842494}"/>
              </a:ext>
            </a:extLst>
          </p:cNvPr>
          <p:cNvPicPr>
            <a:picLocks noChangeAspect="1"/>
          </p:cNvPicPr>
          <p:nvPr/>
        </p:nvPicPr>
        <p:blipFill rotWithShape="1">
          <a:blip r:embed="rId2">
            <a:extLst>
              <a:ext uri="{28A0092B-C50C-407E-A947-70E740481C1C}">
                <a14:useLocalDpi xmlns:a14="http://schemas.microsoft.com/office/drawing/2010/main" val="0"/>
              </a:ext>
            </a:extLst>
          </a:blip>
          <a:srcRect l="24563"/>
          <a:stretch/>
        </p:blipFill>
        <p:spPr>
          <a:xfrm>
            <a:off x="6596245" y="2805026"/>
            <a:ext cx="1697046" cy="1450974"/>
          </a:xfrm>
          <a:prstGeom prst="rect">
            <a:avLst/>
          </a:prstGeom>
        </p:spPr>
      </p:pic>
      <p:sp>
        <p:nvSpPr>
          <p:cNvPr id="2" name="Rectangle 2"/>
          <p:cNvSpPr>
            <a:spLocks noChangeArrowheads="1"/>
          </p:cNvSpPr>
          <p:nvPr/>
        </p:nvSpPr>
        <p:spPr bwMode="auto">
          <a:xfrm>
            <a:off x="2181947" y="23017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7" name="圆角矩形 36">
            <a:extLst>
              <a:ext uri="{FF2B5EF4-FFF2-40B4-BE49-F238E27FC236}">
                <a16:creationId xmlns:a16="http://schemas.microsoft.com/office/drawing/2014/main" xmlns="" id="{602D2451-7A53-4C68-BF95-FF762F4CBC1E}"/>
              </a:ext>
            </a:extLst>
          </p:cNvPr>
          <p:cNvSpPr>
            <a:spLocks noChangeArrowheads="1"/>
          </p:cNvSpPr>
          <p:nvPr/>
        </p:nvSpPr>
        <p:spPr bwMode="auto">
          <a:xfrm>
            <a:off x="335046" y="1647823"/>
            <a:ext cx="8542253" cy="477633"/>
          </a:xfrm>
          <a:prstGeom prst="roundRect">
            <a:avLst>
              <a:gd name="adj" fmla="val 6033"/>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txBody>
          <a:bodyPr lIns="91432" tIns="45717" rIns="91432" bIns="45717" anchor="ctr"/>
          <a:lstStyle>
            <a:lvl1pPr>
              <a:spcBef>
                <a:spcPct val="20000"/>
              </a:spcBef>
              <a:buClr>
                <a:srgbClr val="C00000"/>
              </a:buClr>
              <a:buSzPct val="85000"/>
              <a:buFont typeface="Wingdings" charset="2"/>
              <a:buChar char="p"/>
              <a:defRPr sz="2800">
                <a:solidFill>
                  <a:schemeClr val="tx1"/>
                </a:solidFill>
                <a:latin typeface="Arial" charset="0"/>
              </a:defRPr>
            </a:lvl1pPr>
            <a:lvl2pPr marL="742950" indent="-285750">
              <a:spcBef>
                <a:spcPct val="20000"/>
              </a:spcBef>
              <a:buClr>
                <a:srgbClr val="C00000"/>
              </a:buClr>
              <a:buSzPct val="85000"/>
              <a:buFont typeface="Wingdings" charset="2"/>
              <a:buChar char="Ø"/>
              <a:defRPr sz="2400">
                <a:solidFill>
                  <a:schemeClr val="tx1"/>
                </a:solidFill>
                <a:latin typeface="Arial" charset="0"/>
              </a:defRPr>
            </a:lvl2pPr>
            <a:lvl3pPr marL="1143000" indent="-228600">
              <a:spcBef>
                <a:spcPct val="20000"/>
              </a:spcBef>
              <a:buClr>
                <a:schemeClr val="accent1"/>
              </a:buClr>
              <a:buSzPct val="85000"/>
              <a:buFont typeface="Wingdings" charset="2"/>
              <a:buChar char="n"/>
              <a:defRPr sz="2000">
                <a:solidFill>
                  <a:schemeClr val="tx1"/>
                </a:solidFill>
                <a:latin typeface="Arial" charset="0"/>
              </a:defRPr>
            </a:lvl3pPr>
            <a:lvl4pPr marL="1600200" indent="-228600">
              <a:spcBef>
                <a:spcPct val="20000"/>
              </a:spcBef>
              <a:buClr>
                <a:schemeClr val="bg2"/>
              </a:buClr>
              <a:buFont typeface="Wingdings" charset="2"/>
              <a:buChar char="§"/>
              <a:defRPr sz="2000">
                <a:solidFill>
                  <a:schemeClr val="tx1"/>
                </a:solidFill>
                <a:latin typeface="Arial" charset="0"/>
              </a:defRPr>
            </a:lvl4pPr>
            <a:lvl5pPr marL="2057400" indent="-228600">
              <a:spcBef>
                <a:spcPct val="20000"/>
              </a:spcBef>
              <a:buClr>
                <a:schemeClr val="tx2"/>
              </a:buClr>
              <a:buSzPct val="80000"/>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9pPr>
          </a:lstStyle>
          <a:p>
            <a:pPr>
              <a:buNone/>
            </a:pPr>
            <a:r>
              <a:rPr lang="zh-CN" altLang="en-US" sz="2200" b="1" kern="100" dirty="0">
                <a:solidFill>
                  <a:srgbClr val="C00000"/>
                </a:solidFill>
                <a:latin typeface="+mn-ea"/>
                <a:cs typeface="Times New Roman" panose="02020603050405020304" pitchFamily="18" charset="0"/>
              </a:rPr>
              <a:t>服务模式使用不当导致低资源效率或服务质量损害</a:t>
            </a:r>
            <a:endParaRPr kumimoji="1" lang="zh-CN" altLang="en-US" sz="2200" b="1" dirty="0">
              <a:solidFill>
                <a:srgbClr val="C00000"/>
              </a:solidFill>
              <a:latin typeface="+mn-ea"/>
            </a:endParaRPr>
          </a:p>
        </p:txBody>
      </p:sp>
      <p:grpSp>
        <p:nvGrpSpPr>
          <p:cNvPr id="134" name="组合 133">
            <a:extLst>
              <a:ext uri="{FF2B5EF4-FFF2-40B4-BE49-F238E27FC236}">
                <a16:creationId xmlns:a16="http://schemas.microsoft.com/office/drawing/2014/main" xmlns="" id="{C319697E-41BD-4908-96F2-443A55EFE76F}"/>
              </a:ext>
            </a:extLst>
          </p:cNvPr>
          <p:cNvGrpSpPr/>
          <p:nvPr/>
        </p:nvGrpSpPr>
        <p:grpSpPr>
          <a:xfrm>
            <a:off x="5020911" y="4960572"/>
            <a:ext cx="4123089" cy="1737031"/>
            <a:chOff x="4955824" y="3174856"/>
            <a:chExt cx="4123089" cy="1737031"/>
          </a:xfrm>
        </p:grpSpPr>
        <p:sp>
          <p:nvSpPr>
            <p:cNvPr id="135" name="内容占位符 3">
              <a:extLst>
                <a:ext uri="{FF2B5EF4-FFF2-40B4-BE49-F238E27FC236}">
                  <a16:creationId xmlns:a16="http://schemas.microsoft.com/office/drawing/2014/main" xmlns="" id="{88EB655B-E4E0-45AA-8A2C-6BA054C9FCB4}"/>
                </a:ext>
              </a:extLst>
            </p:cNvPr>
            <p:cNvSpPr txBox="1">
              <a:spLocks/>
            </p:cNvSpPr>
            <p:nvPr/>
          </p:nvSpPr>
          <p:spPr>
            <a:xfrm>
              <a:off x="5049130" y="3573479"/>
              <a:ext cx="3742271" cy="5241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b="1" dirty="0"/>
                <a:t>用户租用固定资源，按租量付费</a:t>
              </a:r>
              <a:endParaRPr lang="zh-CN" altLang="en-US" sz="1600" dirty="0"/>
            </a:p>
            <a:p>
              <a:pPr marL="457200" lvl="1" indent="0">
                <a:lnSpc>
                  <a:spcPct val="150000"/>
                </a:lnSpc>
                <a:buNone/>
              </a:pPr>
              <a:endParaRPr lang="en-US" altLang="zh-CN" sz="1600" dirty="0"/>
            </a:p>
          </p:txBody>
        </p:sp>
        <p:sp>
          <p:nvSpPr>
            <p:cNvPr id="136" name="椭圆 135">
              <a:extLst>
                <a:ext uri="{FF2B5EF4-FFF2-40B4-BE49-F238E27FC236}">
                  <a16:creationId xmlns:a16="http://schemas.microsoft.com/office/drawing/2014/main" xmlns="" id="{10CEF1A2-3929-4B1D-A0D1-997F268A9244}"/>
                </a:ext>
              </a:extLst>
            </p:cNvPr>
            <p:cNvSpPr/>
            <p:nvPr/>
          </p:nvSpPr>
          <p:spPr>
            <a:xfrm>
              <a:off x="5116512" y="4103710"/>
              <a:ext cx="299823" cy="2803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p>
          </p:txBody>
        </p:sp>
        <p:sp>
          <p:nvSpPr>
            <p:cNvPr id="137" name="内容占位符 3">
              <a:extLst>
                <a:ext uri="{FF2B5EF4-FFF2-40B4-BE49-F238E27FC236}">
                  <a16:creationId xmlns:a16="http://schemas.microsoft.com/office/drawing/2014/main" xmlns="" id="{BED2B48C-D198-4BE9-A7BB-83443B4BDA98}"/>
                </a:ext>
              </a:extLst>
            </p:cNvPr>
            <p:cNvSpPr txBox="1">
              <a:spLocks/>
            </p:cNvSpPr>
            <p:nvPr/>
          </p:nvSpPr>
          <p:spPr>
            <a:xfrm>
              <a:off x="5496551" y="3981792"/>
              <a:ext cx="3582362" cy="5241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dirty="0"/>
                <a:t>资源持久不回收，性能有保证</a:t>
              </a:r>
              <a:endParaRPr lang="en-US" altLang="zh-CN" sz="1600" dirty="0"/>
            </a:p>
          </p:txBody>
        </p:sp>
        <p:sp>
          <p:nvSpPr>
            <p:cNvPr id="138" name="椭圆 137">
              <a:extLst>
                <a:ext uri="{FF2B5EF4-FFF2-40B4-BE49-F238E27FC236}">
                  <a16:creationId xmlns:a16="http://schemas.microsoft.com/office/drawing/2014/main" xmlns="" id="{DD1DF4E4-E4BE-4514-9A3F-2C3805B12CE6}"/>
                </a:ext>
              </a:extLst>
            </p:cNvPr>
            <p:cNvSpPr/>
            <p:nvPr/>
          </p:nvSpPr>
          <p:spPr>
            <a:xfrm>
              <a:off x="5116511" y="4497441"/>
              <a:ext cx="299823" cy="28032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endParaRPr lang="zh-CN" altLang="en-US" dirty="0"/>
            </a:p>
          </p:txBody>
        </p:sp>
        <p:sp>
          <p:nvSpPr>
            <p:cNvPr id="139" name="内容占位符 3">
              <a:extLst>
                <a:ext uri="{FF2B5EF4-FFF2-40B4-BE49-F238E27FC236}">
                  <a16:creationId xmlns:a16="http://schemas.microsoft.com/office/drawing/2014/main" xmlns="" id="{20A4A8B7-3F7C-44E2-BB09-F77F8C4B8933}"/>
                </a:ext>
              </a:extLst>
            </p:cNvPr>
            <p:cNvSpPr txBox="1">
              <a:spLocks/>
            </p:cNvSpPr>
            <p:nvPr/>
          </p:nvSpPr>
          <p:spPr>
            <a:xfrm>
              <a:off x="5496550" y="4387731"/>
              <a:ext cx="3198540" cy="5241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dirty="0"/>
                <a:t>闲置时仍占用资源，导致浪费</a:t>
              </a:r>
              <a:endParaRPr lang="en-US" altLang="zh-CN" sz="1600" dirty="0"/>
            </a:p>
          </p:txBody>
        </p:sp>
        <p:sp>
          <p:nvSpPr>
            <p:cNvPr id="140" name="文本框 139">
              <a:extLst>
                <a:ext uri="{FF2B5EF4-FFF2-40B4-BE49-F238E27FC236}">
                  <a16:creationId xmlns:a16="http://schemas.microsoft.com/office/drawing/2014/main" xmlns="" id="{4D26AF2B-4A7D-42B5-A491-B1CFCFEFAA2B}"/>
                </a:ext>
              </a:extLst>
            </p:cNvPr>
            <p:cNvSpPr txBox="1"/>
            <p:nvPr/>
          </p:nvSpPr>
          <p:spPr>
            <a:xfrm>
              <a:off x="4963256" y="3179651"/>
              <a:ext cx="3807881" cy="400110"/>
            </a:xfrm>
            <a:prstGeom prst="rect">
              <a:avLst/>
            </a:prstGeom>
            <a:solidFill>
              <a:schemeClr val="accent5">
                <a:lumMod val="20000"/>
                <a:lumOff val="80000"/>
              </a:schemeClr>
            </a:solidFill>
          </p:spPr>
          <p:txBody>
            <a:bodyPr wrap="square" rtlCol="0">
              <a:spAutoFit/>
            </a:bodyPr>
            <a:lstStyle>
              <a:defPPr>
                <a:defRPr lang="zh-CN"/>
              </a:defPPr>
              <a:lvl1pPr algn="ctr">
                <a:defRPr kumimoji="1" sz="2000" b="1">
                  <a:solidFill>
                    <a:srgbClr val="002060"/>
                  </a:solidFill>
                  <a:latin typeface="Microsoft YaHei" panose="020B0503020204020204" pitchFamily="34" charset="-122"/>
                  <a:ea typeface="Microsoft YaHei" panose="020B0503020204020204" pitchFamily="34" charset="-122"/>
                </a:defRPr>
              </a:lvl1pPr>
            </a:lstStyle>
            <a:p>
              <a:r>
                <a:rPr lang="en-US" altLang="zh-CN" dirty="0">
                  <a:solidFill>
                    <a:srgbClr val="004098"/>
                  </a:solidFill>
                  <a:latin typeface="+mn-ea"/>
                  <a:ea typeface="+mn-ea"/>
                </a:rPr>
                <a:t>IaaS: </a:t>
              </a:r>
              <a:r>
                <a:rPr lang="zh-CN" altLang="en-US" dirty="0">
                  <a:solidFill>
                    <a:srgbClr val="004098"/>
                  </a:solidFill>
                  <a:latin typeface="+mn-ea"/>
                  <a:ea typeface="+mn-ea"/>
                </a:rPr>
                <a:t>基础设施即服务</a:t>
              </a:r>
              <a:endParaRPr lang="zh-CN" altLang="en-US" dirty="0">
                <a:solidFill>
                  <a:srgbClr val="C00000"/>
                </a:solidFill>
                <a:latin typeface="+mn-ea"/>
                <a:ea typeface="+mn-ea"/>
              </a:endParaRPr>
            </a:p>
          </p:txBody>
        </p:sp>
        <p:sp>
          <p:nvSpPr>
            <p:cNvPr id="141" name="圆角矩形 105">
              <a:extLst>
                <a:ext uri="{FF2B5EF4-FFF2-40B4-BE49-F238E27FC236}">
                  <a16:creationId xmlns:a16="http://schemas.microsoft.com/office/drawing/2014/main" xmlns="" id="{7095205E-5F6A-47B8-9D79-FB9ABF79A140}"/>
                </a:ext>
              </a:extLst>
            </p:cNvPr>
            <p:cNvSpPr/>
            <p:nvPr/>
          </p:nvSpPr>
          <p:spPr>
            <a:xfrm>
              <a:off x="4955824" y="3174856"/>
              <a:ext cx="3815314" cy="1737031"/>
            </a:xfrm>
            <a:prstGeom prst="roundRect">
              <a:avLst>
                <a:gd name="adj" fmla="val 41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n-ea"/>
              </a:endParaRPr>
            </a:p>
          </p:txBody>
        </p:sp>
      </p:grpSp>
      <p:grpSp>
        <p:nvGrpSpPr>
          <p:cNvPr id="142" name="组合 141">
            <a:extLst>
              <a:ext uri="{FF2B5EF4-FFF2-40B4-BE49-F238E27FC236}">
                <a16:creationId xmlns:a16="http://schemas.microsoft.com/office/drawing/2014/main" xmlns="" id="{5F67D36E-A2DE-42FD-854E-8538106BF4AE}"/>
              </a:ext>
            </a:extLst>
          </p:cNvPr>
          <p:cNvGrpSpPr/>
          <p:nvPr/>
        </p:nvGrpSpPr>
        <p:grpSpPr>
          <a:xfrm>
            <a:off x="402148" y="2447827"/>
            <a:ext cx="4123089" cy="1737031"/>
            <a:chOff x="4955824" y="3174856"/>
            <a:chExt cx="4123089" cy="1737031"/>
          </a:xfrm>
        </p:grpSpPr>
        <p:sp>
          <p:nvSpPr>
            <p:cNvPr id="143" name="内容占位符 3">
              <a:extLst>
                <a:ext uri="{FF2B5EF4-FFF2-40B4-BE49-F238E27FC236}">
                  <a16:creationId xmlns:a16="http://schemas.microsoft.com/office/drawing/2014/main" xmlns="" id="{856CD6FF-77E0-43FB-9B1B-D5278A612388}"/>
                </a:ext>
              </a:extLst>
            </p:cNvPr>
            <p:cNvSpPr txBox="1">
              <a:spLocks/>
            </p:cNvSpPr>
            <p:nvPr/>
          </p:nvSpPr>
          <p:spPr>
            <a:xfrm>
              <a:off x="5049130" y="3573479"/>
              <a:ext cx="3742271" cy="5241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b="1" dirty="0"/>
                <a:t>用户向服务商提交代码，按使用付费</a:t>
              </a:r>
              <a:endParaRPr lang="zh-CN" altLang="en-US" sz="1600" dirty="0"/>
            </a:p>
            <a:p>
              <a:pPr marL="457200" lvl="1" indent="0">
                <a:lnSpc>
                  <a:spcPct val="150000"/>
                </a:lnSpc>
                <a:buNone/>
              </a:pPr>
              <a:endParaRPr lang="en-US" altLang="zh-CN" sz="1600" dirty="0"/>
            </a:p>
          </p:txBody>
        </p:sp>
        <p:sp>
          <p:nvSpPr>
            <p:cNvPr id="144" name="椭圆 143">
              <a:extLst>
                <a:ext uri="{FF2B5EF4-FFF2-40B4-BE49-F238E27FC236}">
                  <a16:creationId xmlns:a16="http://schemas.microsoft.com/office/drawing/2014/main" xmlns="" id="{859FDC2E-AF44-4C6C-8462-7395FE6B8F84}"/>
                </a:ext>
              </a:extLst>
            </p:cNvPr>
            <p:cNvSpPr/>
            <p:nvPr/>
          </p:nvSpPr>
          <p:spPr>
            <a:xfrm>
              <a:off x="5116512" y="4103710"/>
              <a:ext cx="299823" cy="2803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p>
          </p:txBody>
        </p:sp>
        <p:sp>
          <p:nvSpPr>
            <p:cNvPr id="145" name="内容占位符 3">
              <a:extLst>
                <a:ext uri="{FF2B5EF4-FFF2-40B4-BE49-F238E27FC236}">
                  <a16:creationId xmlns:a16="http://schemas.microsoft.com/office/drawing/2014/main" xmlns="" id="{02500E9F-E2D4-49E6-9B57-4EA0F2CFE2BE}"/>
                </a:ext>
              </a:extLst>
            </p:cNvPr>
            <p:cNvSpPr txBox="1">
              <a:spLocks/>
            </p:cNvSpPr>
            <p:nvPr/>
          </p:nvSpPr>
          <p:spPr>
            <a:xfrm>
              <a:off x="5496551" y="3981792"/>
              <a:ext cx="3582362" cy="5241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dirty="0"/>
                <a:t>资源弹性伸缩，利用率高</a:t>
              </a:r>
              <a:endParaRPr lang="en-US" altLang="zh-CN" sz="1600" dirty="0"/>
            </a:p>
          </p:txBody>
        </p:sp>
        <p:sp>
          <p:nvSpPr>
            <p:cNvPr id="146" name="椭圆 145">
              <a:extLst>
                <a:ext uri="{FF2B5EF4-FFF2-40B4-BE49-F238E27FC236}">
                  <a16:creationId xmlns:a16="http://schemas.microsoft.com/office/drawing/2014/main" xmlns="" id="{71CF8E30-791B-479A-8799-829CFA67CC1B}"/>
                </a:ext>
              </a:extLst>
            </p:cNvPr>
            <p:cNvSpPr/>
            <p:nvPr/>
          </p:nvSpPr>
          <p:spPr>
            <a:xfrm>
              <a:off x="5116511" y="4497441"/>
              <a:ext cx="299823" cy="28032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endParaRPr lang="zh-CN" altLang="en-US" dirty="0"/>
            </a:p>
          </p:txBody>
        </p:sp>
        <p:sp>
          <p:nvSpPr>
            <p:cNvPr id="147" name="内容占位符 3">
              <a:extLst>
                <a:ext uri="{FF2B5EF4-FFF2-40B4-BE49-F238E27FC236}">
                  <a16:creationId xmlns:a16="http://schemas.microsoft.com/office/drawing/2014/main" xmlns="" id="{67737368-3016-484F-9E15-577DD41B702C}"/>
                </a:ext>
              </a:extLst>
            </p:cNvPr>
            <p:cNvSpPr txBox="1">
              <a:spLocks/>
            </p:cNvSpPr>
            <p:nvPr/>
          </p:nvSpPr>
          <p:spPr>
            <a:xfrm>
              <a:off x="5496550" y="4387731"/>
              <a:ext cx="3198540" cy="5241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dirty="0"/>
                <a:t>不保证应用执行效果</a:t>
              </a:r>
              <a:endParaRPr lang="en-US" altLang="zh-CN" sz="1600" dirty="0"/>
            </a:p>
          </p:txBody>
        </p:sp>
        <p:sp>
          <p:nvSpPr>
            <p:cNvPr id="148" name="文本框 147">
              <a:extLst>
                <a:ext uri="{FF2B5EF4-FFF2-40B4-BE49-F238E27FC236}">
                  <a16:creationId xmlns:a16="http://schemas.microsoft.com/office/drawing/2014/main" xmlns="" id="{4A1BC81C-C032-4499-A9CC-20938E63C294}"/>
                </a:ext>
              </a:extLst>
            </p:cNvPr>
            <p:cNvSpPr txBox="1"/>
            <p:nvPr/>
          </p:nvSpPr>
          <p:spPr>
            <a:xfrm>
              <a:off x="4963256" y="3179651"/>
              <a:ext cx="3807881" cy="400110"/>
            </a:xfrm>
            <a:prstGeom prst="rect">
              <a:avLst/>
            </a:prstGeom>
            <a:solidFill>
              <a:schemeClr val="accent5">
                <a:lumMod val="20000"/>
                <a:lumOff val="80000"/>
              </a:schemeClr>
            </a:solidFill>
          </p:spPr>
          <p:txBody>
            <a:bodyPr wrap="square" rtlCol="0">
              <a:spAutoFit/>
            </a:bodyPr>
            <a:lstStyle>
              <a:defPPr>
                <a:defRPr lang="zh-CN"/>
              </a:defPPr>
              <a:lvl1pPr algn="ctr">
                <a:defRPr kumimoji="1" sz="2000" b="1">
                  <a:solidFill>
                    <a:srgbClr val="002060"/>
                  </a:solidFill>
                  <a:latin typeface="Microsoft YaHei" panose="020B0503020204020204" pitchFamily="34" charset="-122"/>
                  <a:ea typeface="Microsoft YaHei" panose="020B0503020204020204" pitchFamily="34" charset="-122"/>
                </a:defRPr>
              </a:lvl1pPr>
            </a:lstStyle>
            <a:p>
              <a:r>
                <a:rPr lang="en-US" altLang="zh-CN" dirty="0">
                  <a:solidFill>
                    <a:srgbClr val="004098"/>
                  </a:solidFill>
                  <a:latin typeface="+mn-ea"/>
                  <a:ea typeface="+mn-ea"/>
                </a:rPr>
                <a:t>Serverless: </a:t>
              </a:r>
              <a:r>
                <a:rPr lang="zh-CN" altLang="en-US" dirty="0">
                  <a:solidFill>
                    <a:srgbClr val="004098"/>
                  </a:solidFill>
                  <a:latin typeface="+mn-ea"/>
                  <a:ea typeface="+mn-ea"/>
                </a:rPr>
                <a:t>无服务器计算</a:t>
              </a:r>
              <a:endParaRPr lang="zh-CN" altLang="en-US" dirty="0">
                <a:solidFill>
                  <a:srgbClr val="C00000"/>
                </a:solidFill>
                <a:latin typeface="+mn-ea"/>
                <a:ea typeface="+mn-ea"/>
              </a:endParaRPr>
            </a:p>
          </p:txBody>
        </p:sp>
        <p:sp>
          <p:nvSpPr>
            <p:cNvPr id="149" name="圆角矩形 105">
              <a:extLst>
                <a:ext uri="{FF2B5EF4-FFF2-40B4-BE49-F238E27FC236}">
                  <a16:creationId xmlns:a16="http://schemas.microsoft.com/office/drawing/2014/main" xmlns="" id="{C08AB823-15E4-42AB-B355-316DCBD0945A}"/>
                </a:ext>
              </a:extLst>
            </p:cNvPr>
            <p:cNvSpPr/>
            <p:nvPr/>
          </p:nvSpPr>
          <p:spPr>
            <a:xfrm>
              <a:off x="4955824" y="3174856"/>
              <a:ext cx="3815314" cy="1737031"/>
            </a:xfrm>
            <a:prstGeom prst="roundRect">
              <a:avLst>
                <a:gd name="adj" fmla="val 41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n-ea"/>
              </a:endParaRPr>
            </a:p>
          </p:txBody>
        </p:sp>
      </p:grpSp>
      <p:sp>
        <p:nvSpPr>
          <p:cNvPr id="150" name="矩形 149">
            <a:extLst>
              <a:ext uri="{FF2B5EF4-FFF2-40B4-BE49-F238E27FC236}">
                <a16:creationId xmlns:a16="http://schemas.microsoft.com/office/drawing/2014/main" xmlns="" id="{46980932-5298-4F75-BD11-B6604FCE3D07}"/>
              </a:ext>
            </a:extLst>
          </p:cNvPr>
          <p:cNvSpPr/>
          <p:nvPr/>
        </p:nvSpPr>
        <p:spPr>
          <a:xfrm>
            <a:off x="7583141" y="3921364"/>
            <a:ext cx="804333" cy="387340"/>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1" name="直接连接符 150">
            <a:extLst>
              <a:ext uri="{FF2B5EF4-FFF2-40B4-BE49-F238E27FC236}">
                <a16:creationId xmlns:a16="http://schemas.microsoft.com/office/drawing/2014/main" xmlns="" id="{05B11E65-1154-46F7-922F-FC97792DC542}"/>
              </a:ext>
            </a:extLst>
          </p:cNvPr>
          <p:cNvCxnSpPr>
            <a:cxnSpLocks/>
          </p:cNvCxnSpPr>
          <p:nvPr/>
        </p:nvCxnSpPr>
        <p:spPr>
          <a:xfrm flipV="1">
            <a:off x="8215681" y="4301255"/>
            <a:ext cx="0" cy="664112"/>
          </a:xfrm>
          <a:prstGeom prst="line">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2" name="íṣľîḑê">
            <a:extLst>
              <a:ext uri="{FF2B5EF4-FFF2-40B4-BE49-F238E27FC236}">
                <a16:creationId xmlns:a16="http://schemas.microsoft.com/office/drawing/2014/main" xmlns="" id="{4F8810A3-D270-4264-846F-2F25735FE067}"/>
              </a:ext>
            </a:extLst>
          </p:cNvPr>
          <p:cNvSpPr/>
          <p:nvPr/>
        </p:nvSpPr>
        <p:spPr bwMode="auto">
          <a:xfrm>
            <a:off x="6960965" y="4528041"/>
            <a:ext cx="1428592" cy="34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zh-CN" altLang="en-US" sz="1600" b="1" dirty="0"/>
              <a:t>资源浪费</a:t>
            </a:r>
            <a:endParaRPr lang="en-US" altLang="zh-CN" sz="1600" dirty="0"/>
          </a:p>
        </p:txBody>
      </p:sp>
      <p:sp>
        <p:nvSpPr>
          <p:cNvPr id="153" name="矩形 152">
            <a:extLst>
              <a:ext uri="{FF2B5EF4-FFF2-40B4-BE49-F238E27FC236}">
                <a16:creationId xmlns:a16="http://schemas.microsoft.com/office/drawing/2014/main" xmlns="" id="{F14F4C45-3809-4914-A964-951BE0146EDA}"/>
              </a:ext>
            </a:extLst>
          </p:cNvPr>
          <p:cNvSpPr/>
          <p:nvPr/>
        </p:nvSpPr>
        <p:spPr>
          <a:xfrm>
            <a:off x="6146017" y="2749889"/>
            <a:ext cx="953591" cy="395876"/>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íṣľîḑê">
            <a:extLst>
              <a:ext uri="{FF2B5EF4-FFF2-40B4-BE49-F238E27FC236}">
                <a16:creationId xmlns:a16="http://schemas.microsoft.com/office/drawing/2014/main" xmlns="" id="{740289FF-52A1-4DB8-A49F-E099EFF7C0C2}"/>
              </a:ext>
            </a:extLst>
          </p:cNvPr>
          <p:cNvSpPr/>
          <p:nvPr/>
        </p:nvSpPr>
        <p:spPr bwMode="auto">
          <a:xfrm>
            <a:off x="4331031" y="3185091"/>
            <a:ext cx="1428592" cy="34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zh-CN" altLang="en-US" sz="1600" b="1" dirty="0"/>
              <a:t>并发量受限</a:t>
            </a:r>
            <a:endParaRPr lang="en-US" altLang="zh-CN" sz="1600" b="1" dirty="0"/>
          </a:p>
        </p:txBody>
      </p:sp>
      <p:cxnSp>
        <p:nvCxnSpPr>
          <p:cNvPr id="155" name="直接连接符 154">
            <a:extLst>
              <a:ext uri="{FF2B5EF4-FFF2-40B4-BE49-F238E27FC236}">
                <a16:creationId xmlns:a16="http://schemas.microsoft.com/office/drawing/2014/main" xmlns="" id="{33F989C7-816A-4C28-B046-FA7D07C2ABB0}"/>
              </a:ext>
            </a:extLst>
          </p:cNvPr>
          <p:cNvCxnSpPr>
            <a:cxnSpLocks/>
          </p:cNvCxnSpPr>
          <p:nvPr/>
        </p:nvCxnSpPr>
        <p:spPr>
          <a:xfrm flipH="1" flipV="1">
            <a:off x="6612423" y="3150961"/>
            <a:ext cx="1226" cy="389146"/>
          </a:xfrm>
          <a:prstGeom prst="line">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xmlns="" id="{4253C3A0-5070-400B-85B4-90A45B4B7BED}"/>
              </a:ext>
            </a:extLst>
          </p:cNvPr>
          <p:cNvCxnSpPr>
            <a:cxnSpLocks/>
          </p:cNvCxnSpPr>
          <p:nvPr/>
        </p:nvCxnSpPr>
        <p:spPr>
          <a:xfrm flipH="1">
            <a:off x="4219719" y="3528907"/>
            <a:ext cx="2409117" cy="160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58" name="矩形 157">
            <a:extLst>
              <a:ext uri="{FF2B5EF4-FFF2-40B4-BE49-F238E27FC236}">
                <a16:creationId xmlns:a16="http://schemas.microsoft.com/office/drawing/2014/main" xmlns="" id="{103C574E-F21E-418B-BA94-E19E0FC3CB1E}"/>
              </a:ext>
            </a:extLst>
          </p:cNvPr>
          <p:cNvSpPr/>
          <p:nvPr/>
        </p:nvSpPr>
        <p:spPr>
          <a:xfrm>
            <a:off x="326100" y="5075191"/>
            <a:ext cx="3815314" cy="1176541"/>
          </a:xfrm>
          <a:prstGeom prst="rect">
            <a:avLst/>
          </a:prstGeom>
        </p:spPr>
        <p:txBody>
          <a:bodyPr wrap="square">
            <a:spAutoFit/>
          </a:bodyPr>
          <a:lstStyle/>
          <a:p>
            <a:pPr>
              <a:lnSpc>
                <a:spcPct val="120000"/>
              </a:lnSpc>
            </a:pPr>
            <a:r>
              <a:rPr kumimoji="1" lang="zh-CN" altLang="en-US" sz="2000" b="1" dirty="0">
                <a:solidFill>
                  <a:srgbClr val="00B0F0"/>
                </a:solidFill>
                <a:latin typeface="黑体" panose="02010609060101010101" pitchFamily="49" charset="-122"/>
                <a:ea typeface="黑体" panose="02010609060101010101" pitchFamily="49" charset="-122"/>
              </a:rPr>
              <a:t>切换难题：</a:t>
            </a:r>
            <a:r>
              <a:rPr kumimoji="1" lang="zh-CN" altLang="en-US" sz="2000" b="1" dirty="0">
                <a:solidFill>
                  <a:schemeClr val="accent1"/>
                </a:solidFill>
                <a:latin typeface="+mn-ea"/>
              </a:rPr>
              <a:t>如何</a:t>
            </a:r>
            <a:r>
              <a:rPr kumimoji="1" lang="zh-CN" altLang="en-US" sz="2000" b="1" dirty="0">
                <a:solidFill>
                  <a:srgbClr val="C00000"/>
                </a:solidFill>
                <a:latin typeface="+mn-ea"/>
              </a:rPr>
              <a:t>决定切换时机</a:t>
            </a:r>
            <a:r>
              <a:rPr kumimoji="1" lang="zh-CN" altLang="en-US" sz="2000" b="1" dirty="0">
                <a:solidFill>
                  <a:schemeClr val="accent1"/>
                </a:solidFill>
                <a:latin typeface="+mn-ea"/>
              </a:rPr>
              <a:t>，同时保证高资源利用率与高服务质量</a:t>
            </a:r>
            <a:r>
              <a:rPr kumimoji="1" lang="en-US" altLang="zh-CN" sz="2000" b="1" dirty="0">
                <a:solidFill>
                  <a:schemeClr val="accent1"/>
                </a:solidFill>
                <a:latin typeface="+mn-ea"/>
              </a:rPr>
              <a:t>?</a:t>
            </a:r>
            <a:endParaRPr kumimoji="1" lang="zh-CN" altLang="en-US" sz="2000" b="1" dirty="0">
              <a:solidFill>
                <a:schemeClr val="accent1"/>
              </a:solidFill>
              <a:latin typeface="+mn-ea"/>
            </a:endParaRPr>
          </a:p>
        </p:txBody>
      </p:sp>
      <p:pic>
        <p:nvPicPr>
          <p:cNvPr id="159" name="图片 158">
            <a:extLst>
              <a:ext uri="{FF2B5EF4-FFF2-40B4-BE49-F238E27FC236}">
                <a16:creationId xmlns:a16="http://schemas.microsoft.com/office/drawing/2014/main" xmlns="" id="{79CAD455-CC3F-483A-91D2-0EA15F4994D5}"/>
              </a:ext>
            </a:extLst>
          </p:cNvPr>
          <p:cNvPicPr>
            <a:picLocks noChangeAspect="1"/>
          </p:cNvPicPr>
          <p:nvPr/>
        </p:nvPicPr>
        <p:blipFill rotWithShape="1">
          <a:blip r:embed="rId2">
            <a:extLst>
              <a:ext uri="{28A0092B-C50C-407E-A947-70E740481C1C}">
                <a14:useLocalDpi xmlns:a14="http://schemas.microsoft.com/office/drawing/2010/main" val="0"/>
              </a:ext>
            </a:extLst>
          </a:blip>
          <a:srcRect r="75568"/>
          <a:stretch/>
        </p:blipFill>
        <p:spPr>
          <a:xfrm>
            <a:off x="6051677" y="2807880"/>
            <a:ext cx="549632" cy="1450974"/>
          </a:xfrm>
          <a:prstGeom prst="rect">
            <a:avLst/>
          </a:prstGeom>
        </p:spPr>
      </p:pic>
      <p:grpSp>
        <p:nvGrpSpPr>
          <p:cNvPr id="161" name="组合 160">
            <a:extLst>
              <a:ext uri="{FF2B5EF4-FFF2-40B4-BE49-F238E27FC236}">
                <a16:creationId xmlns:a16="http://schemas.microsoft.com/office/drawing/2014/main" xmlns="" id="{C01809A9-EA27-4851-BED2-5F86926B9351}"/>
              </a:ext>
            </a:extLst>
          </p:cNvPr>
          <p:cNvGrpSpPr/>
          <p:nvPr/>
        </p:nvGrpSpPr>
        <p:grpSpPr>
          <a:xfrm>
            <a:off x="5495955" y="1873114"/>
            <a:ext cx="3730464" cy="2922664"/>
            <a:chOff x="5495955" y="1243332"/>
            <a:chExt cx="3730464" cy="2922664"/>
          </a:xfrm>
        </p:grpSpPr>
        <p:grpSp>
          <p:nvGrpSpPr>
            <p:cNvPr id="162" name="组合 161">
              <a:extLst>
                <a:ext uri="{FF2B5EF4-FFF2-40B4-BE49-F238E27FC236}">
                  <a16:creationId xmlns:a16="http://schemas.microsoft.com/office/drawing/2014/main" xmlns="" id="{D60326AC-F466-49A6-AD7E-CD0ACA37D251}"/>
                </a:ext>
              </a:extLst>
            </p:cNvPr>
            <p:cNvGrpSpPr/>
            <p:nvPr/>
          </p:nvGrpSpPr>
          <p:grpSpPr>
            <a:xfrm>
              <a:off x="5809959" y="1685520"/>
              <a:ext cx="2809482" cy="2110543"/>
              <a:chOff x="628650" y="3288102"/>
              <a:chExt cx="795889" cy="631161"/>
            </a:xfrm>
          </p:grpSpPr>
          <p:cxnSp>
            <p:nvCxnSpPr>
              <p:cNvPr id="165" name="直线箭头连接符 9">
                <a:extLst>
                  <a:ext uri="{FF2B5EF4-FFF2-40B4-BE49-F238E27FC236}">
                    <a16:creationId xmlns:a16="http://schemas.microsoft.com/office/drawing/2014/main" xmlns="" id="{FA54EE14-9B86-40DC-8357-4B8A2663E0A2}"/>
                  </a:ext>
                </a:extLst>
              </p:cNvPr>
              <p:cNvCxnSpPr/>
              <p:nvPr/>
            </p:nvCxnSpPr>
            <p:spPr>
              <a:xfrm>
                <a:off x="628650" y="3919263"/>
                <a:ext cx="79588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直线箭头连接符 60">
                <a:extLst>
                  <a:ext uri="{FF2B5EF4-FFF2-40B4-BE49-F238E27FC236}">
                    <a16:creationId xmlns:a16="http://schemas.microsoft.com/office/drawing/2014/main" xmlns="" id="{D8E93884-CA97-48AA-BB16-91F7A8414106}"/>
                  </a:ext>
                </a:extLst>
              </p:cNvPr>
              <p:cNvCxnSpPr>
                <a:cxnSpLocks/>
              </p:cNvCxnSpPr>
              <p:nvPr/>
            </p:nvCxnSpPr>
            <p:spPr>
              <a:xfrm flipV="1">
                <a:off x="630054" y="3288102"/>
                <a:ext cx="0" cy="6272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3" name="íṣľîḑê">
              <a:extLst>
                <a:ext uri="{FF2B5EF4-FFF2-40B4-BE49-F238E27FC236}">
                  <a16:creationId xmlns:a16="http://schemas.microsoft.com/office/drawing/2014/main" xmlns="" id="{F196EE81-17B0-4D5F-9A74-3D7C4D39120F}"/>
                </a:ext>
              </a:extLst>
            </p:cNvPr>
            <p:cNvSpPr/>
            <p:nvPr/>
          </p:nvSpPr>
          <p:spPr bwMode="auto">
            <a:xfrm rot="16200000">
              <a:off x="4955797" y="1783490"/>
              <a:ext cx="1428592" cy="34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zh-CN" altLang="en-US" sz="1400" i="1" dirty="0"/>
                <a:t>负载</a:t>
              </a:r>
              <a:endParaRPr lang="en-US" altLang="zh-CN" sz="1400" i="1" dirty="0"/>
            </a:p>
          </p:txBody>
        </p:sp>
        <p:sp>
          <p:nvSpPr>
            <p:cNvPr id="164" name="íṣľîḑê">
              <a:extLst>
                <a:ext uri="{FF2B5EF4-FFF2-40B4-BE49-F238E27FC236}">
                  <a16:creationId xmlns:a16="http://schemas.microsoft.com/office/drawing/2014/main" xmlns="" id="{D9FF0891-318D-4F52-A65D-FB55A950CEEA}"/>
                </a:ext>
              </a:extLst>
            </p:cNvPr>
            <p:cNvSpPr/>
            <p:nvPr/>
          </p:nvSpPr>
          <p:spPr bwMode="auto">
            <a:xfrm>
              <a:off x="7797827" y="3817720"/>
              <a:ext cx="1428592" cy="34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zh-CN" altLang="en-US" sz="1400" i="1" dirty="0"/>
                <a:t>时间</a:t>
              </a:r>
              <a:endParaRPr lang="en-US" altLang="zh-CN" sz="1400" i="1" dirty="0"/>
            </a:p>
          </p:txBody>
        </p:sp>
      </p:grpSp>
      <p:sp>
        <p:nvSpPr>
          <p:cNvPr id="167" name="标题 2">
            <a:extLst>
              <a:ext uri="{FF2B5EF4-FFF2-40B4-BE49-F238E27FC236}">
                <a16:creationId xmlns:a16="http://schemas.microsoft.com/office/drawing/2014/main" xmlns="" id="{55C2EA83-525B-408C-8C5B-1065B8F1ED1B}"/>
              </a:ext>
            </a:extLst>
          </p:cNvPr>
          <p:cNvSpPr txBox="1">
            <a:spLocks/>
          </p:cNvSpPr>
          <p:nvPr/>
        </p:nvSpPr>
        <p:spPr>
          <a:xfrm>
            <a:off x="339155" y="857269"/>
            <a:ext cx="8372163" cy="574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zh-CN" altLang="en-US" dirty="0">
                <a:latin typeface="黑体" panose="02010609060101010101" pitchFamily="49" charset="-122"/>
                <a:ea typeface="黑体" panose="02010609060101010101" pitchFamily="49" charset="-122"/>
                <a:cs typeface="Arial" panose="020B0604020202020204" pitchFamily="34" charset="0"/>
              </a:rPr>
              <a:t>灵活切换挑战</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63476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500"/>
                                        <p:tgtEl>
                                          <p:spTgt spid="1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500"/>
                                        <p:tgtEl>
                                          <p:spTgt spid="150"/>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fade">
                                      <p:cBhvr>
                                        <p:cTn id="17" dur="500"/>
                                        <p:tgtEl>
                                          <p:spTgt spid="157"/>
                                        </p:tgtEl>
                                      </p:cBhvr>
                                    </p:animEffect>
                                  </p:childTnLst>
                                </p:cTn>
                              </p:par>
                              <p:par>
                                <p:cTn id="18" presetID="10" presetClass="entr" presetSubtype="0" fill="hold" nodeType="withEffect">
                                  <p:stCondLst>
                                    <p:cond delay="0"/>
                                  </p:stCondLst>
                                  <p:childTnLst>
                                    <p:set>
                                      <p:cBhvr>
                                        <p:cTn id="19" dur="1" fill="hold">
                                          <p:stCondLst>
                                            <p:cond delay="0"/>
                                          </p:stCondLst>
                                        </p:cTn>
                                        <p:tgtEl>
                                          <p:spTgt spid="155"/>
                                        </p:tgtEl>
                                        <p:attrNameLst>
                                          <p:attrName>style.visibility</p:attrName>
                                        </p:attrNameLst>
                                      </p:cBhvr>
                                      <p:to>
                                        <p:strVal val="visible"/>
                                      </p:to>
                                    </p:set>
                                    <p:animEffect transition="in" filter="fade">
                                      <p:cBhvr>
                                        <p:cTn id="20" dur="500"/>
                                        <p:tgtEl>
                                          <p:spTgt spid="155"/>
                                        </p:tgtEl>
                                      </p:cBhvr>
                                    </p:animEffect>
                                  </p:childTnLst>
                                </p:cTn>
                              </p:par>
                              <p:par>
                                <p:cTn id="21" presetID="10" presetClass="entr" presetSubtype="0" fill="hold" nodeType="withEffect">
                                  <p:stCondLst>
                                    <p:cond delay="0"/>
                                  </p:stCondLst>
                                  <p:childTnLst>
                                    <p:set>
                                      <p:cBhvr>
                                        <p:cTn id="22" dur="1" fill="hold">
                                          <p:stCondLst>
                                            <p:cond delay="0"/>
                                          </p:stCondLst>
                                        </p:cTn>
                                        <p:tgtEl>
                                          <p:spTgt spid="151"/>
                                        </p:tgtEl>
                                        <p:attrNameLst>
                                          <p:attrName>style.visibility</p:attrName>
                                        </p:attrNameLst>
                                      </p:cBhvr>
                                      <p:to>
                                        <p:strVal val="visible"/>
                                      </p:to>
                                    </p:set>
                                    <p:animEffect transition="in" filter="fade">
                                      <p:cBhvr>
                                        <p:cTn id="23" dur="500"/>
                                        <p:tgtEl>
                                          <p:spTgt spid="151"/>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54"/>
                                        </p:tgtEl>
                                        <p:attrNameLst>
                                          <p:attrName>style.visibility</p:attrName>
                                        </p:attrNameLst>
                                      </p:cBhvr>
                                      <p:to>
                                        <p:strVal val="visible"/>
                                      </p:to>
                                    </p:set>
                                    <p:animEffect transition="in" filter="fade">
                                      <p:cBhvr>
                                        <p:cTn id="27" dur="500"/>
                                        <p:tgtEl>
                                          <p:spTgt spid="1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2"/>
                                        </p:tgtEl>
                                        <p:attrNameLst>
                                          <p:attrName>style.visibility</p:attrName>
                                        </p:attrNameLst>
                                      </p:cBhvr>
                                      <p:to>
                                        <p:strVal val="visible"/>
                                      </p:to>
                                    </p:set>
                                    <p:animEffect transition="in" filter="fade">
                                      <p:cBhvr>
                                        <p:cTn id="30" dur="500"/>
                                        <p:tgtEl>
                                          <p:spTgt spid="152"/>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42"/>
                                        </p:tgtEl>
                                        <p:attrNameLst>
                                          <p:attrName>style.visibility</p:attrName>
                                        </p:attrNameLst>
                                      </p:cBhvr>
                                      <p:to>
                                        <p:strVal val="visible"/>
                                      </p:to>
                                    </p:set>
                                    <p:animEffect transition="in" filter="fade">
                                      <p:cBhvr>
                                        <p:cTn id="34" dur="500"/>
                                        <p:tgtEl>
                                          <p:spTgt spid="142"/>
                                        </p:tgtEl>
                                      </p:cBhvr>
                                    </p:animEffect>
                                  </p:childTnLst>
                                </p:cTn>
                              </p:par>
                              <p:par>
                                <p:cTn id="35" presetID="10" presetClass="entr" presetSubtype="0" fill="hold" nodeType="with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fade">
                                      <p:cBhvr>
                                        <p:cTn id="37" dur="500"/>
                                        <p:tgtEl>
                                          <p:spTgt spid="134"/>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58"/>
                                        </p:tgtEl>
                                        <p:attrNameLst>
                                          <p:attrName>style.visibility</p:attrName>
                                        </p:attrNameLst>
                                      </p:cBhvr>
                                      <p:to>
                                        <p:strVal val="visible"/>
                                      </p:to>
                                    </p:set>
                                    <p:animEffect transition="in" filter="fade">
                                      <p:cBhvr>
                                        <p:cTn id="41"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50" grpId="0" animBg="1"/>
      <p:bldP spid="152" grpId="0"/>
      <p:bldP spid="153" grpId="0" animBg="1"/>
      <p:bldP spid="154" grpId="0"/>
      <p:bldP spid="1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39819" y="865495"/>
            <a:ext cx="8372163" cy="574183"/>
          </a:xfrm>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低延迟挑战</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grpSp>
        <p:nvGrpSpPr>
          <p:cNvPr id="38" name="组合 37">
            <a:extLst>
              <a:ext uri="{FF2B5EF4-FFF2-40B4-BE49-F238E27FC236}">
                <a16:creationId xmlns:a16="http://schemas.microsoft.com/office/drawing/2014/main" xmlns="" id="{1860BF22-BBDC-4C04-A122-BD23EA683632}"/>
              </a:ext>
            </a:extLst>
          </p:cNvPr>
          <p:cNvGrpSpPr/>
          <p:nvPr/>
        </p:nvGrpSpPr>
        <p:grpSpPr>
          <a:xfrm>
            <a:off x="1323561" y="2319518"/>
            <a:ext cx="425402" cy="634170"/>
            <a:chOff x="6193265" y="3690103"/>
            <a:chExt cx="462623" cy="788664"/>
          </a:xfrm>
        </p:grpSpPr>
        <p:sp>
          <p:nvSpPr>
            <p:cNvPr id="39" name="流程图: 磁盘 34">
              <a:extLst>
                <a:ext uri="{FF2B5EF4-FFF2-40B4-BE49-F238E27FC236}">
                  <a16:creationId xmlns:a16="http://schemas.microsoft.com/office/drawing/2014/main" xmlns="" id="{F1699D6D-49E9-4136-BCBD-666C488D8F67}"/>
                </a:ext>
              </a:extLst>
            </p:cNvPr>
            <p:cNvSpPr/>
            <p:nvPr/>
          </p:nvSpPr>
          <p:spPr>
            <a:xfrm>
              <a:off x="6193265" y="3690103"/>
              <a:ext cx="462623" cy="788664"/>
            </a:xfrm>
            <a:prstGeom prst="flowChartMagneticDisk">
              <a:avLst/>
            </a:prstGeom>
            <a:solidFill>
              <a:schemeClr val="bg1"/>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40" name="iconfont-1177-866404">
              <a:extLst>
                <a:ext uri="{FF2B5EF4-FFF2-40B4-BE49-F238E27FC236}">
                  <a16:creationId xmlns:a16="http://schemas.microsoft.com/office/drawing/2014/main" xmlns="" id="{39D81180-C72D-4BE2-9AE9-0EC980686419}"/>
                </a:ext>
              </a:extLst>
            </p:cNvPr>
            <p:cNvSpPr>
              <a:spLocks noChangeAspect="1"/>
            </p:cNvSpPr>
            <p:nvPr/>
          </p:nvSpPr>
          <p:spPr bwMode="auto">
            <a:xfrm>
              <a:off x="6286512" y="4009256"/>
              <a:ext cx="276127" cy="379683"/>
            </a:xfrm>
            <a:custGeom>
              <a:avLst/>
              <a:gdLst>
                <a:gd name="T0" fmla="*/ 1746 w 9310"/>
                <a:gd name="T1" fmla="*/ 6982 h 12800"/>
                <a:gd name="T2" fmla="*/ 7564 w 9310"/>
                <a:gd name="T3" fmla="*/ 6982 h 12800"/>
                <a:gd name="T4" fmla="*/ 7564 w 9310"/>
                <a:gd name="T5" fmla="*/ 7564 h 12800"/>
                <a:gd name="T6" fmla="*/ 1746 w 9310"/>
                <a:gd name="T7" fmla="*/ 7564 h 12800"/>
                <a:gd name="T8" fmla="*/ 1746 w 9310"/>
                <a:gd name="T9" fmla="*/ 6982 h 12800"/>
                <a:gd name="T10" fmla="*/ 1746 w 9310"/>
                <a:gd name="T11" fmla="*/ 8727 h 12800"/>
                <a:gd name="T12" fmla="*/ 7564 w 9310"/>
                <a:gd name="T13" fmla="*/ 8727 h 12800"/>
                <a:gd name="T14" fmla="*/ 7564 w 9310"/>
                <a:gd name="T15" fmla="*/ 9309 h 12800"/>
                <a:gd name="T16" fmla="*/ 1746 w 9310"/>
                <a:gd name="T17" fmla="*/ 9309 h 12800"/>
                <a:gd name="T18" fmla="*/ 1746 w 9310"/>
                <a:gd name="T19" fmla="*/ 8727 h 12800"/>
                <a:gd name="T20" fmla="*/ 1746 w 9310"/>
                <a:gd name="T21" fmla="*/ 1745 h 12800"/>
                <a:gd name="T22" fmla="*/ 5237 w 9310"/>
                <a:gd name="T23" fmla="*/ 1745 h 12800"/>
                <a:gd name="T24" fmla="*/ 5237 w 9310"/>
                <a:gd name="T25" fmla="*/ 2327 h 12800"/>
                <a:gd name="T26" fmla="*/ 1746 w 9310"/>
                <a:gd name="T27" fmla="*/ 2327 h 12800"/>
                <a:gd name="T28" fmla="*/ 1746 w 9310"/>
                <a:gd name="T29" fmla="*/ 1745 h 12800"/>
                <a:gd name="T30" fmla="*/ 1746 w 9310"/>
                <a:gd name="T31" fmla="*/ 10473 h 12800"/>
                <a:gd name="T32" fmla="*/ 7564 w 9310"/>
                <a:gd name="T33" fmla="*/ 10473 h 12800"/>
                <a:gd name="T34" fmla="*/ 7564 w 9310"/>
                <a:gd name="T35" fmla="*/ 11055 h 12800"/>
                <a:gd name="T36" fmla="*/ 1746 w 9310"/>
                <a:gd name="T37" fmla="*/ 11055 h 12800"/>
                <a:gd name="T38" fmla="*/ 1746 w 9310"/>
                <a:gd name="T39" fmla="*/ 10473 h 12800"/>
                <a:gd name="T40" fmla="*/ 1746 w 9310"/>
                <a:gd name="T41" fmla="*/ 5236 h 12800"/>
                <a:gd name="T42" fmla="*/ 7564 w 9310"/>
                <a:gd name="T43" fmla="*/ 5236 h 12800"/>
                <a:gd name="T44" fmla="*/ 7564 w 9310"/>
                <a:gd name="T45" fmla="*/ 5818 h 12800"/>
                <a:gd name="T46" fmla="*/ 1746 w 9310"/>
                <a:gd name="T47" fmla="*/ 5818 h 12800"/>
                <a:gd name="T48" fmla="*/ 1746 w 9310"/>
                <a:gd name="T49" fmla="*/ 5236 h 12800"/>
                <a:gd name="T50" fmla="*/ 9027 w 9310"/>
                <a:gd name="T51" fmla="*/ 12800 h 12800"/>
                <a:gd name="T52" fmla="*/ 9310 w 9310"/>
                <a:gd name="T53" fmla="*/ 12515 h 12800"/>
                <a:gd name="T54" fmla="*/ 9310 w 9310"/>
                <a:gd name="T55" fmla="*/ 2560 h 12800"/>
                <a:gd name="T56" fmla="*/ 6770 w 9310"/>
                <a:gd name="T57" fmla="*/ 0 h 12800"/>
                <a:gd name="T58" fmla="*/ 283 w 9310"/>
                <a:gd name="T59" fmla="*/ 0 h 12800"/>
                <a:gd name="T60" fmla="*/ 0 w 9310"/>
                <a:gd name="T61" fmla="*/ 285 h 12800"/>
                <a:gd name="T62" fmla="*/ 0 w 9310"/>
                <a:gd name="T63" fmla="*/ 12515 h 12800"/>
                <a:gd name="T64" fmla="*/ 283 w 9310"/>
                <a:gd name="T65" fmla="*/ 12800 h 12800"/>
                <a:gd name="T66" fmla="*/ 9027 w 9310"/>
                <a:gd name="T67" fmla="*/ 12800 h 12800"/>
                <a:gd name="T68" fmla="*/ 582 w 9310"/>
                <a:gd name="T69" fmla="*/ 582 h 12800"/>
                <a:gd name="T70" fmla="*/ 6400 w 9310"/>
                <a:gd name="T71" fmla="*/ 582 h 12800"/>
                <a:gd name="T72" fmla="*/ 6400 w 9310"/>
                <a:gd name="T73" fmla="*/ 2327 h 12800"/>
                <a:gd name="T74" fmla="*/ 6982 w 9310"/>
                <a:gd name="T75" fmla="*/ 2909 h 12800"/>
                <a:gd name="T76" fmla="*/ 8728 w 9310"/>
                <a:gd name="T77" fmla="*/ 2909 h 12800"/>
                <a:gd name="T78" fmla="*/ 8728 w 9310"/>
                <a:gd name="T79" fmla="*/ 12218 h 12800"/>
                <a:gd name="T80" fmla="*/ 582 w 9310"/>
                <a:gd name="T81" fmla="*/ 12218 h 12800"/>
                <a:gd name="T82" fmla="*/ 582 w 9310"/>
                <a:gd name="T83" fmla="*/ 582 h 12800"/>
                <a:gd name="T84" fmla="*/ 1746 w 9310"/>
                <a:gd name="T85" fmla="*/ 3491 h 12800"/>
                <a:gd name="T86" fmla="*/ 7564 w 9310"/>
                <a:gd name="T87" fmla="*/ 3491 h 12800"/>
                <a:gd name="T88" fmla="*/ 7564 w 9310"/>
                <a:gd name="T89" fmla="*/ 4073 h 12800"/>
                <a:gd name="T90" fmla="*/ 1746 w 9310"/>
                <a:gd name="T91" fmla="*/ 4073 h 12800"/>
                <a:gd name="T92" fmla="*/ 1746 w 9310"/>
                <a:gd name="T93" fmla="*/ 349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10" h="12800">
                  <a:moveTo>
                    <a:pt x="1746" y="6982"/>
                  </a:moveTo>
                  <a:lnTo>
                    <a:pt x="7564" y="6982"/>
                  </a:lnTo>
                  <a:lnTo>
                    <a:pt x="7564" y="7564"/>
                  </a:lnTo>
                  <a:lnTo>
                    <a:pt x="1746" y="7564"/>
                  </a:lnTo>
                  <a:lnTo>
                    <a:pt x="1746" y="6982"/>
                  </a:lnTo>
                  <a:close/>
                  <a:moveTo>
                    <a:pt x="1746" y="8727"/>
                  </a:moveTo>
                  <a:lnTo>
                    <a:pt x="7564" y="8727"/>
                  </a:lnTo>
                  <a:lnTo>
                    <a:pt x="7564" y="9309"/>
                  </a:lnTo>
                  <a:lnTo>
                    <a:pt x="1746" y="9309"/>
                  </a:lnTo>
                  <a:lnTo>
                    <a:pt x="1746" y="8727"/>
                  </a:lnTo>
                  <a:close/>
                  <a:moveTo>
                    <a:pt x="1746" y="1745"/>
                  </a:moveTo>
                  <a:lnTo>
                    <a:pt x="5237" y="1745"/>
                  </a:lnTo>
                  <a:lnTo>
                    <a:pt x="5237" y="2327"/>
                  </a:lnTo>
                  <a:lnTo>
                    <a:pt x="1746" y="2327"/>
                  </a:lnTo>
                  <a:lnTo>
                    <a:pt x="1746" y="1745"/>
                  </a:lnTo>
                  <a:close/>
                  <a:moveTo>
                    <a:pt x="1746" y="10473"/>
                  </a:moveTo>
                  <a:lnTo>
                    <a:pt x="7564" y="10473"/>
                  </a:lnTo>
                  <a:lnTo>
                    <a:pt x="7564" y="11055"/>
                  </a:lnTo>
                  <a:lnTo>
                    <a:pt x="1746" y="11055"/>
                  </a:lnTo>
                  <a:lnTo>
                    <a:pt x="1746" y="10473"/>
                  </a:lnTo>
                  <a:close/>
                  <a:moveTo>
                    <a:pt x="1746" y="5236"/>
                  </a:moveTo>
                  <a:lnTo>
                    <a:pt x="7564" y="5236"/>
                  </a:lnTo>
                  <a:lnTo>
                    <a:pt x="7564" y="5818"/>
                  </a:lnTo>
                  <a:lnTo>
                    <a:pt x="1746" y="5818"/>
                  </a:lnTo>
                  <a:lnTo>
                    <a:pt x="1746" y="5236"/>
                  </a:lnTo>
                  <a:close/>
                  <a:moveTo>
                    <a:pt x="9027" y="12800"/>
                  </a:moveTo>
                  <a:cubicBezTo>
                    <a:pt x="9027" y="12800"/>
                    <a:pt x="9310" y="12800"/>
                    <a:pt x="9310" y="12515"/>
                  </a:cubicBezTo>
                  <a:lnTo>
                    <a:pt x="9310" y="2560"/>
                  </a:lnTo>
                  <a:lnTo>
                    <a:pt x="6770" y="0"/>
                  </a:lnTo>
                  <a:lnTo>
                    <a:pt x="283" y="0"/>
                  </a:lnTo>
                  <a:cubicBezTo>
                    <a:pt x="283" y="0"/>
                    <a:pt x="0" y="0"/>
                    <a:pt x="0" y="285"/>
                  </a:cubicBezTo>
                  <a:lnTo>
                    <a:pt x="0" y="12515"/>
                  </a:lnTo>
                  <a:cubicBezTo>
                    <a:pt x="0" y="12800"/>
                    <a:pt x="283" y="12800"/>
                    <a:pt x="283" y="12800"/>
                  </a:cubicBezTo>
                  <a:lnTo>
                    <a:pt x="9027" y="12800"/>
                  </a:lnTo>
                  <a:close/>
                  <a:moveTo>
                    <a:pt x="582" y="582"/>
                  </a:moveTo>
                  <a:lnTo>
                    <a:pt x="6400" y="582"/>
                  </a:lnTo>
                  <a:lnTo>
                    <a:pt x="6400" y="2327"/>
                  </a:lnTo>
                  <a:cubicBezTo>
                    <a:pt x="6400" y="2909"/>
                    <a:pt x="6982" y="2909"/>
                    <a:pt x="6982" y="2909"/>
                  </a:cubicBezTo>
                  <a:lnTo>
                    <a:pt x="8728" y="2909"/>
                  </a:lnTo>
                  <a:lnTo>
                    <a:pt x="8728" y="12218"/>
                  </a:lnTo>
                  <a:lnTo>
                    <a:pt x="582" y="12218"/>
                  </a:lnTo>
                  <a:lnTo>
                    <a:pt x="582" y="582"/>
                  </a:lnTo>
                  <a:close/>
                  <a:moveTo>
                    <a:pt x="1746" y="3491"/>
                  </a:moveTo>
                  <a:lnTo>
                    <a:pt x="7564" y="3491"/>
                  </a:lnTo>
                  <a:lnTo>
                    <a:pt x="7564" y="4073"/>
                  </a:lnTo>
                  <a:lnTo>
                    <a:pt x="1746" y="4073"/>
                  </a:lnTo>
                  <a:lnTo>
                    <a:pt x="1746" y="3491"/>
                  </a:lnTo>
                  <a:close/>
                </a:path>
              </a:pathLst>
            </a:custGeom>
            <a:solidFill>
              <a:schemeClr val="accent1"/>
            </a:solidFill>
            <a:ln>
              <a:noFill/>
            </a:ln>
          </p:spPr>
        </p:sp>
      </p:grpSp>
      <p:sp>
        <p:nvSpPr>
          <p:cNvPr id="41" name="文本框 40">
            <a:extLst>
              <a:ext uri="{FF2B5EF4-FFF2-40B4-BE49-F238E27FC236}">
                <a16:creationId xmlns:a16="http://schemas.microsoft.com/office/drawing/2014/main" xmlns="" id="{8F70961D-19E0-44DD-AFD8-200E25B8D691}"/>
              </a:ext>
            </a:extLst>
          </p:cNvPr>
          <p:cNvSpPr txBox="1"/>
          <p:nvPr/>
        </p:nvSpPr>
        <p:spPr>
          <a:xfrm>
            <a:off x="1039458" y="2446573"/>
            <a:ext cx="1935064" cy="338554"/>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en-US" altLang="zh-CN" dirty="0">
                <a:solidFill>
                  <a:srgbClr val="004098"/>
                </a:solidFill>
                <a:latin typeface="黑体" panose="02010609060101010101" pitchFamily="49" charset="-122"/>
                <a:ea typeface="黑体" panose="02010609060101010101" pitchFamily="49" charset="-122"/>
              </a:rPr>
              <a:t> </a:t>
            </a:r>
            <a:r>
              <a:rPr lang="zh-CN" altLang="en-US" dirty="0">
                <a:solidFill>
                  <a:srgbClr val="004098"/>
                </a:solidFill>
                <a:latin typeface="黑体" panose="02010609060101010101" pitchFamily="49" charset="-122"/>
                <a:ea typeface="黑体" panose="02010609060101010101" pitchFamily="49" charset="-122"/>
              </a:rPr>
              <a:t>容器</a:t>
            </a:r>
          </a:p>
        </p:txBody>
      </p:sp>
      <p:cxnSp>
        <p:nvCxnSpPr>
          <p:cNvPr id="46" name="直线连接符 19">
            <a:extLst>
              <a:ext uri="{FF2B5EF4-FFF2-40B4-BE49-F238E27FC236}">
                <a16:creationId xmlns:a16="http://schemas.microsoft.com/office/drawing/2014/main" xmlns="" id="{27A0134F-8A18-4854-A7F4-446BF7DBA3CF}"/>
              </a:ext>
            </a:extLst>
          </p:cNvPr>
          <p:cNvCxnSpPr>
            <a:cxnSpLocks/>
          </p:cNvCxnSpPr>
          <p:nvPr/>
        </p:nvCxnSpPr>
        <p:spPr>
          <a:xfrm flipV="1">
            <a:off x="1536262" y="3097626"/>
            <a:ext cx="0" cy="299587"/>
          </a:xfrm>
          <a:prstGeom prst="line">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4" name="圆角矩形 83"/>
          <p:cNvSpPr/>
          <p:nvPr/>
        </p:nvSpPr>
        <p:spPr>
          <a:xfrm>
            <a:off x="877733" y="4283461"/>
            <a:ext cx="3258588" cy="266933"/>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200" b="1" dirty="0">
                <a:ln w="0"/>
                <a:solidFill>
                  <a:schemeClr val="tx1"/>
                </a:solidFill>
                <a:latin typeface="Arial" panose="020B0604020202020204" pitchFamily="34" charset="0"/>
                <a:cs typeface="Arial" panose="020B0604020202020204" pitchFamily="34" charset="0"/>
              </a:rPr>
              <a:t>服务器</a:t>
            </a:r>
          </a:p>
        </p:txBody>
      </p:sp>
      <p:sp>
        <p:nvSpPr>
          <p:cNvPr id="85" name="圆角矩形 84"/>
          <p:cNvSpPr/>
          <p:nvPr/>
        </p:nvSpPr>
        <p:spPr>
          <a:xfrm>
            <a:off x="877733" y="4012725"/>
            <a:ext cx="3258588" cy="266933"/>
          </a:xfrm>
          <a:prstGeom prst="round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zh-CN" altLang="en-US" sz="1200" dirty="0">
                <a:latin typeface="+mn-ea"/>
              </a:rPr>
              <a:t>传统操作系统内核层</a:t>
            </a:r>
          </a:p>
        </p:txBody>
      </p:sp>
      <p:sp>
        <p:nvSpPr>
          <p:cNvPr id="86" name="圆角矩形 85"/>
          <p:cNvSpPr/>
          <p:nvPr/>
        </p:nvSpPr>
        <p:spPr>
          <a:xfrm>
            <a:off x="877741" y="3741990"/>
            <a:ext cx="3258587" cy="266933"/>
          </a:xfrm>
          <a:prstGeom prst="round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200" b="1" dirty="0">
                <a:ln w="0"/>
                <a:solidFill>
                  <a:schemeClr val="tx1"/>
                </a:solidFill>
                <a:latin typeface="Arial" panose="020B0604020202020204" pitchFamily="34" charset="0"/>
                <a:cs typeface="Arial" panose="020B0604020202020204" pitchFamily="34" charset="0"/>
              </a:rPr>
              <a:t>容器引擎层</a:t>
            </a:r>
          </a:p>
        </p:txBody>
      </p:sp>
      <p:sp>
        <p:nvSpPr>
          <p:cNvPr id="87" name="圆角矩形 86"/>
          <p:cNvSpPr/>
          <p:nvPr/>
        </p:nvSpPr>
        <p:spPr>
          <a:xfrm>
            <a:off x="877733" y="3479138"/>
            <a:ext cx="1338348" cy="266933"/>
          </a:xfrm>
          <a:prstGeom prst="round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200" b="1" dirty="0">
                <a:ln w="0"/>
                <a:solidFill>
                  <a:schemeClr val="tx1"/>
                </a:solidFill>
                <a:latin typeface="Arial" panose="020B0604020202020204" pitchFamily="34" charset="0"/>
                <a:cs typeface="Arial" panose="020B0604020202020204" pitchFamily="34" charset="0"/>
              </a:rPr>
              <a:t>基础软件库</a:t>
            </a:r>
          </a:p>
        </p:txBody>
      </p:sp>
      <p:sp>
        <p:nvSpPr>
          <p:cNvPr id="88" name="圆角矩形 87"/>
          <p:cNvSpPr/>
          <p:nvPr/>
        </p:nvSpPr>
        <p:spPr>
          <a:xfrm>
            <a:off x="2789662" y="3479138"/>
            <a:ext cx="1338348" cy="266933"/>
          </a:xfrm>
          <a:prstGeom prst="round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200" b="1" dirty="0">
                <a:ln w="0"/>
                <a:solidFill>
                  <a:schemeClr val="tx1"/>
                </a:solidFill>
                <a:latin typeface="Arial" panose="020B0604020202020204" pitchFamily="34" charset="0"/>
                <a:cs typeface="Arial" panose="020B0604020202020204" pitchFamily="34" charset="0"/>
              </a:rPr>
              <a:t>基础软件库</a:t>
            </a:r>
          </a:p>
        </p:txBody>
      </p:sp>
      <p:sp>
        <p:nvSpPr>
          <p:cNvPr id="89" name="圆角矩形 88"/>
          <p:cNvSpPr/>
          <p:nvPr/>
        </p:nvSpPr>
        <p:spPr>
          <a:xfrm>
            <a:off x="4990505" y="4357192"/>
            <a:ext cx="3258588" cy="223335"/>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200" b="1" dirty="0">
                <a:ln w="0"/>
                <a:solidFill>
                  <a:schemeClr val="tx1"/>
                </a:solidFill>
                <a:latin typeface="Arial" panose="020B0604020202020204" pitchFamily="34" charset="0"/>
                <a:cs typeface="Arial" panose="020B0604020202020204" pitchFamily="34" charset="0"/>
              </a:rPr>
              <a:t>服务器</a:t>
            </a:r>
          </a:p>
        </p:txBody>
      </p:sp>
      <p:sp>
        <p:nvSpPr>
          <p:cNvPr id="90" name="圆角矩形 89"/>
          <p:cNvSpPr/>
          <p:nvPr/>
        </p:nvSpPr>
        <p:spPr>
          <a:xfrm>
            <a:off x="4990505" y="3883400"/>
            <a:ext cx="3258588" cy="245029"/>
          </a:xfrm>
          <a:prstGeom prst="roundRect">
            <a:avLst/>
          </a:prstGeom>
          <a:solidFill>
            <a:schemeClr val="accent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200" b="1" dirty="0">
                <a:ln w="0"/>
                <a:solidFill>
                  <a:schemeClr val="tx1"/>
                </a:solidFill>
                <a:latin typeface="Arial" panose="020B0604020202020204" pitchFamily="34" charset="0"/>
                <a:cs typeface="Arial" panose="020B0604020202020204" pitchFamily="34" charset="0"/>
              </a:rPr>
              <a:t>Hypervisor</a:t>
            </a:r>
            <a:r>
              <a:rPr lang="zh-CN" altLang="en-US" sz="1200" b="1" dirty="0">
                <a:ln w="0"/>
                <a:solidFill>
                  <a:schemeClr val="tx1"/>
                </a:solidFill>
                <a:latin typeface="Arial" panose="020B0604020202020204" pitchFamily="34" charset="0"/>
                <a:cs typeface="Arial" panose="020B0604020202020204" pitchFamily="34" charset="0"/>
              </a:rPr>
              <a:t>层</a:t>
            </a:r>
          </a:p>
        </p:txBody>
      </p:sp>
      <p:sp>
        <p:nvSpPr>
          <p:cNvPr id="91" name="圆角矩形 90"/>
          <p:cNvSpPr/>
          <p:nvPr/>
        </p:nvSpPr>
        <p:spPr>
          <a:xfrm>
            <a:off x="4990506" y="3673112"/>
            <a:ext cx="1338348" cy="213827"/>
          </a:xfrm>
          <a:prstGeom prst="roundRect">
            <a:avLst/>
          </a:prstGeom>
          <a:solidFill>
            <a:schemeClr val="accent5">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200" b="1" dirty="0">
                <a:ln w="0"/>
                <a:solidFill>
                  <a:schemeClr val="tx1"/>
                </a:solidFill>
                <a:latin typeface="Arial" panose="020B0604020202020204" pitchFamily="34" charset="0"/>
                <a:cs typeface="Arial" panose="020B0604020202020204" pitchFamily="34" charset="0"/>
              </a:rPr>
              <a:t>虚拟机内核层</a:t>
            </a:r>
          </a:p>
        </p:txBody>
      </p:sp>
      <p:sp>
        <p:nvSpPr>
          <p:cNvPr id="92" name="圆角矩形 91"/>
          <p:cNvSpPr/>
          <p:nvPr/>
        </p:nvSpPr>
        <p:spPr>
          <a:xfrm>
            <a:off x="4990505" y="3461428"/>
            <a:ext cx="1338348" cy="213827"/>
          </a:xfrm>
          <a:prstGeom prst="round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200" b="1" dirty="0">
                <a:ln w="0"/>
                <a:solidFill>
                  <a:schemeClr val="tx1"/>
                </a:solidFill>
                <a:latin typeface="Arial" panose="020B0604020202020204" pitchFamily="34" charset="0"/>
                <a:cs typeface="Arial" panose="020B0604020202020204" pitchFamily="34" charset="0"/>
              </a:rPr>
              <a:t>基础软件库</a:t>
            </a:r>
          </a:p>
        </p:txBody>
      </p:sp>
      <p:sp>
        <p:nvSpPr>
          <p:cNvPr id="93" name="圆角矩形 92"/>
          <p:cNvSpPr/>
          <p:nvPr/>
        </p:nvSpPr>
        <p:spPr>
          <a:xfrm>
            <a:off x="6902434" y="3461428"/>
            <a:ext cx="1338348" cy="213827"/>
          </a:xfrm>
          <a:prstGeom prst="round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200" b="1" dirty="0">
                <a:ln w="0"/>
                <a:solidFill>
                  <a:schemeClr val="tx1"/>
                </a:solidFill>
                <a:latin typeface="Arial" panose="020B0604020202020204" pitchFamily="34" charset="0"/>
                <a:cs typeface="Arial" panose="020B0604020202020204" pitchFamily="34" charset="0"/>
              </a:rPr>
              <a:t>基础软件库</a:t>
            </a:r>
          </a:p>
        </p:txBody>
      </p:sp>
      <p:sp>
        <p:nvSpPr>
          <p:cNvPr id="94" name="圆角矩形 93"/>
          <p:cNvSpPr/>
          <p:nvPr/>
        </p:nvSpPr>
        <p:spPr>
          <a:xfrm>
            <a:off x="6902429" y="3673112"/>
            <a:ext cx="1338348" cy="213827"/>
          </a:xfrm>
          <a:prstGeom prst="roundRect">
            <a:avLst/>
          </a:prstGeom>
          <a:solidFill>
            <a:schemeClr val="accent5">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200" b="1" dirty="0">
                <a:ln w="0"/>
                <a:solidFill>
                  <a:schemeClr val="tx1"/>
                </a:solidFill>
                <a:latin typeface="Arial" panose="020B0604020202020204" pitchFamily="34" charset="0"/>
                <a:cs typeface="Arial" panose="020B0604020202020204" pitchFamily="34" charset="0"/>
              </a:rPr>
              <a:t>虚拟机内核层</a:t>
            </a:r>
          </a:p>
        </p:txBody>
      </p:sp>
      <p:sp>
        <p:nvSpPr>
          <p:cNvPr id="95" name="圆角矩形 94"/>
          <p:cNvSpPr/>
          <p:nvPr/>
        </p:nvSpPr>
        <p:spPr>
          <a:xfrm>
            <a:off x="4990505" y="4132772"/>
            <a:ext cx="3258588" cy="223335"/>
          </a:xfrm>
          <a:prstGeom prst="round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zh-CN" altLang="en-US" sz="1200" dirty="0">
                <a:latin typeface="+mn-ea"/>
              </a:rPr>
              <a:t>传统操作系统内核层</a:t>
            </a:r>
          </a:p>
        </p:txBody>
      </p:sp>
      <p:grpSp>
        <p:nvGrpSpPr>
          <p:cNvPr id="98" name="组合 97">
            <a:extLst>
              <a:ext uri="{FF2B5EF4-FFF2-40B4-BE49-F238E27FC236}">
                <a16:creationId xmlns:a16="http://schemas.microsoft.com/office/drawing/2014/main" xmlns="" id="{1860BF22-BBDC-4C04-A122-BD23EA683632}"/>
              </a:ext>
            </a:extLst>
          </p:cNvPr>
          <p:cNvGrpSpPr/>
          <p:nvPr/>
        </p:nvGrpSpPr>
        <p:grpSpPr>
          <a:xfrm>
            <a:off x="3242129" y="2313748"/>
            <a:ext cx="425402" cy="634170"/>
            <a:chOff x="6193265" y="3690103"/>
            <a:chExt cx="462623" cy="788664"/>
          </a:xfrm>
        </p:grpSpPr>
        <p:sp>
          <p:nvSpPr>
            <p:cNvPr id="99" name="流程图: 磁盘 34">
              <a:extLst>
                <a:ext uri="{FF2B5EF4-FFF2-40B4-BE49-F238E27FC236}">
                  <a16:creationId xmlns:a16="http://schemas.microsoft.com/office/drawing/2014/main" xmlns="" id="{F1699D6D-49E9-4136-BCBD-666C488D8F67}"/>
                </a:ext>
              </a:extLst>
            </p:cNvPr>
            <p:cNvSpPr/>
            <p:nvPr/>
          </p:nvSpPr>
          <p:spPr>
            <a:xfrm>
              <a:off x="6193265" y="3690103"/>
              <a:ext cx="462623" cy="788664"/>
            </a:xfrm>
            <a:prstGeom prst="flowChartMagneticDisk">
              <a:avLst/>
            </a:prstGeom>
            <a:solidFill>
              <a:schemeClr val="bg1"/>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100" name="iconfont-1177-866404">
              <a:extLst>
                <a:ext uri="{FF2B5EF4-FFF2-40B4-BE49-F238E27FC236}">
                  <a16:creationId xmlns:a16="http://schemas.microsoft.com/office/drawing/2014/main" xmlns="" id="{39D81180-C72D-4BE2-9AE9-0EC980686419}"/>
                </a:ext>
              </a:extLst>
            </p:cNvPr>
            <p:cNvSpPr>
              <a:spLocks noChangeAspect="1"/>
            </p:cNvSpPr>
            <p:nvPr/>
          </p:nvSpPr>
          <p:spPr bwMode="auto">
            <a:xfrm>
              <a:off x="6286512" y="4009256"/>
              <a:ext cx="276127" cy="379683"/>
            </a:xfrm>
            <a:custGeom>
              <a:avLst/>
              <a:gdLst>
                <a:gd name="T0" fmla="*/ 1746 w 9310"/>
                <a:gd name="T1" fmla="*/ 6982 h 12800"/>
                <a:gd name="T2" fmla="*/ 7564 w 9310"/>
                <a:gd name="T3" fmla="*/ 6982 h 12800"/>
                <a:gd name="T4" fmla="*/ 7564 w 9310"/>
                <a:gd name="T5" fmla="*/ 7564 h 12800"/>
                <a:gd name="T6" fmla="*/ 1746 w 9310"/>
                <a:gd name="T7" fmla="*/ 7564 h 12800"/>
                <a:gd name="T8" fmla="*/ 1746 w 9310"/>
                <a:gd name="T9" fmla="*/ 6982 h 12800"/>
                <a:gd name="T10" fmla="*/ 1746 w 9310"/>
                <a:gd name="T11" fmla="*/ 8727 h 12800"/>
                <a:gd name="T12" fmla="*/ 7564 w 9310"/>
                <a:gd name="T13" fmla="*/ 8727 h 12800"/>
                <a:gd name="T14" fmla="*/ 7564 w 9310"/>
                <a:gd name="T15" fmla="*/ 9309 h 12800"/>
                <a:gd name="T16" fmla="*/ 1746 w 9310"/>
                <a:gd name="T17" fmla="*/ 9309 h 12800"/>
                <a:gd name="T18" fmla="*/ 1746 w 9310"/>
                <a:gd name="T19" fmla="*/ 8727 h 12800"/>
                <a:gd name="T20" fmla="*/ 1746 w 9310"/>
                <a:gd name="T21" fmla="*/ 1745 h 12800"/>
                <a:gd name="T22" fmla="*/ 5237 w 9310"/>
                <a:gd name="T23" fmla="*/ 1745 h 12800"/>
                <a:gd name="T24" fmla="*/ 5237 w 9310"/>
                <a:gd name="T25" fmla="*/ 2327 h 12800"/>
                <a:gd name="T26" fmla="*/ 1746 w 9310"/>
                <a:gd name="T27" fmla="*/ 2327 h 12800"/>
                <a:gd name="T28" fmla="*/ 1746 w 9310"/>
                <a:gd name="T29" fmla="*/ 1745 h 12800"/>
                <a:gd name="T30" fmla="*/ 1746 w 9310"/>
                <a:gd name="T31" fmla="*/ 10473 h 12800"/>
                <a:gd name="T32" fmla="*/ 7564 w 9310"/>
                <a:gd name="T33" fmla="*/ 10473 h 12800"/>
                <a:gd name="T34" fmla="*/ 7564 w 9310"/>
                <a:gd name="T35" fmla="*/ 11055 h 12800"/>
                <a:gd name="T36" fmla="*/ 1746 w 9310"/>
                <a:gd name="T37" fmla="*/ 11055 h 12800"/>
                <a:gd name="T38" fmla="*/ 1746 w 9310"/>
                <a:gd name="T39" fmla="*/ 10473 h 12800"/>
                <a:gd name="T40" fmla="*/ 1746 w 9310"/>
                <a:gd name="T41" fmla="*/ 5236 h 12800"/>
                <a:gd name="T42" fmla="*/ 7564 w 9310"/>
                <a:gd name="T43" fmla="*/ 5236 h 12800"/>
                <a:gd name="T44" fmla="*/ 7564 w 9310"/>
                <a:gd name="T45" fmla="*/ 5818 h 12800"/>
                <a:gd name="T46" fmla="*/ 1746 w 9310"/>
                <a:gd name="T47" fmla="*/ 5818 h 12800"/>
                <a:gd name="T48" fmla="*/ 1746 w 9310"/>
                <a:gd name="T49" fmla="*/ 5236 h 12800"/>
                <a:gd name="T50" fmla="*/ 9027 w 9310"/>
                <a:gd name="T51" fmla="*/ 12800 h 12800"/>
                <a:gd name="T52" fmla="*/ 9310 w 9310"/>
                <a:gd name="T53" fmla="*/ 12515 h 12800"/>
                <a:gd name="T54" fmla="*/ 9310 w 9310"/>
                <a:gd name="T55" fmla="*/ 2560 h 12800"/>
                <a:gd name="T56" fmla="*/ 6770 w 9310"/>
                <a:gd name="T57" fmla="*/ 0 h 12800"/>
                <a:gd name="T58" fmla="*/ 283 w 9310"/>
                <a:gd name="T59" fmla="*/ 0 h 12800"/>
                <a:gd name="T60" fmla="*/ 0 w 9310"/>
                <a:gd name="T61" fmla="*/ 285 h 12800"/>
                <a:gd name="T62" fmla="*/ 0 w 9310"/>
                <a:gd name="T63" fmla="*/ 12515 h 12800"/>
                <a:gd name="T64" fmla="*/ 283 w 9310"/>
                <a:gd name="T65" fmla="*/ 12800 h 12800"/>
                <a:gd name="T66" fmla="*/ 9027 w 9310"/>
                <a:gd name="T67" fmla="*/ 12800 h 12800"/>
                <a:gd name="T68" fmla="*/ 582 w 9310"/>
                <a:gd name="T69" fmla="*/ 582 h 12800"/>
                <a:gd name="T70" fmla="*/ 6400 w 9310"/>
                <a:gd name="T71" fmla="*/ 582 h 12800"/>
                <a:gd name="T72" fmla="*/ 6400 w 9310"/>
                <a:gd name="T73" fmla="*/ 2327 h 12800"/>
                <a:gd name="T74" fmla="*/ 6982 w 9310"/>
                <a:gd name="T75" fmla="*/ 2909 h 12800"/>
                <a:gd name="T76" fmla="*/ 8728 w 9310"/>
                <a:gd name="T77" fmla="*/ 2909 h 12800"/>
                <a:gd name="T78" fmla="*/ 8728 w 9310"/>
                <a:gd name="T79" fmla="*/ 12218 h 12800"/>
                <a:gd name="T80" fmla="*/ 582 w 9310"/>
                <a:gd name="T81" fmla="*/ 12218 h 12800"/>
                <a:gd name="T82" fmla="*/ 582 w 9310"/>
                <a:gd name="T83" fmla="*/ 582 h 12800"/>
                <a:gd name="T84" fmla="*/ 1746 w 9310"/>
                <a:gd name="T85" fmla="*/ 3491 h 12800"/>
                <a:gd name="T86" fmla="*/ 7564 w 9310"/>
                <a:gd name="T87" fmla="*/ 3491 h 12800"/>
                <a:gd name="T88" fmla="*/ 7564 w 9310"/>
                <a:gd name="T89" fmla="*/ 4073 h 12800"/>
                <a:gd name="T90" fmla="*/ 1746 w 9310"/>
                <a:gd name="T91" fmla="*/ 4073 h 12800"/>
                <a:gd name="T92" fmla="*/ 1746 w 9310"/>
                <a:gd name="T93" fmla="*/ 349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10" h="12800">
                  <a:moveTo>
                    <a:pt x="1746" y="6982"/>
                  </a:moveTo>
                  <a:lnTo>
                    <a:pt x="7564" y="6982"/>
                  </a:lnTo>
                  <a:lnTo>
                    <a:pt x="7564" y="7564"/>
                  </a:lnTo>
                  <a:lnTo>
                    <a:pt x="1746" y="7564"/>
                  </a:lnTo>
                  <a:lnTo>
                    <a:pt x="1746" y="6982"/>
                  </a:lnTo>
                  <a:close/>
                  <a:moveTo>
                    <a:pt x="1746" y="8727"/>
                  </a:moveTo>
                  <a:lnTo>
                    <a:pt x="7564" y="8727"/>
                  </a:lnTo>
                  <a:lnTo>
                    <a:pt x="7564" y="9309"/>
                  </a:lnTo>
                  <a:lnTo>
                    <a:pt x="1746" y="9309"/>
                  </a:lnTo>
                  <a:lnTo>
                    <a:pt x="1746" y="8727"/>
                  </a:lnTo>
                  <a:close/>
                  <a:moveTo>
                    <a:pt x="1746" y="1745"/>
                  </a:moveTo>
                  <a:lnTo>
                    <a:pt x="5237" y="1745"/>
                  </a:lnTo>
                  <a:lnTo>
                    <a:pt x="5237" y="2327"/>
                  </a:lnTo>
                  <a:lnTo>
                    <a:pt x="1746" y="2327"/>
                  </a:lnTo>
                  <a:lnTo>
                    <a:pt x="1746" y="1745"/>
                  </a:lnTo>
                  <a:close/>
                  <a:moveTo>
                    <a:pt x="1746" y="10473"/>
                  </a:moveTo>
                  <a:lnTo>
                    <a:pt x="7564" y="10473"/>
                  </a:lnTo>
                  <a:lnTo>
                    <a:pt x="7564" y="11055"/>
                  </a:lnTo>
                  <a:lnTo>
                    <a:pt x="1746" y="11055"/>
                  </a:lnTo>
                  <a:lnTo>
                    <a:pt x="1746" y="10473"/>
                  </a:lnTo>
                  <a:close/>
                  <a:moveTo>
                    <a:pt x="1746" y="5236"/>
                  </a:moveTo>
                  <a:lnTo>
                    <a:pt x="7564" y="5236"/>
                  </a:lnTo>
                  <a:lnTo>
                    <a:pt x="7564" y="5818"/>
                  </a:lnTo>
                  <a:lnTo>
                    <a:pt x="1746" y="5818"/>
                  </a:lnTo>
                  <a:lnTo>
                    <a:pt x="1746" y="5236"/>
                  </a:lnTo>
                  <a:close/>
                  <a:moveTo>
                    <a:pt x="9027" y="12800"/>
                  </a:moveTo>
                  <a:cubicBezTo>
                    <a:pt x="9027" y="12800"/>
                    <a:pt x="9310" y="12800"/>
                    <a:pt x="9310" y="12515"/>
                  </a:cubicBezTo>
                  <a:lnTo>
                    <a:pt x="9310" y="2560"/>
                  </a:lnTo>
                  <a:lnTo>
                    <a:pt x="6770" y="0"/>
                  </a:lnTo>
                  <a:lnTo>
                    <a:pt x="283" y="0"/>
                  </a:lnTo>
                  <a:cubicBezTo>
                    <a:pt x="283" y="0"/>
                    <a:pt x="0" y="0"/>
                    <a:pt x="0" y="285"/>
                  </a:cubicBezTo>
                  <a:lnTo>
                    <a:pt x="0" y="12515"/>
                  </a:lnTo>
                  <a:cubicBezTo>
                    <a:pt x="0" y="12800"/>
                    <a:pt x="283" y="12800"/>
                    <a:pt x="283" y="12800"/>
                  </a:cubicBezTo>
                  <a:lnTo>
                    <a:pt x="9027" y="12800"/>
                  </a:lnTo>
                  <a:close/>
                  <a:moveTo>
                    <a:pt x="582" y="582"/>
                  </a:moveTo>
                  <a:lnTo>
                    <a:pt x="6400" y="582"/>
                  </a:lnTo>
                  <a:lnTo>
                    <a:pt x="6400" y="2327"/>
                  </a:lnTo>
                  <a:cubicBezTo>
                    <a:pt x="6400" y="2909"/>
                    <a:pt x="6982" y="2909"/>
                    <a:pt x="6982" y="2909"/>
                  </a:cubicBezTo>
                  <a:lnTo>
                    <a:pt x="8728" y="2909"/>
                  </a:lnTo>
                  <a:lnTo>
                    <a:pt x="8728" y="12218"/>
                  </a:lnTo>
                  <a:lnTo>
                    <a:pt x="582" y="12218"/>
                  </a:lnTo>
                  <a:lnTo>
                    <a:pt x="582" y="582"/>
                  </a:lnTo>
                  <a:close/>
                  <a:moveTo>
                    <a:pt x="1746" y="3491"/>
                  </a:moveTo>
                  <a:lnTo>
                    <a:pt x="7564" y="3491"/>
                  </a:lnTo>
                  <a:lnTo>
                    <a:pt x="7564" y="4073"/>
                  </a:lnTo>
                  <a:lnTo>
                    <a:pt x="1746" y="4073"/>
                  </a:lnTo>
                  <a:lnTo>
                    <a:pt x="1746" y="3491"/>
                  </a:lnTo>
                  <a:close/>
                </a:path>
              </a:pathLst>
            </a:custGeom>
            <a:solidFill>
              <a:schemeClr val="accent1"/>
            </a:solidFill>
            <a:ln>
              <a:noFill/>
            </a:ln>
          </p:spPr>
        </p:sp>
      </p:grpSp>
      <p:sp>
        <p:nvSpPr>
          <p:cNvPr id="101" name="文本框 100">
            <a:extLst>
              <a:ext uri="{FF2B5EF4-FFF2-40B4-BE49-F238E27FC236}">
                <a16:creationId xmlns:a16="http://schemas.microsoft.com/office/drawing/2014/main" xmlns="" id="{8F70961D-19E0-44DD-AFD8-200E25B8D691}"/>
              </a:ext>
            </a:extLst>
          </p:cNvPr>
          <p:cNvSpPr txBox="1"/>
          <p:nvPr/>
        </p:nvSpPr>
        <p:spPr>
          <a:xfrm>
            <a:off x="2958172" y="2441129"/>
            <a:ext cx="1935064" cy="338554"/>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en-US" altLang="zh-CN" dirty="0">
                <a:solidFill>
                  <a:srgbClr val="004098"/>
                </a:solidFill>
                <a:latin typeface="黑体" panose="02010609060101010101" pitchFamily="49" charset="-122"/>
                <a:ea typeface="黑体" panose="02010609060101010101" pitchFamily="49" charset="-122"/>
              </a:rPr>
              <a:t> </a:t>
            </a:r>
            <a:r>
              <a:rPr lang="zh-CN" altLang="en-US" dirty="0">
                <a:solidFill>
                  <a:srgbClr val="004098"/>
                </a:solidFill>
                <a:latin typeface="黑体" panose="02010609060101010101" pitchFamily="49" charset="-122"/>
                <a:ea typeface="黑体" panose="02010609060101010101" pitchFamily="49" charset="-122"/>
              </a:rPr>
              <a:t>容器</a:t>
            </a:r>
          </a:p>
        </p:txBody>
      </p:sp>
      <p:cxnSp>
        <p:nvCxnSpPr>
          <p:cNvPr id="102" name="直线连接符 19">
            <a:extLst>
              <a:ext uri="{FF2B5EF4-FFF2-40B4-BE49-F238E27FC236}">
                <a16:creationId xmlns:a16="http://schemas.microsoft.com/office/drawing/2014/main" xmlns="" id="{27A0134F-8A18-4854-A7F4-446BF7DBA3CF}"/>
              </a:ext>
            </a:extLst>
          </p:cNvPr>
          <p:cNvCxnSpPr>
            <a:cxnSpLocks/>
          </p:cNvCxnSpPr>
          <p:nvPr/>
        </p:nvCxnSpPr>
        <p:spPr>
          <a:xfrm flipV="1">
            <a:off x="3454830" y="3115999"/>
            <a:ext cx="0" cy="299587"/>
          </a:xfrm>
          <a:prstGeom prst="line">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03" name="图片 102">
            <a:extLst>
              <a:ext uri="{FF2B5EF4-FFF2-40B4-BE49-F238E27FC236}">
                <a16:creationId xmlns:a16="http://schemas.microsoft.com/office/drawing/2014/main" xmlns="" id="{45AA08B3-5382-4236-8D01-6598E000DF34}"/>
              </a:ext>
            </a:extLst>
          </p:cNvPr>
          <p:cNvPicPr>
            <a:picLocks noChangeAspect="1"/>
          </p:cNvPicPr>
          <p:nvPr/>
        </p:nvPicPr>
        <p:blipFill>
          <a:blip r:embed="rId2"/>
          <a:stretch>
            <a:fillRect/>
          </a:stretch>
        </p:blipFill>
        <p:spPr>
          <a:xfrm>
            <a:off x="5316911" y="2472657"/>
            <a:ext cx="655532" cy="448385"/>
          </a:xfrm>
          <a:prstGeom prst="rect">
            <a:avLst/>
          </a:prstGeom>
          <a:solidFill>
            <a:schemeClr val="bg1"/>
          </a:solidFill>
          <a:ln>
            <a:noFill/>
          </a:ln>
        </p:spPr>
      </p:pic>
      <p:pic>
        <p:nvPicPr>
          <p:cNvPr id="104" name="图片 103">
            <a:extLst>
              <a:ext uri="{FF2B5EF4-FFF2-40B4-BE49-F238E27FC236}">
                <a16:creationId xmlns:a16="http://schemas.microsoft.com/office/drawing/2014/main" xmlns="" id="{45AA08B3-5382-4236-8D01-6598E000DF34}"/>
              </a:ext>
            </a:extLst>
          </p:cNvPr>
          <p:cNvPicPr>
            <a:picLocks noChangeAspect="1"/>
          </p:cNvPicPr>
          <p:nvPr/>
        </p:nvPicPr>
        <p:blipFill>
          <a:blip r:embed="rId2"/>
          <a:stretch>
            <a:fillRect/>
          </a:stretch>
        </p:blipFill>
        <p:spPr>
          <a:xfrm>
            <a:off x="7181652" y="2472657"/>
            <a:ext cx="655532" cy="448385"/>
          </a:xfrm>
          <a:prstGeom prst="rect">
            <a:avLst/>
          </a:prstGeom>
          <a:solidFill>
            <a:schemeClr val="bg1"/>
          </a:solidFill>
          <a:ln>
            <a:noFill/>
          </a:ln>
        </p:spPr>
      </p:pic>
      <p:cxnSp>
        <p:nvCxnSpPr>
          <p:cNvPr id="105" name="直线连接符 19">
            <a:extLst>
              <a:ext uri="{FF2B5EF4-FFF2-40B4-BE49-F238E27FC236}">
                <a16:creationId xmlns:a16="http://schemas.microsoft.com/office/drawing/2014/main" xmlns="" id="{27A0134F-8A18-4854-A7F4-446BF7DBA3CF}"/>
              </a:ext>
            </a:extLst>
          </p:cNvPr>
          <p:cNvCxnSpPr>
            <a:cxnSpLocks/>
          </p:cNvCxnSpPr>
          <p:nvPr/>
        </p:nvCxnSpPr>
        <p:spPr>
          <a:xfrm flipV="1">
            <a:off x="5630694" y="3058276"/>
            <a:ext cx="0" cy="299587"/>
          </a:xfrm>
          <a:prstGeom prst="line">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6" name="直线连接符 19">
            <a:extLst>
              <a:ext uri="{FF2B5EF4-FFF2-40B4-BE49-F238E27FC236}">
                <a16:creationId xmlns:a16="http://schemas.microsoft.com/office/drawing/2014/main" xmlns="" id="{27A0134F-8A18-4854-A7F4-446BF7DBA3CF}"/>
              </a:ext>
            </a:extLst>
          </p:cNvPr>
          <p:cNvCxnSpPr>
            <a:cxnSpLocks/>
          </p:cNvCxnSpPr>
          <p:nvPr/>
        </p:nvCxnSpPr>
        <p:spPr>
          <a:xfrm flipV="1">
            <a:off x="7509418" y="3039903"/>
            <a:ext cx="0" cy="299587"/>
          </a:xfrm>
          <a:prstGeom prst="line">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07" name="文本框 106">
            <a:extLst>
              <a:ext uri="{FF2B5EF4-FFF2-40B4-BE49-F238E27FC236}">
                <a16:creationId xmlns:a16="http://schemas.microsoft.com/office/drawing/2014/main" xmlns="" id="{B9D2F1CE-1C5E-4067-BDD7-F8166C1A95B8}"/>
              </a:ext>
            </a:extLst>
          </p:cNvPr>
          <p:cNvSpPr txBox="1"/>
          <p:nvPr/>
        </p:nvSpPr>
        <p:spPr>
          <a:xfrm>
            <a:off x="728804" y="4938395"/>
            <a:ext cx="5664113" cy="461665"/>
          </a:xfrm>
          <a:prstGeom prst="rect">
            <a:avLst/>
          </a:prstGeom>
          <a:noFill/>
        </p:spPr>
        <p:txBody>
          <a:bodyPr wrap="square" rtlCol="0">
            <a:spAutoFit/>
          </a:bodyPr>
          <a:lstStyle/>
          <a:p>
            <a:pPr marL="714375" indent="-704850" algn="ctr">
              <a:lnSpc>
                <a:spcPct val="120000"/>
              </a:lnSpc>
            </a:pPr>
            <a:r>
              <a:rPr lang="zh-CN" altLang="en-US" sz="2000" b="1" dirty="0">
                <a:solidFill>
                  <a:schemeClr val="accent1"/>
                </a:solidFill>
                <a:latin typeface="+mn-ea"/>
              </a:rPr>
              <a:t>容器创建时间过长导致</a:t>
            </a:r>
            <a:r>
              <a:rPr lang="zh-CN" altLang="en-US" sz="2000" b="1" dirty="0">
                <a:solidFill>
                  <a:srgbClr val="C00000"/>
                </a:solidFill>
                <a:latin typeface="+mn-ea"/>
              </a:rPr>
              <a:t>用户应用请求的</a:t>
            </a:r>
            <a:r>
              <a:rPr lang="en-US" altLang="zh-CN" sz="2000" b="1" dirty="0" err="1">
                <a:solidFill>
                  <a:srgbClr val="C00000"/>
                </a:solidFill>
                <a:latin typeface="+mn-ea"/>
              </a:rPr>
              <a:t>QoS</a:t>
            </a:r>
            <a:r>
              <a:rPr lang="zh-CN" altLang="en-US" sz="2000" b="1" dirty="0">
                <a:solidFill>
                  <a:srgbClr val="C00000"/>
                </a:solidFill>
                <a:latin typeface="+mn-ea"/>
              </a:rPr>
              <a:t>违反</a:t>
            </a:r>
            <a:endParaRPr kumimoji="1" lang="en-US" altLang="zh-CN" sz="2000" b="1" baseline="30000" dirty="0">
              <a:solidFill>
                <a:srgbClr val="C00000"/>
              </a:solidFill>
              <a:latin typeface="+mn-ea"/>
            </a:endParaRPr>
          </a:p>
        </p:txBody>
      </p:sp>
      <p:sp>
        <p:nvSpPr>
          <p:cNvPr id="108" name="Oval 75">
            <a:extLst>
              <a:ext uri="{FF2B5EF4-FFF2-40B4-BE49-F238E27FC236}">
                <a16:creationId xmlns:a16="http://schemas.microsoft.com/office/drawing/2014/main" xmlns="" id="{82A3BEE7-B5FD-460C-BB9C-BE3B70E3BFCC}"/>
              </a:ext>
            </a:extLst>
          </p:cNvPr>
          <p:cNvSpPr/>
          <p:nvPr/>
        </p:nvSpPr>
        <p:spPr>
          <a:xfrm>
            <a:off x="538237" y="5028831"/>
            <a:ext cx="301851" cy="3016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rPr>
              <a:t>1</a:t>
            </a:r>
            <a:endParaRPr lang="en-US" dirty="0">
              <a:latin typeface="+mn-ea"/>
            </a:endParaRPr>
          </a:p>
        </p:txBody>
      </p:sp>
      <p:grpSp>
        <p:nvGrpSpPr>
          <p:cNvPr id="109" name="组合 108">
            <a:extLst>
              <a:ext uri="{FF2B5EF4-FFF2-40B4-BE49-F238E27FC236}">
                <a16:creationId xmlns:a16="http://schemas.microsoft.com/office/drawing/2014/main" xmlns="" id="{81806DC1-9CE8-4BC7-AABB-BD551B92F95A}"/>
              </a:ext>
            </a:extLst>
          </p:cNvPr>
          <p:cNvGrpSpPr/>
          <p:nvPr/>
        </p:nvGrpSpPr>
        <p:grpSpPr>
          <a:xfrm>
            <a:off x="378945" y="5427835"/>
            <a:ext cx="8670461" cy="461665"/>
            <a:chOff x="371370" y="5483011"/>
            <a:chExt cx="8670461" cy="461665"/>
          </a:xfrm>
        </p:grpSpPr>
        <p:sp>
          <p:nvSpPr>
            <p:cNvPr id="110" name="文本框 109">
              <a:extLst>
                <a:ext uri="{FF2B5EF4-FFF2-40B4-BE49-F238E27FC236}">
                  <a16:creationId xmlns:a16="http://schemas.microsoft.com/office/drawing/2014/main" xmlns="" id="{13695F7F-3E80-41F6-86CF-BD195F6206E8}"/>
                </a:ext>
              </a:extLst>
            </p:cNvPr>
            <p:cNvSpPr txBox="1"/>
            <p:nvPr/>
          </p:nvSpPr>
          <p:spPr>
            <a:xfrm>
              <a:off x="371370" y="5483011"/>
              <a:ext cx="8670461" cy="461665"/>
            </a:xfrm>
            <a:prstGeom prst="rect">
              <a:avLst/>
            </a:prstGeom>
            <a:noFill/>
          </p:spPr>
          <p:txBody>
            <a:bodyPr wrap="square" rtlCol="0">
              <a:spAutoFit/>
            </a:bodyPr>
            <a:lstStyle/>
            <a:p>
              <a:pPr marL="714375" indent="-704850" algn="ctr">
                <a:lnSpc>
                  <a:spcPct val="120000"/>
                </a:lnSpc>
              </a:pPr>
              <a:r>
                <a:rPr lang="zh-CN" altLang="en-US" sz="2000" b="1" dirty="0">
                  <a:solidFill>
                    <a:schemeClr val="accent1"/>
                  </a:solidFill>
                  <a:latin typeface="+mn-ea"/>
                </a:rPr>
                <a:t>对于容器和虚拟机隔离性要求使得</a:t>
              </a:r>
              <a:r>
                <a:rPr lang="zh-CN" altLang="en-US" sz="2000" b="1" dirty="0">
                  <a:solidFill>
                    <a:srgbClr val="C00000"/>
                  </a:solidFill>
                  <a:latin typeface="+mn-ea"/>
                </a:rPr>
                <a:t>无法兼顾隔离性和低延迟启动性能</a:t>
              </a:r>
              <a:endParaRPr kumimoji="1" lang="en-US" altLang="zh-CN" sz="2000" b="1" baseline="30000" dirty="0">
                <a:solidFill>
                  <a:srgbClr val="C00000"/>
                </a:solidFill>
                <a:latin typeface="+mn-ea"/>
              </a:endParaRPr>
            </a:p>
          </p:txBody>
        </p:sp>
        <p:sp>
          <p:nvSpPr>
            <p:cNvPr id="111" name="Oval 73">
              <a:extLst>
                <a:ext uri="{FF2B5EF4-FFF2-40B4-BE49-F238E27FC236}">
                  <a16:creationId xmlns:a16="http://schemas.microsoft.com/office/drawing/2014/main" xmlns="" id="{4FC27B68-54CA-4110-A92E-6CFC52D6A242}"/>
                </a:ext>
              </a:extLst>
            </p:cNvPr>
            <p:cNvSpPr/>
            <p:nvPr/>
          </p:nvSpPr>
          <p:spPr>
            <a:xfrm>
              <a:off x="533013" y="5574470"/>
              <a:ext cx="301851" cy="3016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rPr>
                <a:t>2</a:t>
              </a:r>
              <a:endParaRPr lang="en-US" dirty="0">
                <a:latin typeface="+mn-ea"/>
              </a:endParaRPr>
            </a:p>
          </p:txBody>
        </p:sp>
      </p:grpSp>
      <p:grpSp>
        <p:nvGrpSpPr>
          <p:cNvPr id="112" name="组合 111">
            <a:extLst>
              <a:ext uri="{FF2B5EF4-FFF2-40B4-BE49-F238E27FC236}">
                <a16:creationId xmlns:a16="http://schemas.microsoft.com/office/drawing/2014/main" xmlns="" id="{391754A5-CCAB-4B99-8B8D-79C572E526F2}"/>
              </a:ext>
            </a:extLst>
          </p:cNvPr>
          <p:cNvGrpSpPr/>
          <p:nvPr/>
        </p:nvGrpSpPr>
        <p:grpSpPr>
          <a:xfrm>
            <a:off x="538032" y="5908959"/>
            <a:ext cx="7888637" cy="461665"/>
            <a:chOff x="530457" y="6106029"/>
            <a:chExt cx="7888637" cy="461665"/>
          </a:xfrm>
        </p:grpSpPr>
        <p:sp>
          <p:nvSpPr>
            <p:cNvPr id="113" name="文本框 112">
              <a:extLst>
                <a:ext uri="{FF2B5EF4-FFF2-40B4-BE49-F238E27FC236}">
                  <a16:creationId xmlns:a16="http://schemas.microsoft.com/office/drawing/2014/main" xmlns="" id="{5B2DA5FE-B9BA-46FA-96FF-E48DC270CF41}"/>
                </a:ext>
              </a:extLst>
            </p:cNvPr>
            <p:cNvSpPr txBox="1"/>
            <p:nvPr/>
          </p:nvSpPr>
          <p:spPr>
            <a:xfrm>
              <a:off x="722875" y="6106029"/>
              <a:ext cx="7696219" cy="461665"/>
            </a:xfrm>
            <a:prstGeom prst="rect">
              <a:avLst/>
            </a:prstGeom>
            <a:noFill/>
          </p:spPr>
          <p:txBody>
            <a:bodyPr wrap="square" rtlCol="0">
              <a:spAutoFit/>
            </a:bodyPr>
            <a:lstStyle/>
            <a:p>
              <a:pPr marL="714375" indent="-704850" algn="ctr">
                <a:lnSpc>
                  <a:spcPct val="120000"/>
                </a:lnSpc>
              </a:pPr>
              <a:r>
                <a:rPr lang="zh-CN" altLang="en-US" sz="2000" b="1" dirty="0">
                  <a:solidFill>
                    <a:schemeClr val="accent1"/>
                  </a:solidFill>
                  <a:latin typeface="+mn-ea"/>
                </a:rPr>
                <a:t>请求由负载均衡策略分发到节点后，</a:t>
              </a:r>
              <a:r>
                <a:rPr lang="zh-CN" altLang="en-US" sz="2000" b="1" dirty="0">
                  <a:solidFill>
                    <a:srgbClr val="C00000"/>
                  </a:solidFill>
                  <a:latin typeface="+mn-ea"/>
                </a:rPr>
                <a:t>队列引入的排队延迟难以避免</a:t>
              </a:r>
              <a:endParaRPr kumimoji="1" lang="en-US" altLang="zh-CN" sz="2000" b="1" baseline="30000" dirty="0">
                <a:solidFill>
                  <a:srgbClr val="C00000"/>
                </a:solidFill>
                <a:latin typeface="+mn-ea"/>
              </a:endParaRPr>
            </a:p>
          </p:txBody>
        </p:sp>
        <p:sp>
          <p:nvSpPr>
            <p:cNvPr id="114" name="Oval 73">
              <a:extLst>
                <a:ext uri="{FF2B5EF4-FFF2-40B4-BE49-F238E27FC236}">
                  <a16:creationId xmlns:a16="http://schemas.microsoft.com/office/drawing/2014/main" xmlns="" id="{2517793F-2E54-4389-8F15-CC669AF6D259}"/>
                </a:ext>
              </a:extLst>
            </p:cNvPr>
            <p:cNvSpPr/>
            <p:nvPr/>
          </p:nvSpPr>
          <p:spPr>
            <a:xfrm>
              <a:off x="530457" y="6184758"/>
              <a:ext cx="301851" cy="3016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rPr>
                <a:t>3</a:t>
              </a:r>
              <a:endParaRPr lang="en-US" dirty="0">
                <a:latin typeface="+mn-ea"/>
              </a:endParaRPr>
            </a:p>
          </p:txBody>
        </p:sp>
      </p:grpSp>
      <p:cxnSp>
        <p:nvCxnSpPr>
          <p:cNvPr id="115" name="直线连接符 29">
            <a:extLst>
              <a:ext uri="{FF2B5EF4-FFF2-40B4-BE49-F238E27FC236}">
                <a16:creationId xmlns:a16="http://schemas.microsoft.com/office/drawing/2014/main" xmlns="" id="{8AEB91C6-304E-4A97-8AAE-620116C38CB8}"/>
              </a:ext>
            </a:extLst>
          </p:cNvPr>
          <p:cNvCxnSpPr>
            <a:cxnSpLocks/>
          </p:cNvCxnSpPr>
          <p:nvPr/>
        </p:nvCxnSpPr>
        <p:spPr>
          <a:xfrm>
            <a:off x="342622" y="4742510"/>
            <a:ext cx="8566558" cy="0"/>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7" name="圆角矩形 36">
            <a:extLst>
              <a:ext uri="{FF2B5EF4-FFF2-40B4-BE49-F238E27FC236}">
                <a16:creationId xmlns:a16="http://schemas.microsoft.com/office/drawing/2014/main" xmlns="" id="{602D2451-7A53-4C68-BF95-FF762F4CBC1E}"/>
              </a:ext>
            </a:extLst>
          </p:cNvPr>
          <p:cNvSpPr>
            <a:spLocks noChangeArrowheads="1"/>
          </p:cNvSpPr>
          <p:nvPr/>
        </p:nvSpPr>
        <p:spPr bwMode="auto">
          <a:xfrm>
            <a:off x="335046" y="1647823"/>
            <a:ext cx="8542253" cy="477633"/>
          </a:xfrm>
          <a:prstGeom prst="roundRect">
            <a:avLst>
              <a:gd name="adj" fmla="val 6033"/>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txBody>
          <a:bodyPr lIns="91432" tIns="45717" rIns="91432" bIns="45717" anchor="ctr"/>
          <a:lstStyle>
            <a:lvl1pPr>
              <a:spcBef>
                <a:spcPct val="20000"/>
              </a:spcBef>
              <a:buClr>
                <a:srgbClr val="C00000"/>
              </a:buClr>
              <a:buSzPct val="85000"/>
              <a:buFont typeface="Wingdings" charset="2"/>
              <a:buChar char="p"/>
              <a:defRPr sz="2800">
                <a:solidFill>
                  <a:schemeClr val="tx1"/>
                </a:solidFill>
                <a:latin typeface="Arial" charset="0"/>
              </a:defRPr>
            </a:lvl1pPr>
            <a:lvl2pPr marL="742950" indent="-285750">
              <a:spcBef>
                <a:spcPct val="20000"/>
              </a:spcBef>
              <a:buClr>
                <a:srgbClr val="C00000"/>
              </a:buClr>
              <a:buSzPct val="85000"/>
              <a:buFont typeface="Wingdings" charset="2"/>
              <a:buChar char="Ø"/>
              <a:defRPr sz="2400">
                <a:solidFill>
                  <a:schemeClr val="tx1"/>
                </a:solidFill>
                <a:latin typeface="Arial" charset="0"/>
              </a:defRPr>
            </a:lvl2pPr>
            <a:lvl3pPr marL="1143000" indent="-228600">
              <a:spcBef>
                <a:spcPct val="20000"/>
              </a:spcBef>
              <a:buClr>
                <a:schemeClr val="accent1"/>
              </a:buClr>
              <a:buSzPct val="85000"/>
              <a:buFont typeface="Wingdings" charset="2"/>
              <a:buChar char="n"/>
              <a:defRPr sz="2000">
                <a:solidFill>
                  <a:schemeClr val="tx1"/>
                </a:solidFill>
                <a:latin typeface="Arial" charset="0"/>
              </a:defRPr>
            </a:lvl3pPr>
            <a:lvl4pPr marL="1600200" indent="-228600">
              <a:spcBef>
                <a:spcPct val="20000"/>
              </a:spcBef>
              <a:buClr>
                <a:schemeClr val="bg2"/>
              </a:buClr>
              <a:buFont typeface="Wingdings" charset="2"/>
              <a:buChar char="§"/>
              <a:defRPr sz="2000">
                <a:solidFill>
                  <a:schemeClr val="tx1"/>
                </a:solidFill>
                <a:latin typeface="Arial" charset="0"/>
              </a:defRPr>
            </a:lvl4pPr>
            <a:lvl5pPr marL="2057400" indent="-228600">
              <a:spcBef>
                <a:spcPct val="20000"/>
              </a:spcBef>
              <a:buClr>
                <a:schemeClr val="tx2"/>
              </a:buClr>
              <a:buSzPct val="80000"/>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9pPr>
          </a:lstStyle>
          <a:p>
            <a:pPr>
              <a:buNone/>
            </a:pPr>
            <a:r>
              <a:rPr lang="zh-CN" altLang="en-US" sz="2200" b="1" kern="100" dirty="0">
                <a:solidFill>
                  <a:srgbClr val="C00000"/>
                </a:solidFill>
                <a:latin typeface="+mn-ea"/>
                <a:cs typeface="Times New Roman" panose="02020603050405020304" pitchFamily="18" charset="0"/>
              </a:rPr>
              <a:t>基于轻量虚拟机或者容器技术部署时，启动时延往往过长</a:t>
            </a:r>
            <a:endParaRPr kumimoji="1" lang="zh-CN" altLang="en-US" sz="2200" b="1" dirty="0">
              <a:solidFill>
                <a:srgbClr val="C00000"/>
              </a:solidFill>
              <a:latin typeface="+mn-ea"/>
            </a:endParaRPr>
          </a:p>
        </p:txBody>
      </p:sp>
    </p:spTree>
    <p:extLst>
      <p:ext uri="{BB962C8B-B14F-4D97-AF65-F5344CB8AC3E}">
        <p14:creationId xmlns:p14="http://schemas.microsoft.com/office/powerpoint/2010/main" val="271665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left)">
                                      <p:cBhvr>
                                        <p:cTn id="7" dur="500"/>
                                        <p:tgtEl>
                                          <p:spTgt spid="1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par>
                                <p:cTn id="15" presetID="10"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500"/>
                                        <p:tgtEl>
                                          <p:spTgt spid="8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500"/>
                                        <p:tgtEl>
                                          <p:spTgt spid="8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fade">
                                      <p:cBhvr>
                                        <p:cTn id="29" dur="500"/>
                                        <p:tgtEl>
                                          <p:spTgt spid="8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par>
                                <p:cTn id="33" presetID="10" presetClass="entr" presetSubtype="0"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500"/>
                                        <p:tgtEl>
                                          <p:spTgt spid="98"/>
                                        </p:tgtEl>
                                      </p:cBhvr>
                                    </p:animEffect>
                                  </p:childTnLst>
                                </p:cTn>
                              </p:par>
                              <p:par>
                                <p:cTn id="36" presetID="10" presetClass="entr" presetSubtype="0" fill="hold" nodeType="with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fade">
                                      <p:cBhvr>
                                        <p:cTn id="38" dur="500"/>
                                        <p:tgtEl>
                                          <p:spTgt spid="10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500"/>
                                        <p:tgtEl>
                                          <p:spTgt spid="10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fade">
                                      <p:cBhvr>
                                        <p:cTn id="44" dur="500"/>
                                        <p:tgtEl>
                                          <p:spTgt spid="8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500"/>
                                        <p:tgtEl>
                                          <p:spTgt spid="9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500"/>
                                        <p:tgtEl>
                                          <p:spTgt spid="9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fade">
                                      <p:cBhvr>
                                        <p:cTn id="53" dur="500"/>
                                        <p:tgtEl>
                                          <p:spTgt spid="9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fade">
                                      <p:cBhvr>
                                        <p:cTn id="56" dur="500"/>
                                        <p:tgtEl>
                                          <p:spTgt spid="9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fade">
                                      <p:cBhvr>
                                        <p:cTn id="59" dur="500"/>
                                        <p:tgtEl>
                                          <p:spTgt spid="9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fade">
                                      <p:cBhvr>
                                        <p:cTn id="62" dur="500"/>
                                        <p:tgtEl>
                                          <p:spTgt spid="95"/>
                                        </p:tgtEl>
                                      </p:cBhvr>
                                    </p:animEffect>
                                  </p:childTnLst>
                                </p:cTn>
                              </p:par>
                              <p:par>
                                <p:cTn id="63" presetID="10" presetClass="entr" presetSubtype="0" fill="hold" nodeType="with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par>
                                <p:cTn id="66" presetID="10" presetClass="entr" presetSubtype="0" fill="hold" nodeType="with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fade">
                                      <p:cBhvr>
                                        <p:cTn id="68" dur="500"/>
                                        <p:tgtEl>
                                          <p:spTgt spid="104"/>
                                        </p:tgtEl>
                                      </p:cBhvr>
                                    </p:animEffect>
                                  </p:childTnLst>
                                </p:cTn>
                              </p:par>
                              <p:par>
                                <p:cTn id="69" presetID="10" presetClass="entr" presetSubtype="0" fill="hold" nodeType="withEffect">
                                  <p:stCondLst>
                                    <p:cond delay="0"/>
                                  </p:stCondLst>
                                  <p:childTnLst>
                                    <p:set>
                                      <p:cBhvr>
                                        <p:cTn id="70" dur="1" fill="hold">
                                          <p:stCondLst>
                                            <p:cond delay="0"/>
                                          </p:stCondLst>
                                        </p:cTn>
                                        <p:tgtEl>
                                          <p:spTgt spid="105"/>
                                        </p:tgtEl>
                                        <p:attrNameLst>
                                          <p:attrName>style.visibility</p:attrName>
                                        </p:attrNameLst>
                                      </p:cBhvr>
                                      <p:to>
                                        <p:strVal val="visible"/>
                                      </p:to>
                                    </p:set>
                                    <p:animEffect transition="in" filter="fade">
                                      <p:cBhvr>
                                        <p:cTn id="71" dur="500"/>
                                        <p:tgtEl>
                                          <p:spTgt spid="105"/>
                                        </p:tgtEl>
                                      </p:cBhvr>
                                    </p:animEffect>
                                  </p:childTnLst>
                                </p:cTn>
                              </p:par>
                              <p:par>
                                <p:cTn id="72" presetID="10" presetClass="entr" presetSubtype="0" fill="hold" nodeType="with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fade">
                                      <p:cBhvr>
                                        <p:cTn id="74" dur="500"/>
                                        <p:tgtEl>
                                          <p:spTgt spid="106"/>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400"/>
                                  </p:stCondLst>
                                  <p:childTnLst>
                                    <p:set>
                                      <p:cBhvr>
                                        <p:cTn id="78" dur="1" fill="hold">
                                          <p:stCondLst>
                                            <p:cond delay="0"/>
                                          </p:stCondLst>
                                        </p:cTn>
                                        <p:tgtEl>
                                          <p:spTgt spid="115"/>
                                        </p:tgtEl>
                                        <p:attrNameLst>
                                          <p:attrName>style.visibility</p:attrName>
                                        </p:attrNameLst>
                                      </p:cBhvr>
                                      <p:to>
                                        <p:strVal val="visible"/>
                                      </p:to>
                                    </p:set>
                                    <p:animEffect transition="in" filter="randombar(horizontal)">
                                      <p:cBhvr>
                                        <p:cTn id="79" dur="100"/>
                                        <p:tgtEl>
                                          <p:spTgt spid="115"/>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fade">
                                      <p:cBhvr>
                                        <p:cTn id="83" dur="500"/>
                                        <p:tgtEl>
                                          <p:spTgt spid="10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7"/>
                                        </p:tgtEl>
                                        <p:attrNameLst>
                                          <p:attrName>style.visibility</p:attrName>
                                        </p:attrNameLst>
                                      </p:cBhvr>
                                      <p:to>
                                        <p:strVal val="visible"/>
                                      </p:to>
                                    </p:set>
                                    <p:animEffect transition="in" filter="fade">
                                      <p:cBhvr>
                                        <p:cTn id="86" dur="500"/>
                                        <p:tgtEl>
                                          <p:spTgt spid="107"/>
                                        </p:tgtEl>
                                      </p:cBhvr>
                                    </p:animEffect>
                                  </p:childTnLst>
                                </p:cTn>
                              </p:par>
                            </p:childTnLst>
                          </p:cTn>
                        </p:par>
                        <p:par>
                          <p:cTn id="87" fill="hold">
                            <p:stCondLst>
                              <p:cond delay="1000"/>
                            </p:stCondLst>
                            <p:childTnLst>
                              <p:par>
                                <p:cTn id="88" presetID="10" presetClass="entr" presetSubtype="0" fill="hold"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fade">
                                      <p:cBhvr>
                                        <p:cTn id="90" dur="500"/>
                                        <p:tgtEl>
                                          <p:spTgt spid="109"/>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112"/>
                                        </p:tgtEl>
                                        <p:attrNameLst>
                                          <p:attrName>style.visibility</p:attrName>
                                        </p:attrNameLst>
                                      </p:cBhvr>
                                      <p:to>
                                        <p:strVal val="visible"/>
                                      </p:to>
                                    </p:set>
                                    <p:animEffect transition="in" filter="fade">
                                      <p:cBhvr>
                                        <p:cTn id="94"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101" grpId="0"/>
      <p:bldP spid="107" grpId="0"/>
      <p:bldP spid="108" grpId="0" animBg="1"/>
      <p:bldP spid="1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42622" y="818345"/>
            <a:ext cx="8372163" cy="574183"/>
          </a:xfrm>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快扩展挑战</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2" name="Rectangle 2"/>
          <p:cNvSpPr>
            <a:spLocks noChangeArrowheads="1"/>
          </p:cNvSpPr>
          <p:nvPr/>
        </p:nvSpPr>
        <p:spPr bwMode="auto">
          <a:xfrm>
            <a:off x="-835602" y="376475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4" name="组合 3">
            <a:extLst>
              <a:ext uri="{FF2B5EF4-FFF2-40B4-BE49-F238E27FC236}">
                <a16:creationId xmlns:a16="http://schemas.microsoft.com/office/drawing/2014/main" xmlns="" id="{A7443E4C-FDE0-4998-9793-ADF3D2935C2C}"/>
              </a:ext>
            </a:extLst>
          </p:cNvPr>
          <p:cNvGrpSpPr/>
          <p:nvPr/>
        </p:nvGrpSpPr>
        <p:grpSpPr>
          <a:xfrm>
            <a:off x="733290" y="2180750"/>
            <a:ext cx="7745764" cy="3055365"/>
            <a:chOff x="302767" y="2281457"/>
            <a:chExt cx="8538466" cy="3368051"/>
          </a:xfrm>
        </p:grpSpPr>
        <p:grpSp>
          <p:nvGrpSpPr>
            <p:cNvPr id="193" name="组合 192">
              <a:extLst>
                <a:ext uri="{FF2B5EF4-FFF2-40B4-BE49-F238E27FC236}">
                  <a16:creationId xmlns:a16="http://schemas.microsoft.com/office/drawing/2014/main" xmlns="" id="{CCD5AEB9-65BF-4417-9545-3DC638509B60}"/>
                </a:ext>
              </a:extLst>
            </p:cNvPr>
            <p:cNvGrpSpPr/>
            <p:nvPr/>
          </p:nvGrpSpPr>
          <p:grpSpPr>
            <a:xfrm>
              <a:off x="329585" y="3665481"/>
              <a:ext cx="3031603" cy="1984027"/>
              <a:chOff x="329585" y="3013249"/>
              <a:chExt cx="3031603" cy="1984027"/>
            </a:xfrm>
          </p:grpSpPr>
          <p:grpSp>
            <p:nvGrpSpPr>
              <p:cNvPr id="54" name="组合 53">
                <a:extLst>
                  <a:ext uri="{FF2B5EF4-FFF2-40B4-BE49-F238E27FC236}">
                    <a16:creationId xmlns:a16="http://schemas.microsoft.com/office/drawing/2014/main" xmlns="" id="{6B056DEC-B0DB-44D3-8A3E-85CAD47ED289}"/>
                  </a:ext>
                </a:extLst>
              </p:cNvPr>
              <p:cNvGrpSpPr/>
              <p:nvPr/>
            </p:nvGrpSpPr>
            <p:grpSpPr>
              <a:xfrm>
                <a:off x="558238" y="3090627"/>
                <a:ext cx="1117300" cy="498362"/>
                <a:chOff x="1129738" y="3160884"/>
                <a:chExt cx="1117300" cy="498362"/>
              </a:xfrm>
            </p:grpSpPr>
            <p:pic>
              <p:nvPicPr>
                <p:cNvPr id="7" name="图片 6">
                  <a:extLst>
                    <a:ext uri="{FF2B5EF4-FFF2-40B4-BE49-F238E27FC236}">
                      <a16:creationId xmlns:a16="http://schemas.microsoft.com/office/drawing/2014/main" xmlns="" id="{28F0C09F-ACCE-43C6-B5D9-AB537BC6D9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738" y="3160884"/>
                  <a:ext cx="498362" cy="498362"/>
                </a:xfrm>
                <a:prstGeom prst="rect">
                  <a:avLst/>
                </a:prstGeom>
              </p:spPr>
            </p:pic>
            <p:pic>
              <p:nvPicPr>
                <p:cNvPr id="9" name="图片 8">
                  <a:extLst>
                    <a:ext uri="{FF2B5EF4-FFF2-40B4-BE49-F238E27FC236}">
                      <a16:creationId xmlns:a16="http://schemas.microsoft.com/office/drawing/2014/main" xmlns="" id="{C9316210-645E-45BC-A94D-E2EC581C8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8676" y="3160884"/>
                  <a:ext cx="498362" cy="498362"/>
                </a:xfrm>
                <a:prstGeom prst="rect">
                  <a:avLst/>
                </a:prstGeom>
              </p:spPr>
            </p:pic>
          </p:grpSp>
          <p:grpSp>
            <p:nvGrpSpPr>
              <p:cNvPr id="31" name="组合 30">
                <a:extLst>
                  <a:ext uri="{FF2B5EF4-FFF2-40B4-BE49-F238E27FC236}">
                    <a16:creationId xmlns:a16="http://schemas.microsoft.com/office/drawing/2014/main" xmlns="" id="{DBEF715B-3666-4F79-AF1E-FEBF3A66F093}"/>
                  </a:ext>
                </a:extLst>
              </p:cNvPr>
              <p:cNvGrpSpPr/>
              <p:nvPr/>
            </p:nvGrpSpPr>
            <p:grpSpPr>
              <a:xfrm>
                <a:off x="329585" y="3013249"/>
                <a:ext cx="3031603" cy="1984027"/>
                <a:chOff x="742950" y="2165989"/>
                <a:chExt cx="4733925" cy="3479653"/>
              </a:xfrm>
            </p:grpSpPr>
            <p:cxnSp>
              <p:nvCxnSpPr>
                <p:cNvPr id="13" name="直接连接符 12">
                  <a:extLst>
                    <a:ext uri="{FF2B5EF4-FFF2-40B4-BE49-F238E27FC236}">
                      <a16:creationId xmlns:a16="http://schemas.microsoft.com/office/drawing/2014/main" xmlns="" id="{454B50D8-00AC-49FE-808B-73E1C184317F}"/>
                    </a:ext>
                  </a:extLst>
                </p:cNvPr>
                <p:cNvCxnSpPr/>
                <p:nvPr/>
              </p:nvCxnSpPr>
              <p:spPr>
                <a:xfrm>
                  <a:off x="742950" y="2165991"/>
                  <a:ext cx="0" cy="3479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02BD5475-E311-410F-A71F-67A9B6584D3B}"/>
                    </a:ext>
                  </a:extLst>
                </p:cNvPr>
                <p:cNvCxnSpPr>
                  <a:cxnSpLocks/>
                </p:cNvCxnSpPr>
                <p:nvPr/>
              </p:nvCxnSpPr>
              <p:spPr>
                <a:xfrm>
                  <a:off x="4181475" y="2165989"/>
                  <a:ext cx="1295400" cy="1739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49B91A2-4826-4592-8E90-5E69E34F5963}"/>
                    </a:ext>
                  </a:extLst>
                </p:cNvPr>
                <p:cNvCxnSpPr>
                  <a:cxnSpLocks/>
                </p:cNvCxnSpPr>
                <p:nvPr/>
              </p:nvCxnSpPr>
              <p:spPr>
                <a:xfrm>
                  <a:off x="742950" y="2165990"/>
                  <a:ext cx="34385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9FF3813C-84E7-40D1-AA17-4822EE285DB7}"/>
                    </a:ext>
                  </a:extLst>
                </p:cNvPr>
                <p:cNvCxnSpPr>
                  <a:cxnSpLocks/>
                </p:cNvCxnSpPr>
                <p:nvPr/>
              </p:nvCxnSpPr>
              <p:spPr>
                <a:xfrm flipH="1">
                  <a:off x="4181475" y="3905816"/>
                  <a:ext cx="1295400" cy="1739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CE36A1BE-8853-41EB-B55E-E5DA4A2A776C}"/>
                    </a:ext>
                  </a:extLst>
                </p:cNvPr>
                <p:cNvCxnSpPr>
                  <a:cxnSpLocks/>
                </p:cNvCxnSpPr>
                <p:nvPr/>
              </p:nvCxnSpPr>
              <p:spPr>
                <a:xfrm>
                  <a:off x="742950" y="5645642"/>
                  <a:ext cx="3438525"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3" name="直接连接符 32">
                <a:extLst>
                  <a:ext uri="{FF2B5EF4-FFF2-40B4-BE49-F238E27FC236}">
                    <a16:creationId xmlns:a16="http://schemas.microsoft.com/office/drawing/2014/main" xmlns="" id="{8BFEF972-C736-4811-ACE7-171ECD89A2FA}"/>
                  </a:ext>
                </a:extLst>
              </p:cNvPr>
              <p:cNvCxnSpPr>
                <a:cxnSpLocks/>
              </p:cNvCxnSpPr>
              <p:nvPr/>
            </p:nvCxnSpPr>
            <p:spPr>
              <a:xfrm>
                <a:off x="1778000" y="3992237"/>
                <a:ext cx="1246398"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6" name="组合 55">
                <a:extLst>
                  <a:ext uri="{FF2B5EF4-FFF2-40B4-BE49-F238E27FC236}">
                    <a16:creationId xmlns:a16="http://schemas.microsoft.com/office/drawing/2014/main" xmlns="" id="{0812276B-66A2-4056-B9FA-5E17FFA53A7D}"/>
                  </a:ext>
                </a:extLst>
              </p:cNvPr>
              <p:cNvGrpSpPr/>
              <p:nvPr/>
            </p:nvGrpSpPr>
            <p:grpSpPr>
              <a:xfrm>
                <a:off x="558238" y="3764756"/>
                <a:ext cx="1117300" cy="498362"/>
                <a:chOff x="1129738" y="3160884"/>
                <a:chExt cx="1117300" cy="498362"/>
              </a:xfrm>
            </p:grpSpPr>
            <p:pic>
              <p:nvPicPr>
                <p:cNvPr id="57" name="图片 56">
                  <a:extLst>
                    <a:ext uri="{FF2B5EF4-FFF2-40B4-BE49-F238E27FC236}">
                      <a16:creationId xmlns:a16="http://schemas.microsoft.com/office/drawing/2014/main" xmlns="" id="{FBF466E1-B96A-491C-BF3C-DD71E959CB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738" y="3160884"/>
                  <a:ext cx="498362" cy="498362"/>
                </a:xfrm>
                <a:prstGeom prst="rect">
                  <a:avLst/>
                </a:prstGeom>
              </p:spPr>
            </p:pic>
            <p:pic>
              <p:nvPicPr>
                <p:cNvPr id="58" name="图片 57">
                  <a:extLst>
                    <a:ext uri="{FF2B5EF4-FFF2-40B4-BE49-F238E27FC236}">
                      <a16:creationId xmlns:a16="http://schemas.microsoft.com/office/drawing/2014/main" xmlns="" id="{6F69528E-DD5D-4BC1-B1CD-3918F94DDC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8676" y="3160884"/>
                  <a:ext cx="498362" cy="498362"/>
                </a:xfrm>
                <a:prstGeom prst="rect">
                  <a:avLst/>
                </a:prstGeom>
              </p:spPr>
            </p:pic>
          </p:grpSp>
          <p:grpSp>
            <p:nvGrpSpPr>
              <p:cNvPr id="59" name="组合 58">
                <a:extLst>
                  <a:ext uri="{FF2B5EF4-FFF2-40B4-BE49-F238E27FC236}">
                    <a16:creationId xmlns:a16="http://schemas.microsoft.com/office/drawing/2014/main" xmlns="" id="{6A512DD6-A8EB-4A96-B48B-D1227E3CD299}"/>
                  </a:ext>
                </a:extLst>
              </p:cNvPr>
              <p:cNvGrpSpPr/>
              <p:nvPr/>
            </p:nvGrpSpPr>
            <p:grpSpPr>
              <a:xfrm>
                <a:off x="558238" y="4399479"/>
                <a:ext cx="1117300" cy="498362"/>
                <a:chOff x="1129738" y="3160884"/>
                <a:chExt cx="1117300" cy="498362"/>
              </a:xfrm>
            </p:grpSpPr>
            <p:pic>
              <p:nvPicPr>
                <p:cNvPr id="60" name="图片 59">
                  <a:extLst>
                    <a:ext uri="{FF2B5EF4-FFF2-40B4-BE49-F238E27FC236}">
                      <a16:creationId xmlns:a16="http://schemas.microsoft.com/office/drawing/2014/main" xmlns="" id="{4984EA78-3714-4126-B4B5-270D8E2AB3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738" y="3160884"/>
                  <a:ext cx="498362" cy="498362"/>
                </a:xfrm>
                <a:prstGeom prst="rect">
                  <a:avLst/>
                </a:prstGeom>
              </p:spPr>
            </p:pic>
            <p:pic>
              <p:nvPicPr>
                <p:cNvPr id="61" name="图片 60">
                  <a:extLst>
                    <a:ext uri="{FF2B5EF4-FFF2-40B4-BE49-F238E27FC236}">
                      <a16:creationId xmlns:a16="http://schemas.microsoft.com/office/drawing/2014/main" xmlns="" id="{BED4AEDE-D1A8-48C2-AD68-615C25D939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8676" y="3160884"/>
                  <a:ext cx="498362" cy="498362"/>
                </a:xfrm>
                <a:prstGeom prst="rect">
                  <a:avLst/>
                </a:prstGeom>
              </p:spPr>
            </p:pic>
          </p:grpSp>
          <p:grpSp>
            <p:nvGrpSpPr>
              <p:cNvPr id="80" name="组合 79">
                <a:extLst>
                  <a:ext uri="{FF2B5EF4-FFF2-40B4-BE49-F238E27FC236}">
                    <a16:creationId xmlns:a16="http://schemas.microsoft.com/office/drawing/2014/main" xmlns="" id="{2B6EC651-6C86-4BEF-856E-6A3FA1199F03}"/>
                  </a:ext>
                </a:extLst>
              </p:cNvPr>
              <p:cNvGrpSpPr/>
              <p:nvPr/>
            </p:nvGrpSpPr>
            <p:grpSpPr>
              <a:xfrm>
                <a:off x="2209374" y="3619603"/>
                <a:ext cx="369221" cy="333220"/>
                <a:chOff x="2590800" y="5568461"/>
                <a:chExt cx="1408375" cy="1271053"/>
              </a:xfrm>
            </p:grpSpPr>
            <p:pic>
              <p:nvPicPr>
                <p:cNvPr id="77" name="图片 76">
                  <a:extLst>
                    <a:ext uri="{FF2B5EF4-FFF2-40B4-BE49-F238E27FC236}">
                      <a16:creationId xmlns:a16="http://schemas.microsoft.com/office/drawing/2014/main" xmlns="" id="{06D9EFB2-1779-4A99-893F-22E378BC91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3" r="5969"/>
                <a:stretch/>
              </p:blipFill>
              <p:spPr>
                <a:xfrm>
                  <a:off x="2590800" y="5568461"/>
                  <a:ext cx="804864" cy="913107"/>
                </a:xfrm>
                <a:prstGeom prst="rect">
                  <a:avLst/>
                </a:prstGeom>
              </p:spPr>
            </p:pic>
            <p:pic>
              <p:nvPicPr>
                <p:cNvPr id="78" name="图片 77">
                  <a:extLst>
                    <a:ext uri="{FF2B5EF4-FFF2-40B4-BE49-F238E27FC236}">
                      <a16:creationId xmlns:a16="http://schemas.microsoft.com/office/drawing/2014/main" xmlns="" id="{8DCC6E02-8A11-45F0-A5DC-35362B03ED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3" r="5969"/>
                <a:stretch/>
              </p:blipFill>
              <p:spPr>
                <a:xfrm>
                  <a:off x="2892554" y="5718804"/>
                  <a:ext cx="804864" cy="913108"/>
                </a:xfrm>
                <a:prstGeom prst="rect">
                  <a:avLst/>
                </a:prstGeom>
              </p:spPr>
            </p:pic>
            <p:pic>
              <p:nvPicPr>
                <p:cNvPr id="79" name="图片 78">
                  <a:extLst>
                    <a:ext uri="{FF2B5EF4-FFF2-40B4-BE49-F238E27FC236}">
                      <a16:creationId xmlns:a16="http://schemas.microsoft.com/office/drawing/2014/main" xmlns="" id="{0DBBB869-97F2-4771-9567-F78F912512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3" r="5969"/>
                <a:stretch/>
              </p:blipFill>
              <p:spPr>
                <a:xfrm>
                  <a:off x="3194311" y="5926406"/>
                  <a:ext cx="804864" cy="913108"/>
                </a:xfrm>
                <a:prstGeom prst="rect">
                  <a:avLst/>
                </a:prstGeom>
              </p:spPr>
            </p:pic>
          </p:grpSp>
        </p:grpSp>
        <p:grpSp>
          <p:nvGrpSpPr>
            <p:cNvPr id="191" name="组合 190">
              <a:extLst>
                <a:ext uri="{FF2B5EF4-FFF2-40B4-BE49-F238E27FC236}">
                  <a16:creationId xmlns:a16="http://schemas.microsoft.com/office/drawing/2014/main" xmlns="" id="{7F887F79-421E-485F-B47C-BE2E6A0AC8FB}"/>
                </a:ext>
              </a:extLst>
            </p:cNvPr>
            <p:cNvGrpSpPr/>
            <p:nvPr/>
          </p:nvGrpSpPr>
          <p:grpSpPr>
            <a:xfrm>
              <a:off x="3671888" y="3646858"/>
              <a:ext cx="1818919" cy="1984027"/>
              <a:chOff x="3671888" y="2994626"/>
              <a:chExt cx="1818919" cy="1984027"/>
            </a:xfrm>
          </p:grpSpPr>
          <p:sp>
            <p:nvSpPr>
              <p:cNvPr id="72" name="任意多边形: 形状 71">
                <a:extLst>
                  <a:ext uri="{FF2B5EF4-FFF2-40B4-BE49-F238E27FC236}">
                    <a16:creationId xmlns:a16="http://schemas.microsoft.com/office/drawing/2014/main" xmlns="" id="{5AEA6748-9C17-4FFA-B378-D1E8066442E4}"/>
                  </a:ext>
                </a:extLst>
              </p:cNvPr>
              <p:cNvSpPr/>
              <p:nvPr/>
            </p:nvSpPr>
            <p:spPr>
              <a:xfrm>
                <a:off x="3671888" y="2994626"/>
                <a:ext cx="1818919" cy="1984027"/>
              </a:xfrm>
              <a:custGeom>
                <a:avLst/>
                <a:gdLst>
                  <a:gd name="connsiteX0" fmla="*/ 657225 w 1600200"/>
                  <a:gd name="connsiteY0" fmla="*/ 0 h 1790700"/>
                  <a:gd name="connsiteX1" fmla="*/ 1600200 w 1600200"/>
                  <a:gd name="connsiteY1" fmla="*/ 523875 h 1790700"/>
                  <a:gd name="connsiteX2" fmla="*/ 1600200 w 1600200"/>
                  <a:gd name="connsiteY2" fmla="*/ 1790700 h 1790700"/>
                  <a:gd name="connsiteX3" fmla="*/ 0 w 1600200"/>
                  <a:gd name="connsiteY3" fmla="*/ 1790700 h 1790700"/>
                  <a:gd name="connsiteX4" fmla="*/ 0 w 1600200"/>
                  <a:gd name="connsiteY4" fmla="*/ 762000 h 1790700"/>
                  <a:gd name="connsiteX5" fmla="*/ 0 w 1600200"/>
                  <a:gd name="connsiteY5" fmla="*/ 466725 h 1790700"/>
                  <a:gd name="connsiteX6" fmla="*/ 657225 w 1600200"/>
                  <a:gd name="connsiteY6" fmla="*/ 0 h 1790700"/>
                  <a:gd name="connsiteX0" fmla="*/ 657225 w 1600200"/>
                  <a:gd name="connsiteY0" fmla="*/ 0 h 1790700"/>
                  <a:gd name="connsiteX1" fmla="*/ 1600200 w 1600200"/>
                  <a:gd name="connsiteY1" fmla="*/ 523875 h 1790700"/>
                  <a:gd name="connsiteX2" fmla="*/ 1600200 w 1600200"/>
                  <a:gd name="connsiteY2" fmla="*/ 1790700 h 1790700"/>
                  <a:gd name="connsiteX3" fmla="*/ 0 w 1600200"/>
                  <a:gd name="connsiteY3" fmla="*/ 1790700 h 1790700"/>
                  <a:gd name="connsiteX4" fmla="*/ 0 w 1600200"/>
                  <a:gd name="connsiteY4" fmla="*/ 466725 h 1790700"/>
                  <a:gd name="connsiteX5" fmla="*/ 657225 w 1600200"/>
                  <a:gd name="connsiteY5" fmla="*/ 0 h 1790700"/>
                  <a:gd name="connsiteX0" fmla="*/ 762000 w 1600200"/>
                  <a:gd name="connsiteY0" fmla="*/ 0 h 1876425"/>
                  <a:gd name="connsiteX1" fmla="*/ 1600200 w 1600200"/>
                  <a:gd name="connsiteY1" fmla="*/ 609600 h 1876425"/>
                  <a:gd name="connsiteX2" fmla="*/ 1600200 w 1600200"/>
                  <a:gd name="connsiteY2" fmla="*/ 1876425 h 1876425"/>
                  <a:gd name="connsiteX3" fmla="*/ 0 w 1600200"/>
                  <a:gd name="connsiteY3" fmla="*/ 1876425 h 1876425"/>
                  <a:gd name="connsiteX4" fmla="*/ 0 w 1600200"/>
                  <a:gd name="connsiteY4" fmla="*/ 552450 h 1876425"/>
                  <a:gd name="connsiteX5" fmla="*/ 762000 w 1600200"/>
                  <a:gd name="connsiteY5" fmla="*/ 0 h 1876425"/>
                  <a:gd name="connsiteX0" fmla="*/ 762000 w 1600200"/>
                  <a:gd name="connsiteY0" fmla="*/ 0 h 1876425"/>
                  <a:gd name="connsiteX1" fmla="*/ 1600200 w 1600200"/>
                  <a:gd name="connsiteY1" fmla="*/ 609600 h 1876425"/>
                  <a:gd name="connsiteX2" fmla="*/ 1535533 w 1600200"/>
                  <a:gd name="connsiteY2" fmla="*/ 1876425 h 1876425"/>
                  <a:gd name="connsiteX3" fmla="*/ 0 w 1600200"/>
                  <a:gd name="connsiteY3" fmla="*/ 1876425 h 1876425"/>
                  <a:gd name="connsiteX4" fmla="*/ 0 w 1600200"/>
                  <a:gd name="connsiteY4" fmla="*/ 552450 h 1876425"/>
                  <a:gd name="connsiteX5" fmla="*/ 762000 w 1600200"/>
                  <a:gd name="connsiteY5" fmla="*/ 0 h 1876425"/>
                  <a:gd name="connsiteX0" fmla="*/ 762000 w 1543617"/>
                  <a:gd name="connsiteY0" fmla="*/ 0 h 1876425"/>
                  <a:gd name="connsiteX1" fmla="*/ 1543617 w 1543617"/>
                  <a:gd name="connsiteY1" fmla="*/ 552450 h 1876425"/>
                  <a:gd name="connsiteX2" fmla="*/ 1535533 w 1543617"/>
                  <a:gd name="connsiteY2" fmla="*/ 1876425 h 1876425"/>
                  <a:gd name="connsiteX3" fmla="*/ 0 w 1543617"/>
                  <a:gd name="connsiteY3" fmla="*/ 1876425 h 1876425"/>
                  <a:gd name="connsiteX4" fmla="*/ 0 w 1543617"/>
                  <a:gd name="connsiteY4" fmla="*/ 552450 h 1876425"/>
                  <a:gd name="connsiteX5" fmla="*/ 762000 w 1543617"/>
                  <a:gd name="connsiteY5" fmla="*/ 0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617" h="1876425">
                    <a:moveTo>
                      <a:pt x="762000" y="0"/>
                    </a:moveTo>
                    <a:lnTo>
                      <a:pt x="1543617" y="552450"/>
                    </a:lnTo>
                    <a:cubicBezTo>
                      <a:pt x="1540922" y="993775"/>
                      <a:pt x="1538228" y="1435100"/>
                      <a:pt x="1535533" y="1876425"/>
                    </a:cubicBezTo>
                    <a:lnTo>
                      <a:pt x="0" y="1876425"/>
                    </a:lnTo>
                    <a:lnTo>
                      <a:pt x="0" y="552450"/>
                    </a:lnTo>
                    <a:lnTo>
                      <a:pt x="76200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1" name="组合 80">
                <a:extLst>
                  <a:ext uri="{FF2B5EF4-FFF2-40B4-BE49-F238E27FC236}">
                    <a16:creationId xmlns:a16="http://schemas.microsoft.com/office/drawing/2014/main" xmlns="" id="{4FEC4023-E1BC-4589-92DB-CCA47FD8BFF3}"/>
                  </a:ext>
                </a:extLst>
              </p:cNvPr>
              <p:cNvGrpSpPr/>
              <p:nvPr/>
            </p:nvGrpSpPr>
            <p:grpSpPr>
              <a:xfrm>
                <a:off x="4042430" y="3619603"/>
                <a:ext cx="369221" cy="333220"/>
                <a:chOff x="2590800" y="5568461"/>
                <a:chExt cx="1408375" cy="1271053"/>
              </a:xfrm>
            </p:grpSpPr>
            <p:pic>
              <p:nvPicPr>
                <p:cNvPr id="82" name="图片 81">
                  <a:extLst>
                    <a:ext uri="{FF2B5EF4-FFF2-40B4-BE49-F238E27FC236}">
                      <a16:creationId xmlns:a16="http://schemas.microsoft.com/office/drawing/2014/main" xmlns="" id="{E5041DF2-3C86-46F5-A061-CFBDD229FB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3" r="5969"/>
                <a:stretch/>
              </p:blipFill>
              <p:spPr>
                <a:xfrm>
                  <a:off x="2590800" y="5568461"/>
                  <a:ext cx="804864" cy="913107"/>
                </a:xfrm>
                <a:prstGeom prst="rect">
                  <a:avLst/>
                </a:prstGeom>
              </p:spPr>
            </p:pic>
            <p:pic>
              <p:nvPicPr>
                <p:cNvPr id="83" name="图片 82">
                  <a:extLst>
                    <a:ext uri="{FF2B5EF4-FFF2-40B4-BE49-F238E27FC236}">
                      <a16:creationId xmlns:a16="http://schemas.microsoft.com/office/drawing/2014/main" xmlns="" id="{94E36CE4-280B-4E88-93F7-D3FC76C543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3" r="5969"/>
                <a:stretch/>
              </p:blipFill>
              <p:spPr>
                <a:xfrm>
                  <a:off x="2892554" y="5718804"/>
                  <a:ext cx="804864" cy="913108"/>
                </a:xfrm>
                <a:prstGeom prst="rect">
                  <a:avLst/>
                </a:prstGeom>
              </p:spPr>
            </p:pic>
            <p:pic>
              <p:nvPicPr>
                <p:cNvPr id="84" name="图片 83">
                  <a:extLst>
                    <a:ext uri="{FF2B5EF4-FFF2-40B4-BE49-F238E27FC236}">
                      <a16:creationId xmlns:a16="http://schemas.microsoft.com/office/drawing/2014/main" xmlns="" id="{60914EF5-4818-46F9-8E00-01D78A5F21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3" r="5969"/>
                <a:stretch/>
              </p:blipFill>
              <p:spPr>
                <a:xfrm>
                  <a:off x="3194311" y="5926406"/>
                  <a:ext cx="804864" cy="913108"/>
                </a:xfrm>
                <a:prstGeom prst="rect">
                  <a:avLst/>
                </a:prstGeom>
              </p:spPr>
            </p:pic>
          </p:grpSp>
          <p:grpSp>
            <p:nvGrpSpPr>
              <p:cNvPr id="85" name="组合 84">
                <a:extLst>
                  <a:ext uri="{FF2B5EF4-FFF2-40B4-BE49-F238E27FC236}">
                    <a16:creationId xmlns:a16="http://schemas.microsoft.com/office/drawing/2014/main" xmlns="" id="{7916780C-591A-45C2-B672-B9EA9844235E}"/>
                  </a:ext>
                </a:extLst>
              </p:cNvPr>
              <p:cNvGrpSpPr/>
              <p:nvPr/>
            </p:nvGrpSpPr>
            <p:grpSpPr>
              <a:xfrm>
                <a:off x="4042430" y="4096508"/>
                <a:ext cx="369221" cy="333220"/>
                <a:chOff x="2590800" y="5568461"/>
                <a:chExt cx="1408375" cy="1271053"/>
              </a:xfrm>
            </p:grpSpPr>
            <p:pic>
              <p:nvPicPr>
                <p:cNvPr id="86" name="图片 85">
                  <a:extLst>
                    <a:ext uri="{FF2B5EF4-FFF2-40B4-BE49-F238E27FC236}">
                      <a16:creationId xmlns:a16="http://schemas.microsoft.com/office/drawing/2014/main" xmlns="" id="{A0E85E28-B557-46F8-AFD7-B7699BDCE3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3" r="5969"/>
                <a:stretch/>
              </p:blipFill>
              <p:spPr>
                <a:xfrm>
                  <a:off x="2590800" y="5568461"/>
                  <a:ext cx="804864" cy="913107"/>
                </a:xfrm>
                <a:prstGeom prst="rect">
                  <a:avLst/>
                </a:prstGeom>
              </p:spPr>
            </p:pic>
            <p:pic>
              <p:nvPicPr>
                <p:cNvPr id="87" name="图片 86">
                  <a:extLst>
                    <a:ext uri="{FF2B5EF4-FFF2-40B4-BE49-F238E27FC236}">
                      <a16:creationId xmlns:a16="http://schemas.microsoft.com/office/drawing/2014/main" xmlns="" id="{C015C294-45C6-4BF0-8C73-EFACDF5340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3" r="5969"/>
                <a:stretch/>
              </p:blipFill>
              <p:spPr>
                <a:xfrm>
                  <a:off x="2892554" y="5718804"/>
                  <a:ext cx="804864" cy="913108"/>
                </a:xfrm>
                <a:prstGeom prst="rect">
                  <a:avLst/>
                </a:prstGeom>
              </p:spPr>
            </p:pic>
            <p:pic>
              <p:nvPicPr>
                <p:cNvPr id="88" name="图片 87">
                  <a:extLst>
                    <a:ext uri="{FF2B5EF4-FFF2-40B4-BE49-F238E27FC236}">
                      <a16:creationId xmlns:a16="http://schemas.microsoft.com/office/drawing/2014/main" xmlns="" id="{C16B781D-33A4-4BAF-BDBD-63DF7676C5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3" r="5969"/>
                <a:stretch/>
              </p:blipFill>
              <p:spPr>
                <a:xfrm>
                  <a:off x="3194311" y="5926406"/>
                  <a:ext cx="804864" cy="913108"/>
                </a:xfrm>
                <a:prstGeom prst="rect">
                  <a:avLst/>
                </a:prstGeom>
              </p:spPr>
            </p:pic>
          </p:grpSp>
          <p:grpSp>
            <p:nvGrpSpPr>
              <p:cNvPr id="89" name="组合 88">
                <a:extLst>
                  <a:ext uri="{FF2B5EF4-FFF2-40B4-BE49-F238E27FC236}">
                    <a16:creationId xmlns:a16="http://schemas.microsoft.com/office/drawing/2014/main" xmlns="" id="{3ABAF1ED-13D7-403E-892C-7DE2CC9CEC7E}"/>
                  </a:ext>
                </a:extLst>
              </p:cNvPr>
              <p:cNvGrpSpPr/>
              <p:nvPr/>
            </p:nvGrpSpPr>
            <p:grpSpPr>
              <a:xfrm>
                <a:off x="4042430" y="4509574"/>
                <a:ext cx="369221" cy="333220"/>
                <a:chOff x="2590800" y="5568461"/>
                <a:chExt cx="1408375" cy="1271053"/>
              </a:xfrm>
            </p:grpSpPr>
            <p:pic>
              <p:nvPicPr>
                <p:cNvPr id="90" name="图片 89">
                  <a:extLst>
                    <a:ext uri="{FF2B5EF4-FFF2-40B4-BE49-F238E27FC236}">
                      <a16:creationId xmlns:a16="http://schemas.microsoft.com/office/drawing/2014/main" xmlns="" id="{4C64504A-2D6E-4A74-B6E2-FF89D5D1E4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3" r="5969"/>
                <a:stretch/>
              </p:blipFill>
              <p:spPr>
                <a:xfrm>
                  <a:off x="2590800" y="5568461"/>
                  <a:ext cx="804864" cy="913107"/>
                </a:xfrm>
                <a:prstGeom prst="rect">
                  <a:avLst/>
                </a:prstGeom>
              </p:spPr>
            </p:pic>
            <p:pic>
              <p:nvPicPr>
                <p:cNvPr id="91" name="图片 90">
                  <a:extLst>
                    <a:ext uri="{FF2B5EF4-FFF2-40B4-BE49-F238E27FC236}">
                      <a16:creationId xmlns:a16="http://schemas.microsoft.com/office/drawing/2014/main" xmlns="" id="{93FDE59F-2595-49BC-87D4-CD64912D59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3" r="5969"/>
                <a:stretch/>
              </p:blipFill>
              <p:spPr>
                <a:xfrm>
                  <a:off x="2892554" y="5718804"/>
                  <a:ext cx="804864" cy="913108"/>
                </a:xfrm>
                <a:prstGeom prst="rect">
                  <a:avLst/>
                </a:prstGeom>
              </p:spPr>
            </p:pic>
            <p:pic>
              <p:nvPicPr>
                <p:cNvPr id="92" name="图片 91">
                  <a:extLst>
                    <a:ext uri="{FF2B5EF4-FFF2-40B4-BE49-F238E27FC236}">
                      <a16:creationId xmlns:a16="http://schemas.microsoft.com/office/drawing/2014/main" xmlns="" id="{0E1578C0-284D-4AB3-92E8-994D8BEC90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3" r="5969"/>
                <a:stretch/>
              </p:blipFill>
              <p:spPr>
                <a:xfrm>
                  <a:off x="3194311" y="5926406"/>
                  <a:ext cx="804864" cy="913108"/>
                </a:xfrm>
                <a:prstGeom prst="rect">
                  <a:avLst/>
                </a:prstGeom>
              </p:spPr>
            </p:pic>
          </p:grpSp>
          <p:pic>
            <p:nvPicPr>
              <p:cNvPr id="94" name="图片 93">
                <a:extLst>
                  <a:ext uri="{FF2B5EF4-FFF2-40B4-BE49-F238E27FC236}">
                    <a16:creationId xmlns:a16="http://schemas.microsoft.com/office/drawing/2014/main" xmlns="" id="{56B81917-7ABE-4C98-A5C5-DEAC6EDB9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8673" y="3607627"/>
                <a:ext cx="326893" cy="326893"/>
              </a:xfrm>
              <a:prstGeom prst="rect">
                <a:avLst/>
              </a:prstGeom>
            </p:spPr>
          </p:pic>
          <p:pic>
            <p:nvPicPr>
              <p:cNvPr id="95" name="图片 94">
                <a:extLst>
                  <a:ext uri="{FF2B5EF4-FFF2-40B4-BE49-F238E27FC236}">
                    <a16:creationId xmlns:a16="http://schemas.microsoft.com/office/drawing/2014/main" xmlns="" id="{6D947993-73F2-4FF9-8C86-23E17A94D0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8673" y="4129467"/>
                <a:ext cx="326893" cy="326893"/>
              </a:xfrm>
              <a:prstGeom prst="rect">
                <a:avLst/>
              </a:prstGeom>
            </p:spPr>
          </p:pic>
          <p:pic>
            <p:nvPicPr>
              <p:cNvPr id="96" name="图片 95">
                <a:extLst>
                  <a:ext uri="{FF2B5EF4-FFF2-40B4-BE49-F238E27FC236}">
                    <a16:creationId xmlns:a16="http://schemas.microsoft.com/office/drawing/2014/main" xmlns="" id="{6566CBC7-05A1-464A-A152-CE64D3A451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8673" y="4558046"/>
                <a:ext cx="326893" cy="326893"/>
              </a:xfrm>
              <a:prstGeom prst="rect">
                <a:avLst/>
              </a:prstGeom>
            </p:spPr>
          </p:pic>
        </p:grpSp>
        <p:grpSp>
          <p:nvGrpSpPr>
            <p:cNvPr id="190" name="组合 189">
              <a:extLst>
                <a:ext uri="{FF2B5EF4-FFF2-40B4-BE49-F238E27FC236}">
                  <a16:creationId xmlns:a16="http://schemas.microsoft.com/office/drawing/2014/main" xmlns="" id="{8BDFA9DB-9F09-4416-A8D9-958BB5B917FD}"/>
                </a:ext>
              </a:extLst>
            </p:cNvPr>
            <p:cNvGrpSpPr/>
            <p:nvPr/>
          </p:nvGrpSpPr>
          <p:grpSpPr>
            <a:xfrm>
              <a:off x="302767" y="2281457"/>
              <a:ext cx="8538466" cy="641694"/>
              <a:chOff x="111509" y="1138838"/>
              <a:chExt cx="8920982" cy="1322993"/>
            </a:xfrm>
          </p:grpSpPr>
          <p:sp>
            <p:nvSpPr>
              <p:cNvPr id="66" name="文本框 65">
                <a:extLst>
                  <a:ext uri="{FF2B5EF4-FFF2-40B4-BE49-F238E27FC236}">
                    <a16:creationId xmlns:a16="http://schemas.microsoft.com/office/drawing/2014/main" xmlns="" id="{5D618D0A-C583-024E-B46D-A65F03EE0F12}"/>
                  </a:ext>
                </a:extLst>
              </p:cNvPr>
              <p:cNvSpPr txBox="1"/>
              <p:nvPr/>
            </p:nvSpPr>
            <p:spPr>
              <a:xfrm>
                <a:off x="1801859" y="1138838"/>
                <a:ext cx="697627" cy="400110"/>
              </a:xfrm>
              <a:prstGeom prst="rect">
                <a:avLst/>
              </a:prstGeom>
              <a:noFill/>
            </p:spPr>
            <p:txBody>
              <a:bodyPr wrap="none" rtlCol="0">
                <a:spAutoFit/>
              </a:bodyPr>
              <a:lstStyle/>
              <a:p>
                <a:r>
                  <a:rPr kumimoji="1" lang="zh-CN" altLang="en-US" sz="2000" b="1" dirty="0">
                    <a:solidFill>
                      <a:srgbClr val="004098"/>
                    </a:solidFill>
                    <a:latin typeface="+mn-ea"/>
                  </a:rPr>
                  <a:t>开发</a:t>
                </a:r>
              </a:p>
            </p:txBody>
          </p:sp>
          <p:sp>
            <p:nvSpPr>
              <p:cNvPr id="185" name="任意多边形: 形状 184">
                <a:extLst>
                  <a:ext uri="{FF2B5EF4-FFF2-40B4-BE49-F238E27FC236}">
                    <a16:creationId xmlns:a16="http://schemas.microsoft.com/office/drawing/2014/main" xmlns="" id="{629D14CB-8CA1-4FA7-840A-36FDFAAD27B7}"/>
                  </a:ext>
                </a:extLst>
              </p:cNvPr>
              <p:cNvSpPr/>
              <p:nvPr/>
            </p:nvSpPr>
            <p:spPr>
              <a:xfrm>
                <a:off x="111509" y="2004630"/>
                <a:ext cx="4346187" cy="457201"/>
              </a:xfrm>
              <a:custGeom>
                <a:avLst/>
                <a:gdLst>
                  <a:gd name="connsiteX0" fmla="*/ 0 w 2641600"/>
                  <a:gd name="connsiteY0" fmla="*/ 457200 h 457200"/>
                  <a:gd name="connsiteX1" fmla="*/ 0 w 2641600"/>
                  <a:gd name="connsiteY1" fmla="*/ 0 h 457200"/>
                  <a:gd name="connsiteX2" fmla="*/ 2628900 w 2641600"/>
                  <a:gd name="connsiteY2" fmla="*/ 0 h 457200"/>
                  <a:gd name="connsiteX3" fmla="*/ 2628900 w 2641600"/>
                  <a:gd name="connsiteY3" fmla="*/ 444500 h 457200"/>
                  <a:gd name="connsiteX4" fmla="*/ 2641600 w 2641600"/>
                  <a:gd name="connsiteY4" fmla="*/ 393700 h 457200"/>
                  <a:gd name="connsiteX0" fmla="*/ 0 w 2641600"/>
                  <a:gd name="connsiteY0" fmla="*/ 457200 h 457200"/>
                  <a:gd name="connsiteX1" fmla="*/ 0 w 2641600"/>
                  <a:gd name="connsiteY1" fmla="*/ 0 h 457200"/>
                  <a:gd name="connsiteX2" fmla="*/ 2628900 w 2641600"/>
                  <a:gd name="connsiteY2" fmla="*/ 0 h 457200"/>
                  <a:gd name="connsiteX3" fmla="*/ 2641600 w 2641600"/>
                  <a:gd name="connsiteY3" fmla="*/ 393700 h 457200"/>
                  <a:gd name="connsiteX0" fmla="*/ 0 w 2641600"/>
                  <a:gd name="connsiteY0" fmla="*/ 457200 h 457200"/>
                  <a:gd name="connsiteX1" fmla="*/ 0 w 2641600"/>
                  <a:gd name="connsiteY1" fmla="*/ 0 h 457200"/>
                  <a:gd name="connsiteX2" fmla="*/ 2628900 w 2641600"/>
                  <a:gd name="connsiteY2" fmla="*/ 0 h 457200"/>
                  <a:gd name="connsiteX3" fmla="*/ 2641600 w 2641600"/>
                  <a:gd name="connsiteY3" fmla="*/ 431800 h 457200"/>
                  <a:gd name="connsiteX0" fmla="*/ 0 w 2641600"/>
                  <a:gd name="connsiteY0" fmla="*/ 457200 h 469900"/>
                  <a:gd name="connsiteX1" fmla="*/ 0 w 2641600"/>
                  <a:gd name="connsiteY1" fmla="*/ 0 h 469900"/>
                  <a:gd name="connsiteX2" fmla="*/ 2628900 w 2641600"/>
                  <a:gd name="connsiteY2" fmla="*/ 0 h 469900"/>
                  <a:gd name="connsiteX3" fmla="*/ 2641600 w 2641600"/>
                  <a:gd name="connsiteY3" fmla="*/ 469900 h 469900"/>
                  <a:gd name="connsiteX0" fmla="*/ 0 w 2629694"/>
                  <a:gd name="connsiteY0" fmla="*/ 457200 h 457200"/>
                  <a:gd name="connsiteX1" fmla="*/ 0 w 2629694"/>
                  <a:gd name="connsiteY1" fmla="*/ 0 h 457200"/>
                  <a:gd name="connsiteX2" fmla="*/ 2628900 w 2629694"/>
                  <a:gd name="connsiteY2" fmla="*/ 0 h 457200"/>
                  <a:gd name="connsiteX3" fmla="*/ 2629694 w 2629694"/>
                  <a:gd name="connsiteY3" fmla="*/ 453231 h 457200"/>
                </a:gdLst>
                <a:ahLst/>
                <a:cxnLst>
                  <a:cxn ang="0">
                    <a:pos x="connsiteX0" y="connsiteY0"/>
                  </a:cxn>
                  <a:cxn ang="0">
                    <a:pos x="connsiteX1" y="connsiteY1"/>
                  </a:cxn>
                  <a:cxn ang="0">
                    <a:pos x="connsiteX2" y="connsiteY2"/>
                  </a:cxn>
                  <a:cxn ang="0">
                    <a:pos x="connsiteX3" y="connsiteY3"/>
                  </a:cxn>
                </a:cxnLst>
                <a:rect l="l" t="t" r="r" b="b"/>
                <a:pathLst>
                  <a:path w="2629694" h="457200">
                    <a:moveTo>
                      <a:pt x="0" y="457200"/>
                    </a:moveTo>
                    <a:lnTo>
                      <a:pt x="0" y="0"/>
                    </a:lnTo>
                    <a:lnTo>
                      <a:pt x="2628900" y="0"/>
                    </a:lnTo>
                    <a:cubicBezTo>
                      <a:pt x="2629165" y="151077"/>
                      <a:pt x="2629429" y="302154"/>
                      <a:pt x="2629694" y="453231"/>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6" name="任意多边形: 形状 185">
                <a:extLst>
                  <a:ext uri="{FF2B5EF4-FFF2-40B4-BE49-F238E27FC236}">
                    <a16:creationId xmlns:a16="http://schemas.microsoft.com/office/drawing/2014/main" xmlns="" id="{644A59D7-3170-4FB1-8648-260BA449CC9E}"/>
                  </a:ext>
                </a:extLst>
              </p:cNvPr>
              <p:cNvSpPr/>
              <p:nvPr/>
            </p:nvSpPr>
            <p:spPr>
              <a:xfrm>
                <a:off x="4686304" y="2004631"/>
                <a:ext cx="4346187" cy="457200"/>
              </a:xfrm>
              <a:custGeom>
                <a:avLst/>
                <a:gdLst>
                  <a:gd name="connsiteX0" fmla="*/ 0 w 2641600"/>
                  <a:gd name="connsiteY0" fmla="*/ 457200 h 457200"/>
                  <a:gd name="connsiteX1" fmla="*/ 0 w 2641600"/>
                  <a:gd name="connsiteY1" fmla="*/ 0 h 457200"/>
                  <a:gd name="connsiteX2" fmla="*/ 2628900 w 2641600"/>
                  <a:gd name="connsiteY2" fmla="*/ 0 h 457200"/>
                  <a:gd name="connsiteX3" fmla="*/ 2628900 w 2641600"/>
                  <a:gd name="connsiteY3" fmla="*/ 444500 h 457200"/>
                  <a:gd name="connsiteX4" fmla="*/ 2641600 w 2641600"/>
                  <a:gd name="connsiteY4" fmla="*/ 393700 h 457200"/>
                  <a:gd name="connsiteX0" fmla="*/ 0 w 2641600"/>
                  <a:gd name="connsiteY0" fmla="*/ 457200 h 457200"/>
                  <a:gd name="connsiteX1" fmla="*/ 0 w 2641600"/>
                  <a:gd name="connsiteY1" fmla="*/ 0 h 457200"/>
                  <a:gd name="connsiteX2" fmla="*/ 2628900 w 2641600"/>
                  <a:gd name="connsiteY2" fmla="*/ 0 h 457200"/>
                  <a:gd name="connsiteX3" fmla="*/ 2641600 w 2641600"/>
                  <a:gd name="connsiteY3" fmla="*/ 393700 h 457200"/>
                  <a:gd name="connsiteX0" fmla="*/ 0 w 2641600"/>
                  <a:gd name="connsiteY0" fmla="*/ 457200 h 457200"/>
                  <a:gd name="connsiteX1" fmla="*/ 0 w 2641600"/>
                  <a:gd name="connsiteY1" fmla="*/ 0 h 457200"/>
                  <a:gd name="connsiteX2" fmla="*/ 2628900 w 2641600"/>
                  <a:gd name="connsiteY2" fmla="*/ 0 h 457200"/>
                  <a:gd name="connsiteX3" fmla="*/ 2641600 w 2641600"/>
                  <a:gd name="connsiteY3" fmla="*/ 431800 h 457200"/>
                  <a:gd name="connsiteX0" fmla="*/ 0 w 2641600"/>
                  <a:gd name="connsiteY0" fmla="*/ 457200 h 469900"/>
                  <a:gd name="connsiteX1" fmla="*/ 0 w 2641600"/>
                  <a:gd name="connsiteY1" fmla="*/ 0 h 469900"/>
                  <a:gd name="connsiteX2" fmla="*/ 2628900 w 2641600"/>
                  <a:gd name="connsiteY2" fmla="*/ 0 h 469900"/>
                  <a:gd name="connsiteX3" fmla="*/ 2641600 w 2641600"/>
                  <a:gd name="connsiteY3" fmla="*/ 469900 h 469900"/>
                  <a:gd name="connsiteX0" fmla="*/ 0 w 2629694"/>
                  <a:gd name="connsiteY0" fmla="*/ 457200 h 457200"/>
                  <a:gd name="connsiteX1" fmla="*/ 0 w 2629694"/>
                  <a:gd name="connsiteY1" fmla="*/ 0 h 457200"/>
                  <a:gd name="connsiteX2" fmla="*/ 2628900 w 2629694"/>
                  <a:gd name="connsiteY2" fmla="*/ 0 h 457200"/>
                  <a:gd name="connsiteX3" fmla="*/ 2629694 w 2629694"/>
                  <a:gd name="connsiteY3" fmla="*/ 453231 h 457200"/>
                </a:gdLst>
                <a:ahLst/>
                <a:cxnLst>
                  <a:cxn ang="0">
                    <a:pos x="connsiteX0" y="connsiteY0"/>
                  </a:cxn>
                  <a:cxn ang="0">
                    <a:pos x="connsiteX1" y="connsiteY1"/>
                  </a:cxn>
                  <a:cxn ang="0">
                    <a:pos x="connsiteX2" y="connsiteY2"/>
                  </a:cxn>
                  <a:cxn ang="0">
                    <a:pos x="connsiteX3" y="connsiteY3"/>
                  </a:cxn>
                </a:cxnLst>
                <a:rect l="l" t="t" r="r" b="b"/>
                <a:pathLst>
                  <a:path w="2629694" h="457200">
                    <a:moveTo>
                      <a:pt x="0" y="457200"/>
                    </a:moveTo>
                    <a:lnTo>
                      <a:pt x="0" y="0"/>
                    </a:lnTo>
                    <a:lnTo>
                      <a:pt x="2628900" y="0"/>
                    </a:lnTo>
                    <a:cubicBezTo>
                      <a:pt x="2629165" y="151077"/>
                      <a:pt x="2629429" y="302154"/>
                      <a:pt x="2629694" y="453231"/>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7" name="文本框 186">
                <a:extLst>
                  <a:ext uri="{FF2B5EF4-FFF2-40B4-BE49-F238E27FC236}">
                    <a16:creationId xmlns:a16="http://schemas.microsoft.com/office/drawing/2014/main" xmlns="" id="{DA51E43C-1C8B-4A50-9EC4-BBAFC8322676}"/>
                  </a:ext>
                </a:extLst>
              </p:cNvPr>
              <p:cNvSpPr txBox="1"/>
              <p:nvPr/>
            </p:nvSpPr>
            <p:spPr>
              <a:xfrm>
                <a:off x="6510583" y="1138838"/>
                <a:ext cx="697627" cy="400110"/>
              </a:xfrm>
              <a:prstGeom prst="rect">
                <a:avLst/>
              </a:prstGeom>
              <a:noFill/>
            </p:spPr>
            <p:txBody>
              <a:bodyPr wrap="none" rtlCol="0">
                <a:spAutoFit/>
              </a:bodyPr>
              <a:lstStyle/>
              <a:p>
                <a:r>
                  <a:rPr kumimoji="1" lang="zh-CN" altLang="en-US" sz="2000" b="1" dirty="0">
                    <a:solidFill>
                      <a:srgbClr val="004098"/>
                    </a:solidFill>
                    <a:latin typeface="+mn-ea"/>
                  </a:rPr>
                  <a:t>运维</a:t>
                </a:r>
              </a:p>
            </p:txBody>
          </p:sp>
        </p:grpSp>
        <p:sp>
          <p:nvSpPr>
            <p:cNvPr id="188" name="文本框 187">
              <a:extLst>
                <a:ext uri="{FF2B5EF4-FFF2-40B4-BE49-F238E27FC236}">
                  <a16:creationId xmlns:a16="http://schemas.microsoft.com/office/drawing/2014/main" xmlns="" id="{0C136AA9-F4E8-4F97-9ABB-CAB2354CC5A1}"/>
                </a:ext>
              </a:extLst>
            </p:cNvPr>
            <p:cNvSpPr txBox="1"/>
            <p:nvPr/>
          </p:nvSpPr>
          <p:spPr>
            <a:xfrm>
              <a:off x="1576653" y="2932394"/>
              <a:ext cx="1210588" cy="400110"/>
            </a:xfrm>
            <a:prstGeom prst="rect">
              <a:avLst/>
            </a:prstGeom>
            <a:noFill/>
          </p:spPr>
          <p:txBody>
            <a:bodyPr wrap="none" rtlCol="0">
              <a:spAutoFit/>
            </a:bodyPr>
            <a:lstStyle/>
            <a:p>
              <a:r>
                <a:rPr kumimoji="1" lang="zh-CN" altLang="en-US" sz="2000" b="1" dirty="0">
                  <a:solidFill>
                    <a:srgbClr val="004098"/>
                  </a:solidFill>
                  <a:latin typeface="+mn-ea"/>
                </a:rPr>
                <a:t>构建镜像</a:t>
              </a:r>
            </a:p>
          </p:txBody>
        </p:sp>
        <p:sp>
          <p:nvSpPr>
            <p:cNvPr id="189" name="文本框 188">
              <a:extLst>
                <a:ext uri="{FF2B5EF4-FFF2-40B4-BE49-F238E27FC236}">
                  <a16:creationId xmlns:a16="http://schemas.microsoft.com/office/drawing/2014/main" xmlns="" id="{473A31B1-5BE9-4CEC-8610-64FECE70BDD0}"/>
                </a:ext>
              </a:extLst>
            </p:cNvPr>
            <p:cNvSpPr txBox="1"/>
            <p:nvPr/>
          </p:nvSpPr>
          <p:spPr>
            <a:xfrm>
              <a:off x="4232533" y="2932394"/>
              <a:ext cx="697627" cy="400110"/>
            </a:xfrm>
            <a:prstGeom prst="rect">
              <a:avLst/>
            </a:prstGeom>
            <a:noFill/>
          </p:spPr>
          <p:txBody>
            <a:bodyPr wrap="none" rtlCol="0">
              <a:spAutoFit/>
            </a:bodyPr>
            <a:lstStyle/>
            <a:p>
              <a:r>
                <a:rPr kumimoji="1" lang="zh-CN" altLang="en-US" sz="2000" b="1" dirty="0">
                  <a:solidFill>
                    <a:srgbClr val="004098"/>
                  </a:solidFill>
                  <a:latin typeface="+mn-ea"/>
                </a:rPr>
                <a:t>发布</a:t>
              </a:r>
            </a:p>
          </p:txBody>
        </p:sp>
        <p:grpSp>
          <p:nvGrpSpPr>
            <p:cNvPr id="221" name="组合 220">
              <a:extLst>
                <a:ext uri="{FF2B5EF4-FFF2-40B4-BE49-F238E27FC236}">
                  <a16:creationId xmlns:a16="http://schemas.microsoft.com/office/drawing/2014/main" xmlns="" id="{1D399138-6F0B-4AB8-9780-E0BD77C0FBF0}"/>
                </a:ext>
              </a:extLst>
            </p:cNvPr>
            <p:cNvGrpSpPr/>
            <p:nvPr/>
          </p:nvGrpSpPr>
          <p:grpSpPr>
            <a:xfrm>
              <a:off x="5612407" y="3652446"/>
              <a:ext cx="3119786" cy="1962210"/>
              <a:chOff x="5612407" y="3613256"/>
              <a:chExt cx="3119786" cy="1962210"/>
            </a:xfrm>
          </p:grpSpPr>
          <p:sp>
            <p:nvSpPr>
              <p:cNvPr id="99" name="箭头: 上下 98">
                <a:extLst>
                  <a:ext uri="{FF2B5EF4-FFF2-40B4-BE49-F238E27FC236}">
                    <a16:creationId xmlns:a16="http://schemas.microsoft.com/office/drawing/2014/main" xmlns="" id="{C247BBBC-BAFF-4274-B4C0-E82F75026F08}"/>
                  </a:ext>
                </a:extLst>
              </p:cNvPr>
              <p:cNvSpPr/>
              <p:nvPr/>
            </p:nvSpPr>
            <p:spPr>
              <a:xfrm>
                <a:off x="7734888" y="4372493"/>
                <a:ext cx="285149" cy="45105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0" name="组合 219">
                <a:extLst>
                  <a:ext uri="{FF2B5EF4-FFF2-40B4-BE49-F238E27FC236}">
                    <a16:creationId xmlns:a16="http://schemas.microsoft.com/office/drawing/2014/main" xmlns="" id="{59720F66-BCB3-4DC2-B134-F9600EE20819}"/>
                  </a:ext>
                </a:extLst>
              </p:cNvPr>
              <p:cNvGrpSpPr/>
              <p:nvPr/>
            </p:nvGrpSpPr>
            <p:grpSpPr>
              <a:xfrm>
                <a:off x="5612407" y="4738465"/>
                <a:ext cx="3114495" cy="837001"/>
                <a:chOff x="5612407" y="4738465"/>
                <a:chExt cx="3114495" cy="837001"/>
              </a:xfrm>
            </p:grpSpPr>
            <p:sp>
              <p:nvSpPr>
                <p:cNvPr id="98" name="任意多边形: 形状 97">
                  <a:extLst>
                    <a:ext uri="{FF2B5EF4-FFF2-40B4-BE49-F238E27FC236}">
                      <a16:creationId xmlns:a16="http://schemas.microsoft.com/office/drawing/2014/main" xmlns="" id="{FC4DD436-B5B0-445B-970A-C77FE28C728A}"/>
                    </a:ext>
                  </a:extLst>
                </p:cNvPr>
                <p:cNvSpPr/>
                <p:nvPr/>
              </p:nvSpPr>
              <p:spPr>
                <a:xfrm rot="16200000">
                  <a:off x="7382896" y="4231460"/>
                  <a:ext cx="703985" cy="1984027"/>
                </a:xfrm>
                <a:custGeom>
                  <a:avLst/>
                  <a:gdLst>
                    <a:gd name="connsiteX0" fmla="*/ 657225 w 1600200"/>
                    <a:gd name="connsiteY0" fmla="*/ 0 h 1790700"/>
                    <a:gd name="connsiteX1" fmla="*/ 1600200 w 1600200"/>
                    <a:gd name="connsiteY1" fmla="*/ 523875 h 1790700"/>
                    <a:gd name="connsiteX2" fmla="*/ 1600200 w 1600200"/>
                    <a:gd name="connsiteY2" fmla="*/ 1790700 h 1790700"/>
                    <a:gd name="connsiteX3" fmla="*/ 0 w 1600200"/>
                    <a:gd name="connsiteY3" fmla="*/ 1790700 h 1790700"/>
                    <a:gd name="connsiteX4" fmla="*/ 0 w 1600200"/>
                    <a:gd name="connsiteY4" fmla="*/ 762000 h 1790700"/>
                    <a:gd name="connsiteX5" fmla="*/ 0 w 1600200"/>
                    <a:gd name="connsiteY5" fmla="*/ 466725 h 1790700"/>
                    <a:gd name="connsiteX6" fmla="*/ 657225 w 1600200"/>
                    <a:gd name="connsiteY6" fmla="*/ 0 h 1790700"/>
                    <a:gd name="connsiteX0" fmla="*/ 657225 w 1600200"/>
                    <a:gd name="connsiteY0" fmla="*/ 0 h 1790700"/>
                    <a:gd name="connsiteX1" fmla="*/ 1600200 w 1600200"/>
                    <a:gd name="connsiteY1" fmla="*/ 523875 h 1790700"/>
                    <a:gd name="connsiteX2" fmla="*/ 1600200 w 1600200"/>
                    <a:gd name="connsiteY2" fmla="*/ 1790700 h 1790700"/>
                    <a:gd name="connsiteX3" fmla="*/ 0 w 1600200"/>
                    <a:gd name="connsiteY3" fmla="*/ 1790700 h 1790700"/>
                    <a:gd name="connsiteX4" fmla="*/ 0 w 1600200"/>
                    <a:gd name="connsiteY4" fmla="*/ 466725 h 1790700"/>
                    <a:gd name="connsiteX5" fmla="*/ 657225 w 1600200"/>
                    <a:gd name="connsiteY5" fmla="*/ 0 h 1790700"/>
                    <a:gd name="connsiteX0" fmla="*/ 762000 w 1600200"/>
                    <a:gd name="connsiteY0" fmla="*/ 0 h 1876425"/>
                    <a:gd name="connsiteX1" fmla="*/ 1600200 w 1600200"/>
                    <a:gd name="connsiteY1" fmla="*/ 609600 h 1876425"/>
                    <a:gd name="connsiteX2" fmla="*/ 1600200 w 1600200"/>
                    <a:gd name="connsiteY2" fmla="*/ 1876425 h 1876425"/>
                    <a:gd name="connsiteX3" fmla="*/ 0 w 1600200"/>
                    <a:gd name="connsiteY3" fmla="*/ 1876425 h 1876425"/>
                    <a:gd name="connsiteX4" fmla="*/ 0 w 1600200"/>
                    <a:gd name="connsiteY4" fmla="*/ 552450 h 1876425"/>
                    <a:gd name="connsiteX5" fmla="*/ 762000 w 1600200"/>
                    <a:gd name="connsiteY5" fmla="*/ 0 h 1876425"/>
                    <a:gd name="connsiteX0" fmla="*/ 762000 w 1600200"/>
                    <a:gd name="connsiteY0" fmla="*/ 0 h 1876425"/>
                    <a:gd name="connsiteX1" fmla="*/ 1600200 w 1600200"/>
                    <a:gd name="connsiteY1" fmla="*/ 609600 h 1876425"/>
                    <a:gd name="connsiteX2" fmla="*/ 1535533 w 1600200"/>
                    <a:gd name="connsiteY2" fmla="*/ 1876425 h 1876425"/>
                    <a:gd name="connsiteX3" fmla="*/ 0 w 1600200"/>
                    <a:gd name="connsiteY3" fmla="*/ 1876425 h 1876425"/>
                    <a:gd name="connsiteX4" fmla="*/ 0 w 1600200"/>
                    <a:gd name="connsiteY4" fmla="*/ 552450 h 1876425"/>
                    <a:gd name="connsiteX5" fmla="*/ 762000 w 1600200"/>
                    <a:gd name="connsiteY5" fmla="*/ 0 h 1876425"/>
                    <a:gd name="connsiteX0" fmla="*/ 762000 w 1543617"/>
                    <a:gd name="connsiteY0" fmla="*/ 0 h 1876425"/>
                    <a:gd name="connsiteX1" fmla="*/ 1543617 w 1543617"/>
                    <a:gd name="connsiteY1" fmla="*/ 552450 h 1876425"/>
                    <a:gd name="connsiteX2" fmla="*/ 1535533 w 1543617"/>
                    <a:gd name="connsiteY2" fmla="*/ 1876425 h 1876425"/>
                    <a:gd name="connsiteX3" fmla="*/ 0 w 1543617"/>
                    <a:gd name="connsiteY3" fmla="*/ 1876425 h 1876425"/>
                    <a:gd name="connsiteX4" fmla="*/ 0 w 1543617"/>
                    <a:gd name="connsiteY4" fmla="*/ 552450 h 1876425"/>
                    <a:gd name="connsiteX5" fmla="*/ 762000 w 1543617"/>
                    <a:gd name="connsiteY5" fmla="*/ 0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617" h="1876425">
                      <a:moveTo>
                        <a:pt x="762000" y="0"/>
                      </a:moveTo>
                      <a:lnTo>
                        <a:pt x="1543617" y="552450"/>
                      </a:lnTo>
                      <a:cubicBezTo>
                        <a:pt x="1540922" y="993775"/>
                        <a:pt x="1538228" y="1435100"/>
                        <a:pt x="1535533" y="1876425"/>
                      </a:cubicBezTo>
                      <a:lnTo>
                        <a:pt x="0" y="1876425"/>
                      </a:lnTo>
                      <a:lnTo>
                        <a:pt x="0" y="552450"/>
                      </a:lnTo>
                      <a:lnTo>
                        <a:pt x="76200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4" name="直接连接符 103">
                  <a:extLst>
                    <a:ext uri="{FF2B5EF4-FFF2-40B4-BE49-F238E27FC236}">
                      <a16:creationId xmlns:a16="http://schemas.microsoft.com/office/drawing/2014/main" xmlns="" id="{9426BD61-ECAF-4B3A-8D38-87F7824FBD16}"/>
                    </a:ext>
                  </a:extLst>
                </p:cNvPr>
                <p:cNvCxnSpPr>
                  <a:cxnSpLocks/>
                </p:cNvCxnSpPr>
                <p:nvPr/>
              </p:nvCxnSpPr>
              <p:spPr>
                <a:xfrm>
                  <a:off x="5612407" y="4738465"/>
                  <a:ext cx="922928" cy="371167"/>
                </a:xfrm>
                <a:prstGeom prst="line">
                  <a:avLst/>
                </a:prstGeom>
              </p:spPr>
              <p:style>
                <a:lnRef idx="1">
                  <a:schemeClr val="accent1"/>
                </a:lnRef>
                <a:fillRef idx="0">
                  <a:schemeClr val="accent1"/>
                </a:fillRef>
                <a:effectRef idx="0">
                  <a:schemeClr val="accent1"/>
                </a:effectRef>
                <a:fontRef idx="minor">
                  <a:schemeClr val="tx1"/>
                </a:fontRef>
              </p:style>
            </p:cxnSp>
            <p:pic>
              <p:nvPicPr>
                <p:cNvPr id="114" name="图片 113">
                  <a:extLst>
                    <a:ext uri="{FF2B5EF4-FFF2-40B4-BE49-F238E27FC236}">
                      <a16:creationId xmlns:a16="http://schemas.microsoft.com/office/drawing/2014/main" xmlns="" id="{C45FC756-63BA-4D6C-B176-F13DF4F42D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8412" y="5023905"/>
                  <a:ext cx="436802" cy="436802"/>
                </a:xfrm>
                <a:prstGeom prst="rect">
                  <a:avLst/>
                </a:prstGeom>
              </p:spPr>
            </p:pic>
            <p:grpSp>
              <p:nvGrpSpPr>
                <p:cNvPr id="171" name="组合 170">
                  <a:extLst>
                    <a:ext uri="{FF2B5EF4-FFF2-40B4-BE49-F238E27FC236}">
                      <a16:creationId xmlns:a16="http://schemas.microsoft.com/office/drawing/2014/main" xmlns="" id="{DEF75980-7901-4A0D-920B-B9FE4F667FA5}"/>
                    </a:ext>
                  </a:extLst>
                </p:cNvPr>
                <p:cNvGrpSpPr/>
                <p:nvPr/>
              </p:nvGrpSpPr>
              <p:grpSpPr>
                <a:xfrm>
                  <a:off x="7134332" y="5035502"/>
                  <a:ext cx="714535" cy="350540"/>
                  <a:chOff x="2733515" y="5371694"/>
                  <a:chExt cx="1908901" cy="936478"/>
                </a:xfrm>
              </p:grpSpPr>
              <p:pic>
                <p:nvPicPr>
                  <p:cNvPr id="172" name="图片 171">
                    <a:extLst>
                      <a:ext uri="{FF2B5EF4-FFF2-40B4-BE49-F238E27FC236}">
                        <a16:creationId xmlns:a16="http://schemas.microsoft.com/office/drawing/2014/main" xmlns="" id="{20D669FA-1014-4266-899C-DDA32E4A34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3515" y="5882400"/>
                    <a:ext cx="425772" cy="425772"/>
                  </a:xfrm>
                  <a:prstGeom prst="rect">
                    <a:avLst/>
                  </a:prstGeom>
                </p:spPr>
              </p:pic>
              <p:pic>
                <p:nvPicPr>
                  <p:cNvPr id="173" name="图片 172">
                    <a:extLst>
                      <a:ext uri="{FF2B5EF4-FFF2-40B4-BE49-F238E27FC236}">
                        <a16:creationId xmlns:a16="http://schemas.microsoft.com/office/drawing/2014/main" xmlns="" id="{01A4857F-8970-4D07-9AA0-01F6A72D89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6644" y="5882400"/>
                    <a:ext cx="425772" cy="425772"/>
                  </a:xfrm>
                  <a:prstGeom prst="rect">
                    <a:avLst/>
                  </a:prstGeom>
                </p:spPr>
              </p:pic>
              <p:pic>
                <p:nvPicPr>
                  <p:cNvPr id="174" name="图片 173">
                    <a:extLst>
                      <a:ext uri="{FF2B5EF4-FFF2-40B4-BE49-F238E27FC236}">
                        <a16:creationId xmlns:a16="http://schemas.microsoft.com/office/drawing/2014/main" xmlns="" id="{6D11C8BB-5F75-4820-A08A-382B91F0C8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9002" y="5371694"/>
                    <a:ext cx="425772" cy="425772"/>
                  </a:xfrm>
                  <a:prstGeom prst="rect">
                    <a:avLst/>
                  </a:prstGeom>
                </p:spPr>
              </p:pic>
              <p:cxnSp>
                <p:nvCxnSpPr>
                  <p:cNvPr id="175" name="连接符: 曲线 174">
                    <a:extLst>
                      <a:ext uri="{FF2B5EF4-FFF2-40B4-BE49-F238E27FC236}">
                        <a16:creationId xmlns:a16="http://schemas.microsoft.com/office/drawing/2014/main" xmlns="" id="{8CF96ECC-FA90-4D8C-9ECE-A99F548F1538}"/>
                      </a:ext>
                    </a:extLst>
                  </p:cNvPr>
                  <p:cNvCxnSpPr>
                    <a:cxnSpLocks/>
                  </p:cNvCxnSpPr>
                  <p:nvPr/>
                </p:nvCxnSpPr>
                <p:spPr>
                  <a:xfrm rot="5400000" flipH="1" flipV="1">
                    <a:off x="3053792" y="5455759"/>
                    <a:ext cx="297820" cy="512601"/>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176" name="连接符: 曲线 175">
                    <a:extLst>
                      <a:ext uri="{FF2B5EF4-FFF2-40B4-BE49-F238E27FC236}">
                        <a16:creationId xmlns:a16="http://schemas.microsoft.com/office/drawing/2014/main" xmlns="" id="{052DEE05-D8A2-4758-89A3-988A3206185C}"/>
                      </a:ext>
                    </a:extLst>
                  </p:cNvPr>
                  <p:cNvCxnSpPr>
                    <a:cxnSpLocks/>
                  </p:cNvCxnSpPr>
                  <p:nvPr/>
                </p:nvCxnSpPr>
                <p:spPr>
                  <a:xfrm>
                    <a:off x="3884774" y="5563149"/>
                    <a:ext cx="544756" cy="297820"/>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177" name="直接连接符 176">
                    <a:extLst>
                      <a:ext uri="{FF2B5EF4-FFF2-40B4-BE49-F238E27FC236}">
                        <a16:creationId xmlns:a16="http://schemas.microsoft.com/office/drawing/2014/main" xmlns="" id="{9BFB61D7-0F33-4649-A899-257636F4260F}"/>
                      </a:ext>
                    </a:extLst>
                  </p:cNvPr>
                  <p:cNvCxnSpPr>
                    <a:stCxn id="172" idx="3"/>
                  </p:cNvCxnSpPr>
                  <p:nvPr/>
                </p:nvCxnSpPr>
                <p:spPr>
                  <a:xfrm>
                    <a:off x="3159287" y="6095286"/>
                    <a:ext cx="104136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8" name="组合 177">
                  <a:extLst>
                    <a:ext uri="{FF2B5EF4-FFF2-40B4-BE49-F238E27FC236}">
                      <a16:creationId xmlns:a16="http://schemas.microsoft.com/office/drawing/2014/main" xmlns="" id="{86755A68-5FD6-46DF-83F4-A4F64EAA6611}"/>
                    </a:ext>
                  </a:extLst>
                </p:cNvPr>
                <p:cNvGrpSpPr/>
                <p:nvPr/>
              </p:nvGrpSpPr>
              <p:grpSpPr>
                <a:xfrm>
                  <a:off x="7877462" y="5035502"/>
                  <a:ext cx="714535" cy="350540"/>
                  <a:chOff x="2733515" y="5371694"/>
                  <a:chExt cx="1908901" cy="936478"/>
                </a:xfrm>
              </p:grpSpPr>
              <p:pic>
                <p:nvPicPr>
                  <p:cNvPr id="179" name="图片 178">
                    <a:extLst>
                      <a:ext uri="{FF2B5EF4-FFF2-40B4-BE49-F238E27FC236}">
                        <a16:creationId xmlns:a16="http://schemas.microsoft.com/office/drawing/2014/main" xmlns="" id="{79D383DB-6672-4A24-8675-A6CF1D7B4E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3515" y="5882400"/>
                    <a:ext cx="425772" cy="425772"/>
                  </a:xfrm>
                  <a:prstGeom prst="rect">
                    <a:avLst/>
                  </a:prstGeom>
                </p:spPr>
              </p:pic>
              <p:pic>
                <p:nvPicPr>
                  <p:cNvPr id="180" name="图片 179">
                    <a:extLst>
                      <a:ext uri="{FF2B5EF4-FFF2-40B4-BE49-F238E27FC236}">
                        <a16:creationId xmlns:a16="http://schemas.microsoft.com/office/drawing/2014/main" xmlns="" id="{F99E1271-B7C6-46B0-AE03-67EA2F6987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6644" y="5882400"/>
                    <a:ext cx="425772" cy="425772"/>
                  </a:xfrm>
                  <a:prstGeom prst="rect">
                    <a:avLst/>
                  </a:prstGeom>
                </p:spPr>
              </p:pic>
              <p:pic>
                <p:nvPicPr>
                  <p:cNvPr id="181" name="图片 180">
                    <a:extLst>
                      <a:ext uri="{FF2B5EF4-FFF2-40B4-BE49-F238E27FC236}">
                        <a16:creationId xmlns:a16="http://schemas.microsoft.com/office/drawing/2014/main" xmlns="" id="{6536AC92-9213-44B9-9B8F-7DBE2F47B5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9002" y="5371694"/>
                    <a:ext cx="425772" cy="425772"/>
                  </a:xfrm>
                  <a:prstGeom prst="rect">
                    <a:avLst/>
                  </a:prstGeom>
                </p:spPr>
              </p:pic>
              <p:cxnSp>
                <p:nvCxnSpPr>
                  <p:cNvPr id="182" name="连接符: 曲线 181">
                    <a:extLst>
                      <a:ext uri="{FF2B5EF4-FFF2-40B4-BE49-F238E27FC236}">
                        <a16:creationId xmlns:a16="http://schemas.microsoft.com/office/drawing/2014/main" xmlns="" id="{3A3DCF4D-15E9-43BF-8AA9-5B8F1E72A285}"/>
                      </a:ext>
                    </a:extLst>
                  </p:cNvPr>
                  <p:cNvCxnSpPr>
                    <a:cxnSpLocks/>
                  </p:cNvCxnSpPr>
                  <p:nvPr/>
                </p:nvCxnSpPr>
                <p:spPr>
                  <a:xfrm rot="5400000" flipH="1" flipV="1">
                    <a:off x="3053792" y="5455759"/>
                    <a:ext cx="297820" cy="512601"/>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183" name="连接符: 曲线 182">
                    <a:extLst>
                      <a:ext uri="{FF2B5EF4-FFF2-40B4-BE49-F238E27FC236}">
                        <a16:creationId xmlns:a16="http://schemas.microsoft.com/office/drawing/2014/main" xmlns="" id="{26FE75EC-9567-46ED-BF7B-92E1CBFAADDE}"/>
                      </a:ext>
                    </a:extLst>
                  </p:cNvPr>
                  <p:cNvCxnSpPr>
                    <a:cxnSpLocks/>
                  </p:cNvCxnSpPr>
                  <p:nvPr/>
                </p:nvCxnSpPr>
                <p:spPr>
                  <a:xfrm>
                    <a:off x="3884774" y="5563149"/>
                    <a:ext cx="544756" cy="297820"/>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184" name="直接连接符 183">
                    <a:extLst>
                      <a:ext uri="{FF2B5EF4-FFF2-40B4-BE49-F238E27FC236}">
                        <a16:creationId xmlns:a16="http://schemas.microsoft.com/office/drawing/2014/main" xmlns="" id="{7AB9DCF1-0C5B-4200-8636-0B0F770DC35F}"/>
                      </a:ext>
                    </a:extLst>
                  </p:cNvPr>
                  <p:cNvCxnSpPr>
                    <a:stCxn id="179" idx="3"/>
                  </p:cNvCxnSpPr>
                  <p:nvPr/>
                </p:nvCxnSpPr>
                <p:spPr>
                  <a:xfrm>
                    <a:off x="3159287" y="6095286"/>
                    <a:ext cx="104136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96" name="组合 195">
                <a:extLst>
                  <a:ext uri="{FF2B5EF4-FFF2-40B4-BE49-F238E27FC236}">
                    <a16:creationId xmlns:a16="http://schemas.microsoft.com/office/drawing/2014/main" xmlns="" id="{AE237BC3-364E-49CF-9694-019469236DB6}"/>
                  </a:ext>
                </a:extLst>
              </p:cNvPr>
              <p:cNvGrpSpPr/>
              <p:nvPr/>
            </p:nvGrpSpPr>
            <p:grpSpPr>
              <a:xfrm>
                <a:off x="5612504" y="3613256"/>
                <a:ext cx="3119689" cy="1107628"/>
                <a:chOff x="5607213" y="2971800"/>
                <a:chExt cx="3119689" cy="1107628"/>
              </a:xfrm>
            </p:grpSpPr>
            <p:sp>
              <p:nvSpPr>
                <p:cNvPr id="197" name="任意多边形: 形状 196">
                  <a:extLst>
                    <a:ext uri="{FF2B5EF4-FFF2-40B4-BE49-F238E27FC236}">
                      <a16:creationId xmlns:a16="http://schemas.microsoft.com/office/drawing/2014/main" xmlns="" id="{E59B2F71-C6FD-447C-BBEB-F71F68EF8F32}"/>
                    </a:ext>
                  </a:extLst>
                </p:cNvPr>
                <p:cNvSpPr/>
                <p:nvPr/>
              </p:nvSpPr>
              <p:spPr>
                <a:xfrm rot="16200000">
                  <a:off x="7382896" y="2331779"/>
                  <a:ext cx="703985" cy="1984027"/>
                </a:xfrm>
                <a:custGeom>
                  <a:avLst/>
                  <a:gdLst>
                    <a:gd name="connsiteX0" fmla="*/ 657225 w 1600200"/>
                    <a:gd name="connsiteY0" fmla="*/ 0 h 1790700"/>
                    <a:gd name="connsiteX1" fmla="*/ 1600200 w 1600200"/>
                    <a:gd name="connsiteY1" fmla="*/ 523875 h 1790700"/>
                    <a:gd name="connsiteX2" fmla="*/ 1600200 w 1600200"/>
                    <a:gd name="connsiteY2" fmla="*/ 1790700 h 1790700"/>
                    <a:gd name="connsiteX3" fmla="*/ 0 w 1600200"/>
                    <a:gd name="connsiteY3" fmla="*/ 1790700 h 1790700"/>
                    <a:gd name="connsiteX4" fmla="*/ 0 w 1600200"/>
                    <a:gd name="connsiteY4" fmla="*/ 762000 h 1790700"/>
                    <a:gd name="connsiteX5" fmla="*/ 0 w 1600200"/>
                    <a:gd name="connsiteY5" fmla="*/ 466725 h 1790700"/>
                    <a:gd name="connsiteX6" fmla="*/ 657225 w 1600200"/>
                    <a:gd name="connsiteY6" fmla="*/ 0 h 1790700"/>
                    <a:gd name="connsiteX0" fmla="*/ 657225 w 1600200"/>
                    <a:gd name="connsiteY0" fmla="*/ 0 h 1790700"/>
                    <a:gd name="connsiteX1" fmla="*/ 1600200 w 1600200"/>
                    <a:gd name="connsiteY1" fmla="*/ 523875 h 1790700"/>
                    <a:gd name="connsiteX2" fmla="*/ 1600200 w 1600200"/>
                    <a:gd name="connsiteY2" fmla="*/ 1790700 h 1790700"/>
                    <a:gd name="connsiteX3" fmla="*/ 0 w 1600200"/>
                    <a:gd name="connsiteY3" fmla="*/ 1790700 h 1790700"/>
                    <a:gd name="connsiteX4" fmla="*/ 0 w 1600200"/>
                    <a:gd name="connsiteY4" fmla="*/ 466725 h 1790700"/>
                    <a:gd name="connsiteX5" fmla="*/ 657225 w 1600200"/>
                    <a:gd name="connsiteY5" fmla="*/ 0 h 1790700"/>
                    <a:gd name="connsiteX0" fmla="*/ 762000 w 1600200"/>
                    <a:gd name="connsiteY0" fmla="*/ 0 h 1876425"/>
                    <a:gd name="connsiteX1" fmla="*/ 1600200 w 1600200"/>
                    <a:gd name="connsiteY1" fmla="*/ 609600 h 1876425"/>
                    <a:gd name="connsiteX2" fmla="*/ 1600200 w 1600200"/>
                    <a:gd name="connsiteY2" fmla="*/ 1876425 h 1876425"/>
                    <a:gd name="connsiteX3" fmla="*/ 0 w 1600200"/>
                    <a:gd name="connsiteY3" fmla="*/ 1876425 h 1876425"/>
                    <a:gd name="connsiteX4" fmla="*/ 0 w 1600200"/>
                    <a:gd name="connsiteY4" fmla="*/ 552450 h 1876425"/>
                    <a:gd name="connsiteX5" fmla="*/ 762000 w 1600200"/>
                    <a:gd name="connsiteY5" fmla="*/ 0 h 1876425"/>
                    <a:gd name="connsiteX0" fmla="*/ 762000 w 1600200"/>
                    <a:gd name="connsiteY0" fmla="*/ 0 h 1876425"/>
                    <a:gd name="connsiteX1" fmla="*/ 1600200 w 1600200"/>
                    <a:gd name="connsiteY1" fmla="*/ 609600 h 1876425"/>
                    <a:gd name="connsiteX2" fmla="*/ 1535533 w 1600200"/>
                    <a:gd name="connsiteY2" fmla="*/ 1876425 h 1876425"/>
                    <a:gd name="connsiteX3" fmla="*/ 0 w 1600200"/>
                    <a:gd name="connsiteY3" fmla="*/ 1876425 h 1876425"/>
                    <a:gd name="connsiteX4" fmla="*/ 0 w 1600200"/>
                    <a:gd name="connsiteY4" fmla="*/ 552450 h 1876425"/>
                    <a:gd name="connsiteX5" fmla="*/ 762000 w 1600200"/>
                    <a:gd name="connsiteY5" fmla="*/ 0 h 1876425"/>
                    <a:gd name="connsiteX0" fmla="*/ 762000 w 1543617"/>
                    <a:gd name="connsiteY0" fmla="*/ 0 h 1876425"/>
                    <a:gd name="connsiteX1" fmla="*/ 1543617 w 1543617"/>
                    <a:gd name="connsiteY1" fmla="*/ 552450 h 1876425"/>
                    <a:gd name="connsiteX2" fmla="*/ 1535533 w 1543617"/>
                    <a:gd name="connsiteY2" fmla="*/ 1876425 h 1876425"/>
                    <a:gd name="connsiteX3" fmla="*/ 0 w 1543617"/>
                    <a:gd name="connsiteY3" fmla="*/ 1876425 h 1876425"/>
                    <a:gd name="connsiteX4" fmla="*/ 0 w 1543617"/>
                    <a:gd name="connsiteY4" fmla="*/ 552450 h 1876425"/>
                    <a:gd name="connsiteX5" fmla="*/ 762000 w 1543617"/>
                    <a:gd name="connsiteY5" fmla="*/ 0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617" h="1876425">
                      <a:moveTo>
                        <a:pt x="762000" y="0"/>
                      </a:moveTo>
                      <a:lnTo>
                        <a:pt x="1543617" y="552450"/>
                      </a:lnTo>
                      <a:cubicBezTo>
                        <a:pt x="1540922" y="993775"/>
                        <a:pt x="1538228" y="1435100"/>
                        <a:pt x="1535533" y="1876425"/>
                      </a:cubicBezTo>
                      <a:lnTo>
                        <a:pt x="0" y="1876425"/>
                      </a:lnTo>
                      <a:lnTo>
                        <a:pt x="0" y="552450"/>
                      </a:lnTo>
                      <a:lnTo>
                        <a:pt x="76200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98" name="直接连接符 197">
                  <a:extLst>
                    <a:ext uri="{FF2B5EF4-FFF2-40B4-BE49-F238E27FC236}">
                      <a16:creationId xmlns:a16="http://schemas.microsoft.com/office/drawing/2014/main" xmlns="" id="{E7E3DEE2-C68A-47CC-9547-B013980FD244}"/>
                    </a:ext>
                  </a:extLst>
                </p:cNvPr>
                <p:cNvCxnSpPr>
                  <a:cxnSpLocks/>
                </p:cNvCxnSpPr>
                <p:nvPr/>
              </p:nvCxnSpPr>
              <p:spPr>
                <a:xfrm flipV="1">
                  <a:off x="5607213" y="3450083"/>
                  <a:ext cx="930275" cy="629345"/>
                </a:xfrm>
                <a:prstGeom prst="line">
                  <a:avLst/>
                </a:prstGeom>
              </p:spPr>
              <p:style>
                <a:lnRef idx="1">
                  <a:schemeClr val="accent1"/>
                </a:lnRef>
                <a:fillRef idx="0">
                  <a:schemeClr val="accent1"/>
                </a:fillRef>
                <a:effectRef idx="0">
                  <a:schemeClr val="accent1"/>
                </a:effectRef>
                <a:fontRef idx="minor">
                  <a:schemeClr val="tx1"/>
                </a:fontRef>
              </p:style>
            </p:cxnSp>
            <p:pic>
              <p:nvPicPr>
                <p:cNvPr id="199" name="图片 198">
                  <a:extLst>
                    <a:ext uri="{FF2B5EF4-FFF2-40B4-BE49-F238E27FC236}">
                      <a16:creationId xmlns:a16="http://schemas.microsoft.com/office/drawing/2014/main" xmlns="" id="{B88D778A-39E8-4435-A04B-DA7DC58EA6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4916" y="3095833"/>
                  <a:ext cx="455917" cy="455917"/>
                </a:xfrm>
                <a:prstGeom prst="rect">
                  <a:avLst/>
                </a:prstGeom>
              </p:spPr>
            </p:pic>
            <p:grpSp>
              <p:nvGrpSpPr>
                <p:cNvPr id="200" name="组合 199">
                  <a:extLst>
                    <a:ext uri="{FF2B5EF4-FFF2-40B4-BE49-F238E27FC236}">
                      <a16:creationId xmlns:a16="http://schemas.microsoft.com/office/drawing/2014/main" xmlns="" id="{8BBC3DD6-3487-423F-AB9A-C9CA91319C02}"/>
                    </a:ext>
                  </a:extLst>
                </p:cNvPr>
                <p:cNvGrpSpPr/>
                <p:nvPr/>
              </p:nvGrpSpPr>
              <p:grpSpPr>
                <a:xfrm>
                  <a:off x="7134332" y="3126520"/>
                  <a:ext cx="714535" cy="350540"/>
                  <a:chOff x="2733515" y="5371694"/>
                  <a:chExt cx="1908901" cy="936478"/>
                </a:xfrm>
              </p:grpSpPr>
              <p:pic>
                <p:nvPicPr>
                  <p:cNvPr id="208" name="图片 207">
                    <a:extLst>
                      <a:ext uri="{FF2B5EF4-FFF2-40B4-BE49-F238E27FC236}">
                        <a16:creationId xmlns:a16="http://schemas.microsoft.com/office/drawing/2014/main" xmlns="" id="{CF4D483B-C218-4429-968A-E4BADA78A4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3515" y="5882400"/>
                    <a:ext cx="425772" cy="425772"/>
                  </a:xfrm>
                  <a:prstGeom prst="rect">
                    <a:avLst/>
                  </a:prstGeom>
                </p:spPr>
              </p:pic>
              <p:pic>
                <p:nvPicPr>
                  <p:cNvPr id="209" name="图片 208">
                    <a:extLst>
                      <a:ext uri="{FF2B5EF4-FFF2-40B4-BE49-F238E27FC236}">
                        <a16:creationId xmlns:a16="http://schemas.microsoft.com/office/drawing/2014/main" xmlns="" id="{CF054144-A511-4409-8588-C90ACDE688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6644" y="5882400"/>
                    <a:ext cx="425772" cy="425772"/>
                  </a:xfrm>
                  <a:prstGeom prst="rect">
                    <a:avLst/>
                  </a:prstGeom>
                </p:spPr>
              </p:pic>
              <p:pic>
                <p:nvPicPr>
                  <p:cNvPr id="210" name="图片 209">
                    <a:extLst>
                      <a:ext uri="{FF2B5EF4-FFF2-40B4-BE49-F238E27FC236}">
                        <a16:creationId xmlns:a16="http://schemas.microsoft.com/office/drawing/2014/main" xmlns="" id="{66FD518B-1ACD-449E-9DE9-C64C0BDB1A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9002" y="5371694"/>
                    <a:ext cx="425772" cy="425772"/>
                  </a:xfrm>
                  <a:prstGeom prst="rect">
                    <a:avLst/>
                  </a:prstGeom>
                </p:spPr>
              </p:pic>
              <p:cxnSp>
                <p:nvCxnSpPr>
                  <p:cNvPr id="211" name="连接符: 曲线 210">
                    <a:extLst>
                      <a:ext uri="{FF2B5EF4-FFF2-40B4-BE49-F238E27FC236}">
                        <a16:creationId xmlns:a16="http://schemas.microsoft.com/office/drawing/2014/main" xmlns="" id="{29235C07-B4D3-436A-977B-4BFFBEBC9708}"/>
                      </a:ext>
                    </a:extLst>
                  </p:cNvPr>
                  <p:cNvCxnSpPr>
                    <a:cxnSpLocks/>
                  </p:cNvCxnSpPr>
                  <p:nvPr/>
                </p:nvCxnSpPr>
                <p:spPr>
                  <a:xfrm rot="5400000" flipH="1" flipV="1">
                    <a:off x="3053792" y="5455759"/>
                    <a:ext cx="297820" cy="512601"/>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212" name="连接符: 曲线 211">
                    <a:extLst>
                      <a:ext uri="{FF2B5EF4-FFF2-40B4-BE49-F238E27FC236}">
                        <a16:creationId xmlns:a16="http://schemas.microsoft.com/office/drawing/2014/main" xmlns="" id="{3F2FFEA4-D1C4-4BD0-BE03-AAA2E40A02B7}"/>
                      </a:ext>
                    </a:extLst>
                  </p:cNvPr>
                  <p:cNvCxnSpPr>
                    <a:cxnSpLocks/>
                  </p:cNvCxnSpPr>
                  <p:nvPr/>
                </p:nvCxnSpPr>
                <p:spPr>
                  <a:xfrm>
                    <a:off x="3884774" y="5563149"/>
                    <a:ext cx="544756" cy="297820"/>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213" name="直接连接符 212">
                    <a:extLst>
                      <a:ext uri="{FF2B5EF4-FFF2-40B4-BE49-F238E27FC236}">
                        <a16:creationId xmlns:a16="http://schemas.microsoft.com/office/drawing/2014/main" xmlns="" id="{2D3C0D92-2C3C-479C-921F-1A96172BBF80}"/>
                      </a:ext>
                    </a:extLst>
                  </p:cNvPr>
                  <p:cNvCxnSpPr>
                    <a:stCxn id="208" idx="3"/>
                  </p:cNvCxnSpPr>
                  <p:nvPr/>
                </p:nvCxnSpPr>
                <p:spPr>
                  <a:xfrm>
                    <a:off x="3159287" y="6095286"/>
                    <a:ext cx="104136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1" name="组合 200">
                  <a:extLst>
                    <a:ext uri="{FF2B5EF4-FFF2-40B4-BE49-F238E27FC236}">
                      <a16:creationId xmlns:a16="http://schemas.microsoft.com/office/drawing/2014/main" xmlns="" id="{130D2ED8-4380-44F3-8CEC-240A1A7177D5}"/>
                    </a:ext>
                  </a:extLst>
                </p:cNvPr>
                <p:cNvGrpSpPr/>
                <p:nvPr/>
              </p:nvGrpSpPr>
              <p:grpSpPr>
                <a:xfrm>
                  <a:off x="7877462" y="3126520"/>
                  <a:ext cx="714535" cy="350540"/>
                  <a:chOff x="2733515" y="5371694"/>
                  <a:chExt cx="1908901" cy="936478"/>
                </a:xfrm>
              </p:grpSpPr>
              <p:pic>
                <p:nvPicPr>
                  <p:cNvPr id="202" name="图片 201">
                    <a:extLst>
                      <a:ext uri="{FF2B5EF4-FFF2-40B4-BE49-F238E27FC236}">
                        <a16:creationId xmlns:a16="http://schemas.microsoft.com/office/drawing/2014/main" xmlns="" id="{E44664F2-73AC-4D74-9EF0-72157B77AB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3515" y="5882400"/>
                    <a:ext cx="425772" cy="425772"/>
                  </a:xfrm>
                  <a:prstGeom prst="rect">
                    <a:avLst/>
                  </a:prstGeom>
                </p:spPr>
              </p:pic>
              <p:pic>
                <p:nvPicPr>
                  <p:cNvPr id="203" name="图片 202">
                    <a:extLst>
                      <a:ext uri="{FF2B5EF4-FFF2-40B4-BE49-F238E27FC236}">
                        <a16:creationId xmlns:a16="http://schemas.microsoft.com/office/drawing/2014/main" xmlns="" id="{D3A48E8E-9A7E-4E3D-BEE2-3BC3343E95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6644" y="5882400"/>
                    <a:ext cx="425772" cy="425772"/>
                  </a:xfrm>
                  <a:prstGeom prst="rect">
                    <a:avLst/>
                  </a:prstGeom>
                </p:spPr>
              </p:pic>
              <p:pic>
                <p:nvPicPr>
                  <p:cNvPr id="204" name="图片 203">
                    <a:extLst>
                      <a:ext uri="{FF2B5EF4-FFF2-40B4-BE49-F238E27FC236}">
                        <a16:creationId xmlns:a16="http://schemas.microsoft.com/office/drawing/2014/main" xmlns="" id="{3BD4C6CF-6B58-444D-8872-54D4DCD52B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9002" y="5371694"/>
                    <a:ext cx="425772" cy="425772"/>
                  </a:xfrm>
                  <a:prstGeom prst="rect">
                    <a:avLst/>
                  </a:prstGeom>
                </p:spPr>
              </p:pic>
              <p:cxnSp>
                <p:nvCxnSpPr>
                  <p:cNvPr id="205" name="连接符: 曲线 204">
                    <a:extLst>
                      <a:ext uri="{FF2B5EF4-FFF2-40B4-BE49-F238E27FC236}">
                        <a16:creationId xmlns:a16="http://schemas.microsoft.com/office/drawing/2014/main" xmlns="" id="{68327E22-ED9F-4543-B5AA-9F2D2E81CEDB}"/>
                      </a:ext>
                    </a:extLst>
                  </p:cNvPr>
                  <p:cNvCxnSpPr>
                    <a:cxnSpLocks/>
                  </p:cNvCxnSpPr>
                  <p:nvPr/>
                </p:nvCxnSpPr>
                <p:spPr>
                  <a:xfrm rot="5400000" flipH="1" flipV="1">
                    <a:off x="3053792" y="5455759"/>
                    <a:ext cx="297820" cy="512601"/>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206" name="连接符: 曲线 205">
                    <a:extLst>
                      <a:ext uri="{FF2B5EF4-FFF2-40B4-BE49-F238E27FC236}">
                        <a16:creationId xmlns:a16="http://schemas.microsoft.com/office/drawing/2014/main" xmlns="" id="{0E4F1D87-20C1-4CF0-A694-93E82F0F157B}"/>
                      </a:ext>
                    </a:extLst>
                  </p:cNvPr>
                  <p:cNvCxnSpPr>
                    <a:cxnSpLocks/>
                  </p:cNvCxnSpPr>
                  <p:nvPr/>
                </p:nvCxnSpPr>
                <p:spPr>
                  <a:xfrm>
                    <a:off x="3884774" y="5563149"/>
                    <a:ext cx="544756" cy="297820"/>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207" name="直接连接符 206">
                    <a:extLst>
                      <a:ext uri="{FF2B5EF4-FFF2-40B4-BE49-F238E27FC236}">
                        <a16:creationId xmlns:a16="http://schemas.microsoft.com/office/drawing/2014/main" xmlns="" id="{C75D3DEF-0D41-444B-8EE3-E8DD7674D329}"/>
                      </a:ext>
                    </a:extLst>
                  </p:cNvPr>
                  <p:cNvCxnSpPr>
                    <a:stCxn id="202" idx="3"/>
                  </p:cNvCxnSpPr>
                  <p:nvPr/>
                </p:nvCxnSpPr>
                <p:spPr>
                  <a:xfrm>
                    <a:off x="3159287" y="6095286"/>
                    <a:ext cx="1041360" cy="0"/>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214" name="文本框 213">
              <a:extLst>
                <a:ext uri="{FF2B5EF4-FFF2-40B4-BE49-F238E27FC236}">
                  <a16:creationId xmlns:a16="http://schemas.microsoft.com/office/drawing/2014/main" xmlns="" id="{BC79C51C-2208-4217-9645-F7D835696AAC}"/>
                </a:ext>
              </a:extLst>
            </p:cNvPr>
            <p:cNvSpPr txBox="1"/>
            <p:nvPr/>
          </p:nvSpPr>
          <p:spPr>
            <a:xfrm>
              <a:off x="6510582" y="2932394"/>
              <a:ext cx="697627" cy="400110"/>
            </a:xfrm>
            <a:prstGeom prst="rect">
              <a:avLst/>
            </a:prstGeom>
            <a:noFill/>
          </p:spPr>
          <p:txBody>
            <a:bodyPr wrap="none" rtlCol="0">
              <a:spAutoFit/>
            </a:bodyPr>
            <a:lstStyle/>
            <a:p>
              <a:r>
                <a:rPr kumimoji="1" lang="zh-CN" altLang="en-US" sz="2000" b="1" dirty="0">
                  <a:solidFill>
                    <a:srgbClr val="004098"/>
                  </a:solidFill>
                  <a:latin typeface="+mn-ea"/>
                </a:rPr>
                <a:t>运行</a:t>
              </a:r>
            </a:p>
          </p:txBody>
        </p:sp>
        <p:sp>
          <p:nvSpPr>
            <p:cNvPr id="215" name="文本框 214">
              <a:extLst>
                <a:ext uri="{FF2B5EF4-FFF2-40B4-BE49-F238E27FC236}">
                  <a16:creationId xmlns:a16="http://schemas.microsoft.com/office/drawing/2014/main" xmlns="" id="{46D39000-9D51-459C-B300-73B3B76C091C}"/>
                </a:ext>
              </a:extLst>
            </p:cNvPr>
            <p:cNvSpPr txBox="1"/>
            <p:nvPr/>
          </p:nvSpPr>
          <p:spPr>
            <a:xfrm>
              <a:off x="1617691" y="3272479"/>
              <a:ext cx="1107996" cy="369332"/>
            </a:xfrm>
            <a:prstGeom prst="rect">
              <a:avLst/>
            </a:prstGeom>
            <a:noFill/>
          </p:spPr>
          <p:txBody>
            <a:bodyPr wrap="none" rtlCol="0">
              <a:spAutoFit/>
            </a:bodyPr>
            <a:lstStyle/>
            <a:p>
              <a:r>
                <a:rPr kumimoji="1" lang="zh-CN" altLang="en-US" dirty="0">
                  <a:latin typeface="+mn-ea"/>
                </a:rPr>
                <a:t>开发环境</a:t>
              </a:r>
            </a:p>
          </p:txBody>
        </p:sp>
        <p:sp>
          <p:nvSpPr>
            <p:cNvPr id="217" name="文本框 216">
              <a:extLst>
                <a:ext uri="{FF2B5EF4-FFF2-40B4-BE49-F238E27FC236}">
                  <a16:creationId xmlns:a16="http://schemas.microsoft.com/office/drawing/2014/main" xmlns="" id="{AFE0B36B-7742-4511-ABE0-48C0FD95D0EB}"/>
                </a:ext>
              </a:extLst>
            </p:cNvPr>
            <p:cNvSpPr txBox="1"/>
            <p:nvPr/>
          </p:nvSpPr>
          <p:spPr>
            <a:xfrm>
              <a:off x="3869622" y="3272479"/>
              <a:ext cx="1742785" cy="369332"/>
            </a:xfrm>
            <a:prstGeom prst="rect">
              <a:avLst/>
            </a:prstGeom>
            <a:noFill/>
          </p:spPr>
          <p:txBody>
            <a:bodyPr wrap="none" rtlCol="0">
              <a:spAutoFit/>
            </a:bodyPr>
            <a:lstStyle/>
            <a:p>
              <a:r>
                <a:rPr kumimoji="1" lang="zh-CN" altLang="en-US" dirty="0">
                  <a:latin typeface="+mn-ea"/>
                </a:rPr>
                <a:t>创建</a:t>
              </a:r>
              <a:r>
                <a:rPr kumimoji="1" lang="en-US" altLang="zh-CN" dirty="0">
                  <a:latin typeface="+mn-ea"/>
                </a:rPr>
                <a:t>&amp;</a:t>
              </a:r>
              <a:r>
                <a:rPr kumimoji="1" lang="zh-CN" altLang="en-US" dirty="0">
                  <a:latin typeface="+mn-ea"/>
                </a:rPr>
                <a:t>存储镜像</a:t>
              </a:r>
            </a:p>
          </p:txBody>
        </p:sp>
        <p:sp>
          <p:nvSpPr>
            <p:cNvPr id="218" name="文本框 217">
              <a:extLst>
                <a:ext uri="{FF2B5EF4-FFF2-40B4-BE49-F238E27FC236}">
                  <a16:creationId xmlns:a16="http://schemas.microsoft.com/office/drawing/2014/main" xmlns="" id="{28AA219F-997A-496D-8D8A-FE631225DFC0}"/>
                </a:ext>
              </a:extLst>
            </p:cNvPr>
            <p:cNvSpPr txBox="1"/>
            <p:nvPr/>
          </p:nvSpPr>
          <p:spPr>
            <a:xfrm>
              <a:off x="5975318" y="3272479"/>
              <a:ext cx="2031325" cy="369332"/>
            </a:xfrm>
            <a:prstGeom prst="rect">
              <a:avLst/>
            </a:prstGeom>
            <a:noFill/>
          </p:spPr>
          <p:txBody>
            <a:bodyPr wrap="none" rtlCol="0">
              <a:spAutoFit/>
            </a:bodyPr>
            <a:lstStyle/>
            <a:p>
              <a:r>
                <a:rPr kumimoji="1" lang="zh-CN" altLang="en-US" dirty="0">
                  <a:latin typeface="+mn-ea"/>
                </a:rPr>
                <a:t>部署、管理、扩容</a:t>
              </a:r>
            </a:p>
          </p:txBody>
        </p:sp>
      </p:grpSp>
      <p:sp>
        <p:nvSpPr>
          <p:cNvPr id="97" name="圆角矩形 36">
            <a:extLst>
              <a:ext uri="{FF2B5EF4-FFF2-40B4-BE49-F238E27FC236}">
                <a16:creationId xmlns:a16="http://schemas.microsoft.com/office/drawing/2014/main" xmlns="" id="{602D2451-7A53-4C68-BF95-FF762F4CBC1E}"/>
              </a:ext>
            </a:extLst>
          </p:cNvPr>
          <p:cNvSpPr>
            <a:spLocks noChangeArrowheads="1"/>
          </p:cNvSpPr>
          <p:nvPr/>
        </p:nvSpPr>
        <p:spPr bwMode="auto">
          <a:xfrm>
            <a:off x="335046" y="1647823"/>
            <a:ext cx="8542253" cy="477633"/>
          </a:xfrm>
          <a:prstGeom prst="roundRect">
            <a:avLst>
              <a:gd name="adj" fmla="val 6033"/>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txBody>
          <a:bodyPr lIns="91432" tIns="45717" rIns="91432" bIns="45717" anchor="ctr"/>
          <a:lstStyle>
            <a:lvl1pPr>
              <a:spcBef>
                <a:spcPct val="20000"/>
              </a:spcBef>
              <a:buClr>
                <a:srgbClr val="C00000"/>
              </a:buClr>
              <a:buSzPct val="85000"/>
              <a:buFont typeface="Wingdings" charset="2"/>
              <a:buChar char="p"/>
              <a:defRPr sz="2800">
                <a:solidFill>
                  <a:schemeClr val="tx1"/>
                </a:solidFill>
                <a:latin typeface="Arial" charset="0"/>
              </a:defRPr>
            </a:lvl1pPr>
            <a:lvl2pPr marL="742950" indent="-285750">
              <a:spcBef>
                <a:spcPct val="20000"/>
              </a:spcBef>
              <a:buClr>
                <a:srgbClr val="C00000"/>
              </a:buClr>
              <a:buSzPct val="85000"/>
              <a:buFont typeface="Wingdings" charset="2"/>
              <a:buChar char="Ø"/>
              <a:defRPr sz="2400">
                <a:solidFill>
                  <a:schemeClr val="tx1"/>
                </a:solidFill>
                <a:latin typeface="Arial" charset="0"/>
              </a:defRPr>
            </a:lvl2pPr>
            <a:lvl3pPr marL="1143000" indent="-228600">
              <a:spcBef>
                <a:spcPct val="20000"/>
              </a:spcBef>
              <a:buClr>
                <a:schemeClr val="accent1"/>
              </a:buClr>
              <a:buSzPct val="85000"/>
              <a:buFont typeface="Wingdings" charset="2"/>
              <a:buChar char="n"/>
              <a:defRPr sz="2000">
                <a:solidFill>
                  <a:schemeClr val="tx1"/>
                </a:solidFill>
                <a:latin typeface="Arial" charset="0"/>
              </a:defRPr>
            </a:lvl3pPr>
            <a:lvl4pPr marL="1600200" indent="-228600">
              <a:spcBef>
                <a:spcPct val="20000"/>
              </a:spcBef>
              <a:buClr>
                <a:schemeClr val="bg2"/>
              </a:buClr>
              <a:buFont typeface="Wingdings" charset="2"/>
              <a:buChar char="§"/>
              <a:defRPr sz="2000">
                <a:solidFill>
                  <a:schemeClr val="tx1"/>
                </a:solidFill>
                <a:latin typeface="Arial" charset="0"/>
              </a:defRPr>
            </a:lvl4pPr>
            <a:lvl5pPr marL="2057400" indent="-228600">
              <a:spcBef>
                <a:spcPct val="20000"/>
              </a:spcBef>
              <a:buClr>
                <a:schemeClr val="tx2"/>
              </a:buClr>
              <a:buSzPct val="80000"/>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9pPr>
          </a:lstStyle>
          <a:p>
            <a:pPr>
              <a:buNone/>
            </a:pPr>
            <a:r>
              <a:rPr lang="zh-CN" altLang="en-US" sz="2200" b="1" kern="100" dirty="0">
                <a:solidFill>
                  <a:srgbClr val="C00000"/>
                </a:solidFill>
                <a:latin typeface="+mn-ea"/>
                <a:cs typeface="Times New Roman" panose="02020603050405020304" pitchFamily="18" charset="0"/>
              </a:rPr>
              <a:t>传统的镜像分发技术，启动慢，存储成本高</a:t>
            </a:r>
            <a:endParaRPr kumimoji="1" lang="zh-CN" altLang="en-US" sz="2200" b="1" dirty="0">
              <a:solidFill>
                <a:srgbClr val="C00000"/>
              </a:solidFill>
              <a:latin typeface="+mn-ea"/>
            </a:endParaRPr>
          </a:p>
        </p:txBody>
      </p:sp>
      <p:cxnSp>
        <p:nvCxnSpPr>
          <p:cNvPr id="100" name="直线连接符 29">
            <a:extLst>
              <a:ext uri="{FF2B5EF4-FFF2-40B4-BE49-F238E27FC236}">
                <a16:creationId xmlns:a16="http://schemas.microsoft.com/office/drawing/2014/main" xmlns="" id="{8CEE6C49-21ED-460B-9D20-B7A5F288DE66}"/>
              </a:ext>
            </a:extLst>
          </p:cNvPr>
          <p:cNvCxnSpPr>
            <a:cxnSpLocks/>
          </p:cNvCxnSpPr>
          <p:nvPr/>
        </p:nvCxnSpPr>
        <p:spPr>
          <a:xfrm>
            <a:off x="342622" y="5430574"/>
            <a:ext cx="8566558" cy="0"/>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01" name="组合 100">
            <a:extLst>
              <a:ext uri="{FF2B5EF4-FFF2-40B4-BE49-F238E27FC236}">
                <a16:creationId xmlns:a16="http://schemas.microsoft.com/office/drawing/2014/main" xmlns="" id="{E68334FB-B20F-4BF9-B42F-63A7638C85CB}"/>
              </a:ext>
            </a:extLst>
          </p:cNvPr>
          <p:cNvGrpSpPr/>
          <p:nvPr/>
        </p:nvGrpSpPr>
        <p:grpSpPr>
          <a:xfrm>
            <a:off x="580430" y="5572315"/>
            <a:ext cx="6314667" cy="692049"/>
            <a:chOff x="538237" y="4938395"/>
            <a:chExt cx="6314667" cy="692049"/>
          </a:xfrm>
        </p:grpSpPr>
        <p:sp>
          <p:nvSpPr>
            <p:cNvPr id="102" name="文本框 101">
              <a:extLst>
                <a:ext uri="{FF2B5EF4-FFF2-40B4-BE49-F238E27FC236}">
                  <a16:creationId xmlns:a16="http://schemas.microsoft.com/office/drawing/2014/main" xmlns="" id="{69BB4A84-EB49-40FA-907F-344EA4BDFECE}"/>
                </a:ext>
              </a:extLst>
            </p:cNvPr>
            <p:cNvSpPr txBox="1"/>
            <p:nvPr/>
          </p:nvSpPr>
          <p:spPr>
            <a:xfrm>
              <a:off x="855770" y="4938395"/>
              <a:ext cx="5997134" cy="692049"/>
            </a:xfrm>
            <a:prstGeom prst="rect">
              <a:avLst/>
            </a:prstGeom>
            <a:noFill/>
          </p:spPr>
          <p:txBody>
            <a:bodyPr wrap="square" rtlCol="0">
              <a:spAutoFit/>
            </a:bodyPr>
            <a:lstStyle/>
            <a:p>
              <a:pPr marL="714375" indent="-704850">
                <a:lnSpc>
                  <a:spcPct val="120000"/>
                </a:lnSpc>
              </a:pPr>
              <a:r>
                <a:rPr lang="zh-CN" altLang="en-US" sz="2000" b="1" dirty="0">
                  <a:solidFill>
                    <a:schemeClr val="accent1"/>
                  </a:solidFill>
                  <a:latin typeface="+mn-ea"/>
                </a:rPr>
                <a:t>镜像需完整下载，</a:t>
              </a:r>
              <a:r>
                <a:rPr kumimoji="1" lang="zh-CN" altLang="en-US" sz="2000" b="1" dirty="0">
                  <a:solidFill>
                    <a:srgbClr val="C00000"/>
                  </a:solidFill>
                  <a:latin typeface="+mn-ea"/>
                </a:rPr>
                <a:t>耗带宽、启动慢、弹性不足</a:t>
              </a:r>
            </a:p>
            <a:p>
              <a:pPr marL="714375" indent="-704850">
                <a:lnSpc>
                  <a:spcPct val="120000"/>
                </a:lnSpc>
              </a:pPr>
              <a:endParaRPr kumimoji="1" lang="en-US" altLang="zh-CN" sz="2000" b="1" baseline="30000" dirty="0">
                <a:solidFill>
                  <a:srgbClr val="C00000"/>
                </a:solidFill>
                <a:latin typeface="+mn-ea"/>
              </a:endParaRPr>
            </a:p>
          </p:txBody>
        </p:sp>
        <p:sp>
          <p:nvSpPr>
            <p:cNvPr id="103" name="Oval 75">
              <a:extLst>
                <a:ext uri="{FF2B5EF4-FFF2-40B4-BE49-F238E27FC236}">
                  <a16:creationId xmlns:a16="http://schemas.microsoft.com/office/drawing/2014/main" xmlns="" id="{BBFC6F68-543B-4401-943E-26830D31BDDA}"/>
                </a:ext>
              </a:extLst>
            </p:cNvPr>
            <p:cNvSpPr/>
            <p:nvPr/>
          </p:nvSpPr>
          <p:spPr>
            <a:xfrm>
              <a:off x="538237" y="5028831"/>
              <a:ext cx="301851" cy="3016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rPr>
                <a:t>1</a:t>
              </a:r>
              <a:endParaRPr lang="en-US" dirty="0">
                <a:latin typeface="+mn-ea"/>
              </a:endParaRPr>
            </a:p>
          </p:txBody>
        </p:sp>
      </p:grpSp>
      <p:grpSp>
        <p:nvGrpSpPr>
          <p:cNvPr id="105" name="组合 104">
            <a:extLst>
              <a:ext uri="{FF2B5EF4-FFF2-40B4-BE49-F238E27FC236}">
                <a16:creationId xmlns:a16="http://schemas.microsoft.com/office/drawing/2014/main" xmlns="" id="{EF4FEBDF-618A-459C-93D5-998BEB847974}"/>
              </a:ext>
            </a:extLst>
          </p:cNvPr>
          <p:cNvGrpSpPr/>
          <p:nvPr/>
        </p:nvGrpSpPr>
        <p:grpSpPr>
          <a:xfrm>
            <a:off x="585907" y="6051735"/>
            <a:ext cx="8982517" cy="437877"/>
            <a:chOff x="533013" y="5483011"/>
            <a:chExt cx="8982517" cy="437877"/>
          </a:xfrm>
        </p:grpSpPr>
        <p:sp>
          <p:nvSpPr>
            <p:cNvPr id="106" name="文本框 105">
              <a:extLst>
                <a:ext uri="{FF2B5EF4-FFF2-40B4-BE49-F238E27FC236}">
                  <a16:creationId xmlns:a16="http://schemas.microsoft.com/office/drawing/2014/main" xmlns="" id="{F4246FF6-D692-495D-AEB9-3BB299DDE159}"/>
                </a:ext>
              </a:extLst>
            </p:cNvPr>
            <p:cNvSpPr txBox="1"/>
            <p:nvPr/>
          </p:nvSpPr>
          <p:spPr>
            <a:xfrm>
              <a:off x="845069" y="5483011"/>
              <a:ext cx="8670461" cy="437877"/>
            </a:xfrm>
            <a:prstGeom prst="rect">
              <a:avLst/>
            </a:prstGeom>
            <a:noFill/>
          </p:spPr>
          <p:txBody>
            <a:bodyPr wrap="square" rtlCol="0">
              <a:spAutoFit/>
            </a:bodyPr>
            <a:lstStyle/>
            <a:p>
              <a:pPr marL="714375" indent="-704850">
                <a:lnSpc>
                  <a:spcPct val="120000"/>
                </a:lnSpc>
              </a:pPr>
              <a:r>
                <a:rPr lang="zh-CN" altLang="en-US" sz="2000" b="1" dirty="0">
                  <a:solidFill>
                    <a:schemeClr val="accent1"/>
                  </a:solidFill>
                  <a:latin typeface="+mn-ea"/>
                </a:rPr>
                <a:t>镜像共享以层为单位，</a:t>
              </a:r>
              <a:r>
                <a:rPr lang="zh-CN" altLang="en-US" sz="2000" b="1" dirty="0">
                  <a:solidFill>
                    <a:srgbClr val="FF0000"/>
                  </a:solidFill>
                  <a:latin typeface="+mn-ea"/>
                </a:rPr>
                <a:t>本地存储成本高</a:t>
              </a:r>
              <a:endParaRPr kumimoji="1" lang="en-US" altLang="zh-CN" sz="2000" b="1" baseline="30000" dirty="0">
                <a:solidFill>
                  <a:srgbClr val="FF0000"/>
                </a:solidFill>
                <a:latin typeface="+mn-ea"/>
              </a:endParaRPr>
            </a:p>
          </p:txBody>
        </p:sp>
        <p:sp>
          <p:nvSpPr>
            <p:cNvPr id="107" name="Oval 73">
              <a:extLst>
                <a:ext uri="{FF2B5EF4-FFF2-40B4-BE49-F238E27FC236}">
                  <a16:creationId xmlns:a16="http://schemas.microsoft.com/office/drawing/2014/main" xmlns="" id="{82144890-FCDF-430F-AB91-87FFFED7522C}"/>
                </a:ext>
              </a:extLst>
            </p:cNvPr>
            <p:cNvSpPr/>
            <p:nvPr/>
          </p:nvSpPr>
          <p:spPr>
            <a:xfrm>
              <a:off x="533013" y="5574470"/>
              <a:ext cx="301851" cy="3016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rPr>
                <a:t>2</a:t>
              </a:r>
              <a:endParaRPr lang="en-US" dirty="0">
                <a:latin typeface="+mn-ea"/>
              </a:endParaRPr>
            </a:p>
          </p:txBody>
        </p:sp>
      </p:grpSp>
      <p:sp>
        <p:nvSpPr>
          <p:cNvPr id="108" name="Oval 75">
            <a:extLst>
              <a:ext uri="{FF2B5EF4-FFF2-40B4-BE49-F238E27FC236}">
                <a16:creationId xmlns:a16="http://schemas.microsoft.com/office/drawing/2014/main" xmlns="" id="{B7697FFC-4A9E-4ACB-B2FB-C22FD803540D}"/>
              </a:ext>
            </a:extLst>
          </p:cNvPr>
          <p:cNvSpPr/>
          <p:nvPr/>
        </p:nvSpPr>
        <p:spPr>
          <a:xfrm>
            <a:off x="5795880" y="4456947"/>
            <a:ext cx="301851" cy="3016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rPr>
              <a:t>1</a:t>
            </a:r>
            <a:endParaRPr lang="en-US" dirty="0">
              <a:latin typeface="+mn-ea"/>
            </a:endParaRPr>
          </a:p>
        </p:txBody>
      </p:sp>
      <p:sp>
        <p:nvSpPr>
          <p:cNvPr id="111" name="Oval 73">
            <a:extLst>
              <a:ext uri="{FF2B5EF4-FFF2-40B4-BE49-F238E27FC236}">
                <a16:creationId xmlns:a16="http://schemas.microsoft.com/office/drawing/2014/main" xmlns="" id="{F1B95EE2-2A16-4329-99E2-4427F6EF9E4F}"/>
              </a:ext>
            </a:extLst>
          </p:cNvPr>
          <p:cNvSpPr/>
          <p:nvPr/>
        </p:nvSpPr>
        <p:spPr>
          <a:xfrm>
            <a:off x="6960688" y="3887204"/>
            <a:ext cx="301851" cy="3016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rPr>
              <a:t>2</a:t>
            </a:r>
            <a:endParaRPr lang="en-US" dirty="0">
              <a:latin typeface="+mn-ea"/>
            </a:endParaRPr>
          </a:p>
        </p:txBody>
      </p:sp>
      <p:sp>
        <p:nvSpPr>
          <p:cNvPr id="112" name="Oval 73">
            <a:extLst>
              <a:ext uri="{FF2B5EF4-FFF2-40B4-BE49-F238E27FC236}">
                <a16:creationId xmlns:a16="http://schemas.microsoft.com/office/drawing/2014/main" xmlns="" id="{78D83BA0-8025-44F3-845E-78516750B8C3}"/>
              </a:ext>
            </a:extLst>
          </p:cNvPr>
          <p:cNvSpPr/>
          <p:nvPr/>
        </p:nvSpPr>
        <p:spPr>
          <a:xfrm>
            <a:off x="6960688" y="4385107"/>
            <a:ext cx="301851" cy="3016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rPr>
              <a:t>2</a:t>
            </a:r>
            <a:endParaRPr lang="en-US" dirty="0">
              <a:latin typeface="+mn-ea"/>
            </a:endParaRPr>
          </a:p>
        </p:txBody>
      </p:sp>
      <p:sp>
        <p:nvSpPr>
          <p:cNvPr id="113" name="Oval 75">
            <a:extLst>
              <a:ext uri="{FF2B5EF4-FFF2-40B4-BE49-F238E27FC236}">
                <a16:creationId xmlns:a16="http://schemas.microsoft.com/office/drawing/2014/main" xmlns="" id="{D4A31C7C-CC58-4F9C-A3FF-41A3CD59F8B0}"/>
              </a:ext>
            </a:extLst>
          </p:cNvPr>
          <p:cNvSpPr/>
          <p:nvPr/>
        </p:nvSpPr>
        <p:spPr>
          <a:xfrm>
            <a:off x="5795880" y="4013466"/>
            <a:ext cx="301851" cy="3016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rPr>
              <a:t>1</a:t>
            </a:r>
            <a:endParaRPr lang="en-US" dirty="0">
              <a:latin typeface="+mn-ea"/>
            </a:endParaRPr>
          </a:p>
        </p:txBody>
      </p:sp>
    </p:spTree>
    <p:extLst>
      <p:ext uri="{BB962C8B-B14F-4D97-AF65-F5344CB8AC3E}">
        <p14:creationId xmlns:p14="http://schemas.microsoft.com/office/powerpoint/2010/main" val="259753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500"/>
                                        <p:tgtEl>
                                          <p:spTgt spid="9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fade">
                                      <p:cBhvr>
                                        <p:cTn id="14" dur="500"/>
                                        <p:tgtEl>
                                          <p:spTgt spid="10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500"/>
                                        <p:tgtEl>
                                          <p:spTgt spid="1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500"/>
                                        <p:tgtEl>
                                          <p:spTgt spid="1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fade">
                                      <p:cBhvr>
                                        <p:cTn id="3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8" grpId="0" animBg="1"/>
      <p:bldP spid="111" grpId="0" animBg="1"/>
      <p:bldP spid="112" grpId="0" animBg="1"/>
      <p:bldP spid="1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99276" y="857113"/>
            <a:ext cx="8372163" cy="574183"/>
          </a:xfrm>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高利用挑战</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65" name="圆角矩形 26">
            <a:extLst>
              <a:ext uri="{FF2B5EF4-FFF2-40B4-BE49-F238E27FC236}">
                <a16:creationId xmlns:a16="http://schemas.microsoft.com/office/drawing/2014/main" xmlns="" id="{96FDDED9-0681-4812-95E7-B78BE8BD08F7}"/>
              </a:ext>
            </a:extLst>
          </p:cNvPr>
          <p:cNvSpPr>
            <a:spLocks noChangeArrowheads="1"/>
          </p:cNvSpPr>
          <p:nvPr/>
        </p:nvSpPr>
        <p:spPr bwMode="auto">
          <a:xfrm>
            <a:off x="336114" y="1661282"/>
            <a:ext cx="8552471" cy="477633"/>
          </a:xfrm>
          <a:prstGeom prst="roundRect">
            <a:avLst>
              <a:gd name="adj" fmla="val 6033"/>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txBody>
          <a:bodyPr lIns="91432" tIns="45717" rIns="91432" bIns="45717" anchor="ctr"/>
          <a:lstStyle>
            <a:lvl1pPr>
              <a:spcBef>
                <a:spcPct val="20000"/>
              </a:spcBef>
              <a:buClr>
                <a:srgbClr val="C00000"/>
              </a:buClr>
              <a:buSzPct val="85000"/>
              <a:buFont typeface="Wingdings" charset="2"/>
              <a:buChar char="p"/>
              <a:defRPr sz="2800">
                <a:solidFill>
                  <a:schemeClr val="tx1"/>
                </a:solidFill>
                <a:latin typeface="Arial" charset="0"/>
              </a:defRPr>
            </a:lvl1pPr>
            <a:lvl2pPr marL="742950" indent="-285750">
              <a:spcBef>
                <a:spcPct val="20000"/>
              </a:spcBef>
              <a:buClr>
                <a:srgbClr val="C00000"/>
              </a:buClr>
              <a:buSzPct val="85000"/>
              <a:buFont typeface="Wingdings" charset="2"/>
              <a:buChar char="Ø"/>
              <a:defRPr sz="2400">
                <a:solidFill>
                  <a:schemeClr val="tx1"/>
                </a:solidFill>
                <a:latin typeface="Arial" charset="0"/>
              </a:defRPr>
            </a:lvl2pPr>
            <a:lvl3pPr marL="1143000" indent="-228600">
              <a:spcBef>
                <a:spcPct val="20000"/>
              </a:spcBef>
              <a:buClr>
                <a:schemeClr val="accent1"/>
              </a:buClr>
              <a:buSzPct val="85000"/>
              <a:buFont typeface="Wingdings" charset="2"/>
              <a:buChar char="n"/>
              <a:defRPr sz="2000">
                <a:solidFill>
                  <a:schemeClr val="tx1"/>
                </a:solidFill>
                <a:latin typeface="Arial" charset="0"/>
              </a:defRPr>
            </a:lvl3pPr>
            <a:lvl4pPr marL="1600200" indent="-228600">
              <a:spcBef>
                <a:spcPct val="20000"/>
              </a:spcBef>
              <a:buClr>
                <a:schemeClr val="bg2"/>
              </a:buClr>
              <a:buFont typeface="Wingdings" charset="2"/>
              <a:buChar char="§"/>
              <a:defRPr sz="2000">
                <a:solidFill>
                  <a:schemeClr val="tx1"/>
                </a:solidFill>
                <a:latin typeface="Arial" charset="0"/>
              </a:defRPr>
            </a:lvl4pPr>
            <a:lvl5pPr marL="2057400" indent="-228600">
              <a:spcBef>
                <a:spcPct val="20000"/>
              </a:spcBef>
              <a:buClr>
                <a:schemeClr val="tx2"/>
              </a:buClr>
              <a:buSzPct val="80000"/>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9pPr>
          </a:lstStyle>
          <a:p>
            <a:pPr>
              <a:buNone/>
            </a:pPr>
            <a:r>
              <a:rPr kumimoji="1" lang="zh-CN" altLang="en-US" sz="2200" b="1" dirty="0">
                <a:solidFill>
                  <a:srgbClr val="C00000"/>
                </a:solidFill>
                <a:latin typeface="黑体" panose="02010609060101010101" pitchFamily="49" charset="-122"/>
                <a:ea typeface="黑体" panose="02010609060101010101" pitchFamily="49" charset="-122"/>
              </a:rPr>
              <a:t>云上容器资源过量配置导致低资源利用率</a:t>
            </a:r>
          </a:p>
        </p:txBody>
      </p:sp>
      <p:sp>
        <p:nvSpPr>
          <p:cNvPr id="66" name="圆角矩形 5">
            <a:extLst>
              <a:ext uri="{FF2B5EF4-FFF2-40B4-BE49-F238E27FC236}">
                <a16:creationId xmlns:a16="http://schemas.microsoft.com/office/drawing/2014/main" xmlns="" id="{E747979B-9C97-4274-8230-B48EEFFE9777}"/>
              </a:ext>
            </a:extLst>
          </p:cNvPr>
          <p:cNvSpPr/>
          <p:nvPr/>
        </p:nvSpPr>
        <p:spPr>
          <a:xfrm>
            <a:off x="1116577" y="2369229"/>
            <a:ext cx="2574771" cy="1835206"/>
          </a:xfrm>
          <a:prstGeom prst="roundRect">
            <a:avLst>
              <a:gd name="adj" fmla="val 365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黑体" panose="02010609060101010101" pitchFamily="49" charset="-122"/>
              <a:ea typeface="黑体" panose="02010609060101010101" pitchFamily="49" charset="-122"/>
            </a:endParaRPr>
          </a:p>
        </p:txBody>
      </p:sp>
      <p:sp>
        <p:nvSpPr>
          <p:cNvPr id="67" name="任意形状 10">
            <a:extLst>
              <a:ext uri="{FF2B5EF4-FFF2-40B4-BE49-F238E27FC236}">
                <a16:creationId xmlns:a16="http://schemas.microsoft.com/office/drawing/2014/main" xmlns="" id="{147D629A-94EB-4D82-8176-BD9B52BB6021}"/>
              </a:ext>
            </a:extLst>
          </p:cNvPr>
          <p:cNvSpPr/>
          <p:nvPr/>
        </p:nvSpPr>
        <p:spPr>
          <a:xfrm>
            <a:off x="3465772" y="2340159"/>
            <a:ext cx="2950021" cy="1754755"/>
          </a:xfrm>
          <a:custGeom>
            <a:avLst/>
            <a:gdLst>
              <a:gd name="connsiteX0" fmla="*/ 0 w 4955177"/>
              <a:gd name="connsiteY0" fmla="*/ 705394 h 1550125"/>
              <a:gd name="connsiteX1" fmla="*/ 905691 w 4955177"/>
              <a:gd name="connsiteY1" fmla="*/ 0 h 1550125"/>
              <a:gd name="connsiteX2" fmla="*/ 4937760 w 4955177"/>
              <a:gd name="connsiteY2" fmla="*/ 8708 h 1550125"/>
              <a:gd name="connsiteX3" fmla="*/ 4955177 w 4955177"/>
              <a:gd name="connsiteY3" fmla="*/ 1532708 h 1550125"/>
              <a:gd name="connsiteX4" fmla="*/ 905691 w 4955177"/>
              <a:gd name="connsiteY4" fmla="*/ 1550125 h 1550125"/>
              <a:gd name="connsiteX5" fmla="*/ 8708 w 4955177"/>
              <a:gd name="connsiteY5" fmla="*/ 905691 h 15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5177" h="1550125">
                <a:moveTo>
                  <a:pt x="0" y="705394"/>
                </a:moveTo>
                <a:lnTo>
                  <a:pt x="905691" y="0"/>
                </a:lnTo>
                <a:lnTo>
                  <a:pt x="4937760" y="8708"/>
                </a:lnTo>
                <a:lnTo>
                  <a:pt x="4955177" y="1532708"/>
                </a:lnTo>
                <a:lnTo>
                  <a:pt x="905691" y="1550125"/>
                </a:lnTo>
                <a:lnTo>
                  <a:pt x="8708" y="905691"/>
                </a:lnTo>
              </a:path>
            </a:pathLst>
          </a:custGeom>
          <a:solidFill>
            <a:schemeClr val="bg1">
              <a:lumMod val="95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黑体" panose="02010609060101010101" pitchFamily="49" charset="-122"/>
              <a:ea typeface="黑体" panose="02010609060101010101" pitchFamily="49" charset="-122"/>
            </a:endParaRPr>
          </a:p>
        </p:txBody>
      </p:sp>
      <p:sp>
        <p:nvSpPr>
          <p:cNvPr id="68" name="矩形 67">
            <a:extLst>
              <a:ext uri="{FF2B5EF4-FFF2-40B4-BE49-F238E27FC236}">
                <a16:creationId xmlns:a16="http://schemas.microsoft.com/office/drawing/2014/main" xmlns="" id="{ABEA0D52-7354-4D24-892E-585158D1C9A7}"/>
              </a:ext>
            </a:extLst>
          </p:cNvPr>
          <p:cNvSpPr/>
          <p:nvPr/>
        </p:nvSpPr>
        <p:spPr>
          <a:xfrm>
            <a:off x="3840893" y="5318596"/>
            <a:ext cx="5053928" cy="1045351"/>
          </a:xfrm>
          <a:prstGeom prst="rect">
            <a:avLst/>
          </a:prstGeom>
        </p:spPr>
        <p:txBody>
          <a:bodyPr wrap="square">
            <a:spAutoFit/>
          </a:bodyPr>
          <a:lstStyle/>
          <a:p>
            <a:pPr>
              <a:lnSpc>
                <a:spcPct val="120000"/>
              </a:lnSpc>
            </a:pPr>
            <a:r>
              <a:rPr kumimoji="1" lang="zh-CN" altLang="en-US" b="1" dirty="0">
                <a:solidFill>
                  <a:srgbClr val="00B0F0"/>
                </a:solidFill>
                <a:latin typeface="黑体" panose="02010609060101010101" pitchFamily="49" charset="-122"/>
                <a:ea typeface="黑体" panose="02010609060101010101" pitchFamily="49" charset="-122"/>
              </a:rPr>
              <a:t>隐私难题：</a:t>
            </a:r>
            <a:r>
              <a:rPr kumimoji="1" lang="zh-CN" altLang="en-US" b="1" dirty="0">
                <a:solidFill>
                  <a:schemeClr val="accent1"/>
                </a:solidFill>
                <a:latin typeface="黑体" panose="02010609060101010101" pitchFamily="49" charset="-122"/>
                <a:ea typeface="黑体" panose="02010609060101010101" pitchFamily="49" charset="-122"/>
              </a:rPr>
              <a:t>为了</a:t>
            </a:r>
            <a:r>
              <a:rPr kumimoji="1" lang="zh-CN" altLang="en-US" b="1" dirty="0">
                <a:solidFill>
                  <a:srgbClr val="C00000"/>
                </a:solidFill>
                <a:latin typeface="黑体" panose="02010609060101010101" pitchFamily="49" charset="-122"/>
                <a:ea typeface="黑体" panose="02010609060101010101" pitchFamily="49" charset="-122"/>
              </a:rPr>
              <a:t>保护隐私</a:t>
            </a:r>
            <a:r>
              <a:rPr kumimoji="1" lang="zh-CN" altLang="en-US" b="1" dirty="0">
                <a:solidFill>
                  <a:srgbClr val="002060"/>
                </a:solidFill>
                <a:latin typeface="黑体" panose="02010609060101010101" pitchFamily="49" charset="-122"/>
                <a:ea typeface="黑体" panose="02010609060101010101" pitchFamily="49" charset="-122"/>
              </a:rPr>
              <a:t>，</a:t>
            </a:r>
            <a:r>
              <a:rPr kumimoji="1" lang="zh-CN" altLang="en-US" b="1" dirty="0">
                <a:solidFill>
                  <a:schemeClr val="accent1"/>
                </a:solidFill>
                <a:latin typeface="黑体" panose="02010609060101010101" pitchFamily="49" charset="-122"/>
                <a:ea typeface="黑体" panose="02010609060101010101" pitchFamily="49" charset="-122"/>
              </a:rPr>
              <a:t>云上租户往往会隐藏应用级别信息，使得工作负载的</a:t>
            </a:r>
            <a:r>
              <a:rPr kumimoji="1" lang="zh-CN" altLang="en-US" b="1" dirty="0">
                <a:solidFill>
                  <a:srgbClr val="C00000"/>
                </a:solidFill>
                <a:latin typeface="黑体" panose="02010609060101010101" pitchFamily="49" charset="-122"/>
                <a:ea typeface="黑体" panose="02010609060101010101" pitchFamily="49" charset="-122"/>
              </a:rPr>
              <a:t>性能扩展性难以预测</a:t>
            </a:r>
            <a:r>
              <a:rPr kumimoji="1" lang="zh-CN" altLang="en-US" b="1" dirty="0">
                <a:solidFill>
                  <a:schemeClr val="accent1"/>
                </a:solidFill>
                <a:latin typeface="黑体" panose="02010609060101010101" pitchFamily="49" charset="-122"/>
                <a:ea typeface="黑体" panose="02010609060101010101" pitchFamily="49" charset="-122"/>
              </a:rPr>
              <a:t>，难以确定</a:t>
            </a:r>
            <a:r>
              <a:rPr kumimoji="1" lang="zh-CN" altLang="en-US" b="1" dirty="0">
                <a:solidFill>
                  <a:srgbClr val="C00000"/>
                </a:solidFill>
                <a:latin typeface="黑体" panose="02010609060101010101" pitchFamily="49" charset="-122"/>
                <a:ea typeface="黑体" panose="02010609060101010101" pitchFamily="49" charset="-122"/>
              </a:rPr>
              <a:t>“刚好满足”</a:t>
            </a:r>
            <a:r>
              <a:rPr kumimoji="1" lang="zh-CN" altLang="en-US" b="1" dirty="0">
                <a:solidFill>
                  <a:schemeClr val="accent1"/>
                </a:solidFill>
                <a:latin typeface="黑体" panose="02010609060101010101" pitchFamily="49" charset="-122"/>
                <a:ea typeface="黑体" panose="02010609060101010101" pitchFamily="49" charset="-122"/>
              </a:rPr>
              <a:t>性能需求的资源</a:t>
            </a:r>
          </a:p>
        </p:txBody>
      </p:sp>
      <p:sp>
        <p:nvSpPr>
          <p:cNvPr id="69" name="矩形 68">
            <a:extLst>
              <a:ext uri="{FF2B5EF4-FFF2-40B4-BE49-F238E27FC236}">
                <a16:creationId xmlns:a16="http://schemas.microsoft.com/office/drawing/2014/main" xmlns="" id="{8548A4A4-035E-421C-991F-5CC1E107A9A1}"/>
              </a:ext>
            </a:extLst>
          </p:cNvPr>
          <p:cNvSpPr/>
          <p:nvPr/>
        </p:nvSpPr>
        <p:spPr>
          <a:xfrm>
            <a:off x="3784267" y="4409991"/>
            <a:ext cx="5201535" cy="735714"/>
          </a:xfrm>
          <a:prstGeom prst="rect">
            <a:avLst/>
          </a:prstGeom>
        </p:spPr>
        <p:txBody>
          <a:bodyPr wrap="square">
            <a:spAutoFit/>
          </a:bodyPr>
          <a:lstStyle/>
          <a:p>
            <a:pPr>
              <a:lnSpc>
                <a:spcPct val="120000"/>
              </a:lnSpc>
            </a:pPr>
            <a:r>
              <a:rPr kumimoji="1" lang="zh-CN" altLang="en-US" b="1" dirty="0">
                <a:solidFill>
                  <a:srgbClr val="00B0F0"/>
                </a:solidFill>
                <a:latin typeface="黑体" panose="02010609060101010101" pitchFamily="49" charset="-122"/>
                <a:ea typeface="黑体" panose="02010609060101010101" pitchFamily="49" charset="-122"/>
              </a:rPr>
              <a:t>公平性难题：</a:t>
            </a:r>
            <a:r>
              <a:rPr kumimoji="1" lang="zh-CN" altLang="en-US" b="1" dirty="0">
                <a:solidFill>
                  <a:schemeClr val="accent1"/>
                </a:solidFill>
                <a:latin typeface="黑体" panose="02010609060101010101" pitchFamily="49" charset="-122"/>
                <a:ea typeface="黑体" panose="02010609060101010101" pitchFamily="49" charset="-122"/>
              </a:rPr>
              <a:t>即使在每个节点上公平分配资源，云中应用依然会遭受</a:t>
            </a:r>
            <a:r>
              <a:rPr kumimoji="1" lang="zh-CN" altLang="en-US" b="1" dirty="0">
                <a:solidFill>
                  <a:srgbClr val="C00000"/>
                </a:solidFill>
                <a:latin typeface="黑体" panose="02010609060101010101" pitchFamily="49" charset="-122"/>
                <a:ea typeface="黑体" panose="02010609060101010101" pitchFamily="49" charset="-122"/>
              </a:rPr>
              <a:t>不公平的性能下降</a:t>
            </a:r>
          </a:p>
        </p:txBody>
      </p:sp>
      <p:grpSp>
        <p:nvGrpSpPr>
          <p:cNvPr id="70" name="组合 69">
            <a:extLst>
              <a:ext uri="{FF2B5EF4-FFF2-40B4-BE49-F238E27FC236}">
                <a16:creationId xmlns:a16="http://schemas.microsoft.com/office/drawing/2014/main" xmlns="" id="{1860BF22-BBDC-4C04-A122-BD23EA683632}"/>
              </a:ext>
            </a:extLst>
          </p:cNvPr>
          <p:cNvGrpSpPr/>
          <p:nvPr/>
        </p:nvGrpSpPr>
        <p:grpSpPr>
          <a:xfrm>
            <a:off x="1393745" y="2665830"/>
            <a:ext cx="425402" cy="634170"/>
            <a:chOff x="6193265" y="3690103"/>
            <a:chExt cx="462623" cy="788664"/>
          </a:xfrm>
        </p:grpSpPr>
        <p:sp>
          <p:nvSpPr>
            <p:cNvPr id="71" name="流程图: 磁盘 34">
              <a:extLst>
                <a:ext uri="{FF2B5EF4-FFF2-40B4-BE49-F238E27FC236}">
                  <a16:creationId xmlns:a16="http://schemas.microsoft.com/office/drawing/2014/main" xmlns="" id="{F1699D6D-49E9-4136-BCBD-666C488D8F67}"/>
                </a:ext>
              </a:extLst>
            </p:cNvPr>
            <p:cNvSpPr/>
            <p:nvPr/>
          </p:nvSpPr>
          <p:spPr>
            <a:xfrm>
              <a:off x="6193265" y="3690103"/>
              <a:ext cx="462623" cy="788664"/>
            </a:xfrm>
            <a:prstGeom prst="flowChartMagneticDisk">
              <a:avLst/>
            </a:prstGeom>
            <a:solidFill>
              <a:schemeClr val="bg1"/>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72" name="iconfont-1177-866404">
              <a:extLst>
                <a:ext uri="{FF2B5EF4-FFF2-40B4-BE49-F238E27FC236}">
                  <a16:creationId xmlns:a16="http://schemas.microsoft.com/office/drawing/2014/main" xmlns="" id="{39D81180-C72D-4BE2-9AE9-0EC980686419}"/>
                </a:ext>
              </a:extLst>
            </p:cNvPr>
            <p:cNvSpPr>
              <a:spLocks noChangeAspect="1"/>
            </p:cNvSpPr>
            <p:nvPr/>
          </p:nvSpPr>
          <p:spPr bwMode="auto">
            <a:xfrm>
              <a:off x="6314495" y="3990538"/>
              <a:ext cx="276127" cy="379683"/>
            </a:xfrm>
            <a:custGeom>
              <a:avLst/>
              <a:gdLst>
                <a:gd name="T0" fmla="*/ 1746 w 9310"/>
                <a:gd name="T1" fmla="*/ 6982 h 12800"/>
                <a:gd name="T2" fmla="*/ 7564 w 9310"/>
                <a:gd name="T3" fmla="*/ 6982 h 12800"/>
                <a:gd name="T4" fmla="*/ 7564 w 9310"/>
                <a:gd name="T5" fmla="*/ 7564 h 12800"/>
                <a:gd name="T6" fmla="*/ 1746 w 9310"/>
                <a:gd name="T7" fmla="*/ 7564 h 12800"/>
                <a:gd name="T8" fmla="*/ 1746 w 9310"/>
                <a:gd name="T9" fmla="*/ 6982 h 12800"/>
                <a:gd name="T10" fmla="*/ 1746 w 9310"/>
                <a:gd name="T11" fmla="*/ 8727 h 12800"/>
                <a:gd name="T12" fmla="*/ 7564 w 9310"/>
                <a:gd name="T13" fmla="*/ 8727 h 12800"/>
                <a:gd name="T14" fmla="*/ 7564 w 9310"/>
                <a:gd name="T15" fmla="*/ 9309 h 12800"/>
                <a:gd name="T16" fmla="*/ 1746 w 9310"/>
                <a:gd name="T17" fmla="*/ 9309 h 12800"/>
                <a:gd name="T18" fmla="*/ 1746 w 9310"/>
                <a:gd name="T19" fmla="*/ 8727 h 12800"/>
                <a:gd name="T20" fmla="*/ 1746 w 9310"/>
                <a:gd name="T21" fmla="*/ 1745 h 12800"/>
                <a:gd name="T22" fmla="*/ 5237 w 9310"/>
                <a:gd name="T23" fmla="*/ 1745 h 12800"/>
                <a:gd name="T24" fmla="*/ 5237 w 9310"/>
                <a:gd name="T25" fmla="*/ 2327 h 12800"/>
                <a:gd name="T26" fmla="*/ 1746 w 9310"/>
                <a:gd name="T27" fmla="*/ 2327 h 12800"/>
                <a:gd name="T28" fmla="*/ 1746 w 9310"/>
                <a:gd name="T29" fmla="*/ 1745 h 12800"/>
                <a:gd name="T30" fmla="*/ 1746 w 9310"/>
                <a:gd name="T31" fmla="*/ 10473 h 12800"/>
                <a:gd name="T32" fmla="*/ 7564 w 9310"/>
                <a:gd name="T33" fmla="*/ 10473 h 12800"/>
                <a:gd name="T34" fmla="*/ 7564 w 9310"/>
                <a:gd name="T35" fmla="*/ 11055 h 12800"/>
                <a:gd name="T36" fmla="*/ 1746 w 9310"/>
                <a:gd name="T37" fmla="*/ 11055 h 12800"/>
                <a:gd name="T38" fmla="*/ 1746 w 9310"/>
                <a:gd name="T39" fmla="*/ 10473 h 12800"/>
                <a:gd name="T40" fmla="*/ 1746 w 9310"/>
                <a:gd name="T41" fmla="*/ 5236 h 12800"/>
                <a:gd name="T42" fmla="*/ 7564 w 9310"/>
                <a:gd name="T43" fmla="*/ 5236 h 12800"/>
                <a:gd name="T44" fmla="*/ 7564 w 9310"/>
                <a:gd name="T45" fmla="*/ 5818 h 12800"/>
                <a:gd name="T46" fmla="*/ 1746 w 9310"/>
                <a:gd name="T47" fmla="*/ 5818 h 12800"/>
                <a:gd name="T48" fmla="*/ 1746 w 9310"/>
                <a:gd name="T49" fmla="*/ 5236 h 12800"/>
                <a:gd name="T50" fmla="*/ 9027 w 9310"/>
                <a:gd name="T51" fmla="*/ 12800 h 12800"/>
                <a:gd name="T52" fmla="*/ 9310 w 9310"/>
                <a:gd name="T53" fmla="*/ 12515 h 12800"/>
                <a:gd name="T54" fmla="*/ 9310 w 9310"/>
                <a:gd name="T55" fmla="*/ 2560 h 12800"/>
                <a:gd name="T56" fmla="*/ 6770 w 9310"/>
                <a:gd name="T57" fmla="*/ 0 h 12800"/>
                <a:gd name="T58" fmla="*/ 283 w 9310"/>
                <a:gd name="T59" fmla="*/ 0 h 12800"/>
                <a:gd name="T60" fmla="*/ 0 w 9310"/>
                <a:gd name="T61" fmla="*/ 285 h 12800"/>
                <a:gd name="T62" fmla="*/ 0 w 9310"/>
                <a:gd name="T63" fmla="*/ 12515 h 12800"/>
                <a:gd name="T64" fmla="*/ 283 w 9310"/>
                <a:gd name="T65" fmla="*/ 12800 h 12800"/>
                <a:gd name="T66" fmla="*/ 9027 w 9310"/>
                <a:gd name="T67" fmla="*/ 12800 h 12800"/>
                <a:gd name="T68" fmla="*/ 582 w 9310"/>
                <a:gd name="T69" fmla="*/ 582 h 12800"/>
                <a:gd name="T70" fmla="*/ 6400 w 9310"/>
                <a:gd name="T71" fmla="*/ 582 h 12800"/>
                <a:gd name="T72" fmla="*/ 6400 w 9310"/>
                <a:gd name="T73" fmla="*/ 2327 h 12800"/>
                <a:gd name="T74" fmla="*/ 6982 w 9310"/>
                <a:gd name="T75" fmla="*/ 2909 h 12800"/>
                <a:gd name="T76" fmla="*/ 8728 w 9310"/>
                <a:gd name="T77" fmla="*/ 2909 h 12800"/>
                <a:gd name="T78" fmla="*/ 8728 w 9310"/>
                <a:gd name="T79" fmla="*/ 12218 h 12800"/>
                <a:gd name="T80" fmla="*/ 582 w 9310"/>
                <a:gd name="T81" fmla="*/ 12218 h 12800"/>
                <a:gd name="T82" fmla="*/ 582 w 9310"/>
                <a:gd name="T83" fmla="*/ 582 h 12800"/>
                <a:gd name="T84" fmla="*/ 1746 w 9310"/>
                <a:gd name="T85" fmla="*/ 3491 h 12800"/>
                <a:gd name="T86" fmla="*/ 7564 w 9310"/>
                <a:gd name="T87" fmla="*/ 3491 h 12800"/>
                <a:gd name="T88" fmla="*/ 7564 w 9310"/>
                <a:gd name="T89" fmla="*/ 4073 h 12800"/>
                <a:gd name="T90" fmla="*/ 1746 w 9310"/>
                <a:gd name="T91" fmla="*/ 4073 h 12800"/>
                <a:gd name="T92" fmla="*/ 1746 w 9310"/>
                <a:gd name="T93" fmla="*/ 349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10" h="12800">
                  <a:moveTo>
                    <a:pt x="1746" y="6982"/>
                  </a:moveTo>
                  <a:lnTo>
                    <a:pt x="7564" y="6982"/>
                  </a:lnTo>
                  <a:lnTo>
                    <a:pt x="7564" y="7564"/>
                  </a:lnTo>
                  <a:lnTo>
                    <a:pt x="1746" y="7564"/>
                  </a:lnTo>
                  <a:lnTo>
                    <a:pt x="1746" y="6982"/>
                  </a:lnTo>
                  <a:close/>
                  <a:moveTo>
                    <a:pt x="1746" y="8727"/>
                  </a:moveTo>
                  <a:lnTo>
                    <a:pt x="7564" y="8727"/>
                  </a:lnTo>
                  <a:lnTo>
                    <a:pt x="7564" y="9309"/>
                  </a:lnTo>
                  <a:lnTo>
                    <a:pt x="1746" y="9309"/>
                  </a:lnTo>
                  <a:lnTo>
                    <a:pt x="1746" y="8727"/>
                  </a:lnTo>
                  <a:close/>
                  <a:moveTo>
                    <a:pt x="1746" y="1745"/>
                  </a:moveTo>
                  <a:lnTo>
                    <a:pt x="5237" y="1745"/>
                  </a:lnTo>
                  <a:lnTo>
                    <a:pt x="5237" y="2327"/>
                  </a:lnTo>
                  <a:lnTo>
                    <a:pt x="1746" y="2327"/>
                  </a:lnTo>
                  <a:lnTo>
                    <a:pt x="1746" y="1745"/>
                  </a:lnTo>
                  <a:close/>
                  <a:moveTo>
                    <a:pt x="1746" y="10473"/>
                  </a:moveTo>
                  <a:lnTo>
                    <a:pt x="7564" y="10473"/>
                  </a:lnTo>
                  <a:lnTo>
                    <a:pt x="7564" y="11055"/>
                  </a:lnTo>
                  <a:lnTo>
                    <a:pt x="1746" y="11055"/>
                  </a:lnTo>
                  <a:lnTo>
                    <a:pt x="1746" y="10473"/>
                  </a:lnTo>
                  <a:close/>
                  <a:moveTo>
                    <a:pt x="1746" y="5236"/>
                  </a:moveTo>
                  <a:lnTo>
                    <a:pt x="7564" y="5236"/>
                  </a:lnTo>
                  <a:lnTo>
                    <a:pt x="7564" y="5818"/>
                  </a:lnTo>
                  <a:lnTo>
                    <a:pt x="1746" y="5818"/>
                  </a:lnTo>
                  <a:lnTo>
                    <a:pt x="1746" y="5236"/>
                  </a:lnTo>
                  <a:close/>
                  <a:moveTo>
                    <a:pt x="9027" y="12800"/>
                  </a:moveTo>
                  <a:cubicBezTo>
                    <a:pt x="9027" y="12800"/>
                    <a:pt x="9310" y="12800"/>
                    <a:pt x="9310" y="12515"/>
                  </a:cubicBezTo>
                  <a:lnTo>
                    <a:pt x="9310" y="2560"/>
                  </a:lnTo>
                  <a:lnTo>
                    <a:pt x="6770" y="0"/>
                  </a:lnTo>
                  <a:lnTo>
                    <a:pt x="283" y="0"/>
                  </a:lnTo>
                  <a:cubicBezTo>
                    <a:pt x="283" y="0"/>
                    <a:pt x="0" y="0"/>
                    <a:pt x="0" y="285"/>
                  </a:cubicBezTo>
                  <a:lnTo>
                    <a:pt x="0" y="12515"/>
                  </a:lnTo>
                  <a:cubicBezTo>
                    <a:pt x="0" y="12800"/>
                    <a:pt x="283" y="12800"/>
                    <a:pt x="283" y="12800"/>
                  </a:cubicBezTo>
                  <a:lnTo>
                    <a:pt x="9027" y="12800"/>
                  </a:lnTo>
                  <a:close/>
                  <a:moveTo>
                    <a:pt x="582" y="582"/>
                  </a:moveTo>
                  <a:lnTo>
                    <a:pt x="6400" y="582"/>
                  </a:lnTo>
                  <a:lnTo>
                    <a:pt x="6400" y="2327"/>
                  </a:lnTo>
                  <a:cubicBezTo>
                    <a:pt x="6400" y="2909"/>
                    <a:pt x="6982" y="2909"/>
                    <a:pt x="6982" y="2909"/>
                  </a:cubicBezTo>
                  <a:lnTo>
                    <a:pt x="8728" y="2909"/>
                  </a:lnTo>
                  <a:lnTo>
                    <a:pt x="8728" y="12218"/>
                  </a:lnTo>
                  <a:lnTo>
                    <a:pt x="582" y="12218"/>
                  </a:lnTo>
                  <a:lnTo>
                    <a:pt x="582" y="582"/>
                  </a:lnTo>
                  <a:close/>
                  <a:moveTo>
                    <a:pt x="1746" y="3491"/>
                  </a:moveTo>
                  <a:lnTo>
                    <a:pt x="7564" y="3491"/>
                  </a:lnTo>
                  <a:lnTo>
                    <a:pt x="7564" y="4073"/>
                  </a:lnTo>
                  <a:lnTo>
                    <a:pt x="1746" y="4073"/>
                  </a:lnTo>
                  <a:lnTo>
                    <a:pt x="1746" y="3491"/>
                  </a:lnTo>
                  <a:close/>
                </a:path>
              </a:pathLst>
            </a:custGeom>
            <a:solidFill>
              <a:schemeClr val="accent1"/>
            </a:solidFill>
            <a:ln>
              <a:noFill/>
            </a:ln>
          </p:spPr>
        </p:sp>
      </p:grpSp>
      <p:sp>
        <p:nvSpPr>
          <p:cNvPr id="73" name="文本框 72">
            <a:extLst>
              <a:ext uri="{FF2B5EF4-FFF2-40B4-BE49-F238E27FC236}">
                <a16:creationId xmlns:a16="http://schemas.microsoft.com/office/drawing/2014/main" xmlns="" id="{8F70961D-19E0-44DD-AFD8-200E25B8D691}"/>
              </a:ext>
            </a:extLst>
          </p:cNvPr>
          <p:cNvSpPr txBox="1"/>
          <p:nvPr/>
        </p:nvSpPr>
        <p:spPr>
          <a:xfrm>
            <a:off x="583570" y="2313451"/>
            <a:ext cx="1935064" cy="338554"/>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en-US" altLang="zh-CN" dirty="0">
                <a:solidFill>
                  <a:srgbClr val="004098"/>
                </a:solidFill>
                <a:latin typeface="黑体" panose="02010609060101010101" pitchFamily="49" charset="-122"/>
                <a:ea typeface="黑体" panose="02010609060101010101" pitchFamily="49" charset="-122"/>
              </a:rPr>
              <a:t> </a:t>
            </a:r>
            <a:r>
              <a:rPr lang="zh-CN" altLang="en-US" dirty="0">
                <a:solidFill>
                  <a:srgbClr val="004098"/>
                </a:solidFill>
                <a:latin typeface="黑体" panose="02010609060101010101" pitchFamily="49" charset="-122"/>
                <a:ea typeface="黑体" panose="02010609060101010101" pitchFamily="49" charset="-122"/>
              </a:rPr>
              <a:t>容器</a:t>
            </a:r>
            <a:r>
              <a:rPr lang="en-US" altLang="zh-CN" dirty="0">
                <a:solidFill>
                  <a:srgbClr val="004098"/>
                </a:solidFill>
                <a:latin typeface="黑体" panose="02010609060101010101" pitchFamily="49" charset="-122"/>
                <a:ea typeface="黑体" panose="02010609060101010101" pitchFamily="49" charset="-122"/>
              </a:rPr>
              <a:t>1</a:t>
            </a:r>
            <a:endParaRPr lang="zh-CN" altLang="en-US" dirty="0">
              <a:solidFill>
                <a:srgbClr val="004098"/>
              </a:solidFill>
              <a:latin typeface="黑体" panose="02010609060101010101" pitchFamily="49" charset="-122"/>
              <a:ea typeface="黑体" panose="02010609060101010101" pitchFamily="49" charset="-122"/>
            </a:endParaRPr>
          </a:p>
        </p:txBody>
      </p:sp>
      <p:sp>
        <p:nvSpPr>
          <p:cNvPr id="74" name="文本框 73">
            <a:extLst>
              <a:ext uri="{FF2B5EF4-FFF2-40B4-BE49-F238E27FC236}">
                <a16:creationId xmlns:a16="http://schemas.microsoft.com/office/drawing/2014/main" xmlns="" id="{22B46135-3970-4BC1-BBD5-934C295A999C}"/>
              </a:ext>
            </a:extLst>
          </p:cNvPr>
          <p:cNvSpPr txBox="1"/>
          <p:nvPr/>
        </p:nvSpPr>
        <p:spPr>
          <a:xfrm>
            <a:off x="1419232" y="2312722"/>
            <a:ext cx="1935064" cy="338554"/>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en-US" altLang="zh-CN" dirty="0">
                <a:solidFill>
                  <a:srgbClr val="004098"/>
                </a:solidFill>
                <a:latin typeface="黑体" panose="02010609060101010101" pitchFamily="49" charset="-122"/>
                <a:ea typeface="黑体" panose="02010609060101010101" pitchFamily="49" charset="-122"/>
              </a:rPr>
              <a:t> </a:t>
            </a:r>
            <a:r>
              <a:rPr lang="zh-CN" altLang="en-US" dirty="0">
                <a:solidFill>
                  <a:srgbClr val="004098"/>
                </a:solidFill>
                <a:latin typeface="黑体" panose="02010609060101010101" pitchFamily="49" charset="-122"/>
                <a:ea typeface="黑体" panose="02010609060101010101" pitchFamily="49" charset="-122"/>
              </a:rPr>
              <a:t>容器</a:t>
            </a:r>
            <a:r>
              <a:rPr lang="en-US" altLang="zh-CN" dirty="0">
                <a:solidFill>
                  <a:srgbClr val="004098"/>
                </a:solidFill>
                <a:latin typeface="黑体" panose="02010609060101010101" pitchFamily="49" charset="-122"/>
                <a:ea typeface="黑体" panose="02010609060101010101" pitchFamily="49" charset="-122"/>
              </a:rPr>
              <a:t>2</a:t>
            </a:r>
            <a:endParaRPr lang="zh-CN" altLang="en-US" dirty="0">
              <a:solidFill>
                <a:srgbClr val="004098"/>
              </a:solidFill>
              <a:latin typeface="黑体" panose="02010609060101010101" pitchFamily="49" charset="-122"/>
              <a:ea typeface="黑体" panose="02010609060101010101" pitchFamily="49" charset="-122"/>
            </a:endParaRPr>
          </a:p>
        </p:txBody>
      </p:sp>
      <p:sp>
        <p:nvSpPr>
          <p:cNvPr id="75" name="文本框 74">
            <a:extLst>
              <a:ext uri="{FF2B5EF4-FFF2-40B4-BE49-F238E27FC236}">
                <a16:creationId xmlns:a16="http://schemas.microsoft.com/office/drawing/2014/main" xmlns="" id="{5DE1A9E8-8F79-4F7B-ACB8-619C97FD9984}"/>
              </a:ext>
            </a:extLst>
          </p:cNvPr>
          <p:cNvSpPr txBox="1"/>
          <p:nvPr/>
        </p:nvSpPr>
        <p:spPr>
          <a:xfrm>
            <a:off x="2272341" y="2315198"/>
            <a:ext cx="1935064" cy="338554"/>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en-US" altLang="zh-CN" dirty="0">
                <a:solidFill>
                  <a:srgbClr val="004098"/>
                </a:solidFill>
                <a:latin typeface="黑体" panose="02010609060101010101" pitchFamily="49" charset="-122"/>
                <a:ea typeface="黑体" panose="02010609060101010101" pitchFamily="49" charset="-122"/>
              </a:rPr>
              <a:t> </a:t>
            </a:r>
            <a:r>
              <a:rPr lang="zh-CN" altLang="en-US" dirty="0">
                <a:solidFill>
                  <a:srgbClr val="004098"/>
                </a:solidFill>
                <a:latin typeface="黑体" panose="02010609060101010101" pitchFamily="49" charset="-122"/>
                <a:ea typeface="黑体" panose="02010609060101010101" pitchFamily="49" charset="-122"/>
              </a:rPr>
              <a:t>容器</a:t>
            </a:r>
            <a:r>
              <a:rPr lang="en-US" altLang="zh-CN" dirty="0">
                <a:solidFill>
                  <a:srgbClr val="004098"/>
                </a:solidFill>
                <a:latin typeface="黑体" panose="02010609060101010101" pitchFamily="49" charset="-122"/>
                <a:ea typeface="黑体" panose="02010609060101010101" pitchFamily="49" charset="-122"/>
              </a:rPr>
              <a:t>3</a:t>
            </a:r>
            <a:endParaRPr lang="zh-CN" altLang="en-US" dirty="0">
              <a:solidFill>
                <a:srgbClr val="004098"/>
              </a:solidFill>
              <a:latin typeface="黑体" panose="02010609060101010101" pitchFamily="49" charset="-122"/>
              <a:ea typeface="黑体" panose="02010609060101010101" pitchFamily="49" charset="-122"/>
            </a:endParaRPr>
          </a:p>
        </p:txBody>
      </p:sp>
      <p:sp>
        <p:nvSpPr>
          <p:cNvPr id="76" name="圆角矩形 93">
            <a:extLst>
              <a:ext uri="{FF2B5EF4-FFF2-40B4-BE49-F238E27FC236}">
                <a16:creationId xmlns:a16="http://schemas.microsoft.com/office/drawing/2014/main" xmlns="" id="{1CD4414D-80A1-4C89-91D5-01A946111A4E}"/>
              </a:ext>
            </a:extLst>
          </p:cNvPr>
          <p:cNvSpPr/>
          <p:nvPr/>
        </p:nvSpPr>
        <p:spPr>
          <a:xfrm>
            <a:off x="1337236" y="3635819"/>
            <a:ext cx="2173472" cy="4365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solidFill>
                  <a:srgbClr val="002060"/>
                </a:solidFill>
                <a:latin typeface="黑体" panose="02010609060101010101" pitchFamily="49" charset="-122"/>
                <a:ea typeface="黑体" panose="02010609060101010101" pitchFamily="49" charset="-122"/>
                <a:cs typeface="Times New Roman" panose="02020603050405020304" pitchFamily="18" charset="0"/>
              </a:rPr>
              <a:t>CPU</a:t>
            </a:r>
            <a:r>
              <a:rPr kumimoji="1" lang="zh-CN" altLang="en-US" sz="1400" b="1" dirty="0">
                <a:solidFill>
                  <a:srgbClr val="002060"/>
                </a:solidFill>
                <a:latin typeface="黑体" panose="02010609060101010101" pitchFamily="49" charset="-122"/>
                <a:ea typeface="黑体" panose="02010609060101010101" pitchFamily="49" charset="-122"/>
                <a:cs typeface="Times New Roman" panose="02020603050405020304" pitchFamily="18" charset="0"/>
              </a:rPr>
              <a:t> </a:t>
            </a:r>
            <a:r>
              <a:rPr kumimoji="1" lang="en-US" altLang="zh-CN" sz="1400" b="1" dirty="0">
                <a:solidFill>
                  <a:srgbClr val="002060"/>
                </a:solidFill>
                <a:latin typeface="黑体" panose="02010609060101010101" pitchFamily="49" charset="-122"/>
                <a:ea typeface="黑体" panose="02010609060101010101" pitchFamily="49" charset="-122"/>
                <a:cs typeface="Times New Roman" panose="02020603050405020304" pitchFamily="18" charset="0"/>
              </a:rPr>
              <a:t>Core</a:t>
            </a:r>
            <a:r>
              <a:rPr kumimoji="1" lang="zh-CN" altLang="en-US" sz="1400" b="1" dirty="0">
                <a:solidFill>
                  <a:srgbClr val="002060"/>
                </a:solidFill>
                <a:latin typeface="黑体" panose="02010609060101010101" pitchFamily="49" charset="-122"/>
                <a:ea typeface="黑体" panose="02010609060101010101" pitchFamily="49" charset="-122"/>
                <a:cs typeface="Times New Roman" panose="02020603050405020304" pitchFamily="18" charset="0"/>
              </a:rPr>
              <a:t> </a:t>
            </a:r>
            <a:r>
              <a:rPr kumimoji="1" lang="en-US" altLang="zh-CN" sz="1400" b="1" dirty="0">
                <a:solidFill>
                  <a:srgbClr val="002060"/>
                </a:solidFill>
                <a:latin typeface="黑体" panose="02010609060101010101" pitchFamily="49" charset="-122"/>
                <a:ea typeface="黑体" panose="02010609060101010101" pitchFamily="49" charset="-122"/>
                <a:cs typeface="Times New Roman" panose="02020603050405020304" pitchFamily="18" charset="0"/>
              </a:rPr>
              <a:t>/</a:t>
            </a:r>
            <a:r>
              <a:rPr kumimoji="1" lang="zh-CN" altLang="en-US" sz="1400" b="1" dirty="0">
                <a:solidFill>
                  <a:srgbClr val="002060"/>
                </a:solidFill>
                <a:latin typeface="黑体" panose="02010609060101010101" pitchFamily="49" charset="-122"/>
                <a:ea typeface="黑体" panose="02010609060101010101" pitchFamily="49" charset="-122"/>
                <a:cs typeface="Times New Roman" panose="02020603050405020304" pitchFamily="18" charset="0"/>
              </a:rPr>
              <a:t> 内存</a:t>
            </a:r>
          </a:p>
        </p:txBody>
      </p:sp>
      <p:sp>
        <p:nvSpPr>
          <p:cNvPr id="77" name="矩形 76">
            <a:extLst>
              <a:ext uri="{FF2B5EF4-FFF2-40B4-BE49-F238E27FC236}">
                <a16:creationId xmlns:a16="http://schemas.microsoft.com/office/drawing/2014/main" xmlns="" id="{A5E3A901-41ED-4A66-B14E-221CE0380E78}"/>
              </a:ext>
            </a:extLst>
          </p:cNvPr>
          <p:cNvSpPr/>
          <p:nvPr/>
        </p:nvSpPr>
        <p:spPr>
          <a:xfrm>
            <a:off x="150327" y="2976169"/>
            <a:ext cx="1134032" cy="646331"/>
          </a:xfrm>
          <a:prstGeom prst="rect">
            <a:avLst/>
          </a:prstGeom>
        </p:spPr>
        <p:txBody>
          <a:bodyPr wrap="square">
            <a:spAutoFit/>
          </a:bodyPr>
          <a:lstStyle/>
          <a:p>
            <a:pPr algn="ctr"/>
            <a:r>
              <a:rPr lang="zh-CN" altLang="en-US" b="1" dirty="0">
                <a:solidFill>
                  <a:srgbClr val="002060"/>
                </a:solidFill>
                <a:latin typeface="黑体" panose="02010609060101010101" pitchFamily="49" charset="-122"/>
                <a:ea typeface="黑体" panose="02010609060101010101" pitchFamily="49" charset="-122"/>
              </a:rPr>
              <a:t>云计算</a:t>
            </a:r>
            <a:endParaRPr lang="en-US" altLang="zh-CN" b="1" dirty="0">
              <a:solidFill>
                <a:srgbClr val="002060"/>
              </a:solidFill>
              <a:latin typeface="黑体" panose="02010609060101010101" pitchFamily="49" charset="-122"/>
              <a:ea typeface="黑体" panose="02010609060101010101" pitchFamily="49" charset="-122"/>
            </a:endParaRPr>
          </a:p>
          <a:p>
            <a:pPr algn="ctr"/>
            <a:r>
              <a:rPr lang="zh-CN" altLang="en-US" b="1" dirty="0">
                <a:solidFill>
                  <a:srgbClr val="002060"/>
                </a:solidFill>
                <a:latin typeface="黑体" panose="02010609060101010101" pitchFamily="49" charset="-122"/>
                <a:ea typeface="黑体" panose="02010609060101010101" pitchFamily="49" charset="-122"/>
              </a:rPr>
              <a:t>平台</a:t>
            </a:r>
            <a:endParaRPr lang="zh-CN" altLang="en-US" dirty="0">
              <a:latin typeface="黑体" panose="02010609060101010101" pitchFamily="49" charset="-122"/>
              <a:ea typeface="黑体" panose="02010609060101010101" pitchFamily="49" charset="-122"/>
            </a:endParaRPr>
          </a:p>
        </p:txBody>
      </p:sp>
      <p:cxnSp>
        <p:nvCxnSpPr>
          <p:cNvPr id="78" name="直线连接符 19">
            <a:extLst>
              <a:ext uri="{FF2B5EF4-FFF2-40B4-BE49-F238E27FC236}">
                <a16:creationId xmlns:a16="http://schemas.microsoft.com/office/drawing/2014/main" xmlns="" id="{27A0134F-8A18-4854-A7F4-446BF7DBA3CF}"/>
              </a:ext>
            </a:extLst>
          </p:cNvPr>
          <p:cNvCxnSpPr>
            <a:cxnSpLocks/>
          </p:cNvCxnSpPr>
          <p:nvPr/>
        </p:nvCxnSpPr>
        <p:spPr>
          <a:xfrm flipV="1">
            <a:off x="1628088" y="3336232"/>
            <a:ext cx="0" cy="299587"/>
          </a:xfrm>
          <a:prstGeom prst="line">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9" name="直线连接符 94">
            <a:extLst>
              <a:ext uri="{FF2B5EF4-FFF2-40B4-BE49-F238E27FC236}">
                <a16:creationId xmlns:a16="http://schemas.microsoft.com/office/drawing/2014/main" xmlns="" id="{BA2C867E-B15D-45C0-8734-6EC14DBC24A6}"/>
              </a:ext>
            </a:extLst>
          </p:cNvPr>
          <p:cNvCxnSpPr>
            <a:cxnSpLocks/>
          </p:cNvCxnSpPr>
          <p:nvPr/>
        </p:nvCxnSpPr>
        <p:spPr>
          <a:xfrm flipV="1">
            <a:off x="2436737" y="3334602"/>
            <a:ext cx="0" cy="299587"/>
          </a:xfrm>
          <a:prstGeom prst="line">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80" name="图片 79">
            <a:extLst>
              <a:ext uri="{FF2B5EF4-FFF2-40B4-BE49-F238E27FC236}">
                <a16:creationId xmlns:a16="http://schemas.microsoft.com/office/drawing/2014/main" xmlns="" id="{87957319-D816-44FA-B900-F63353D834D8}"/>
              </a:ext>
            </a:extLst>
          </p:cNvPr>
          <p:cNvPicPr>
            <a:picLocks noChangeAspect="1"/>
          </p:cNvPicPr>
          <p:nvPr/>
        </p:nvPicPr>
        <p:blipFill rotWithShape="1">
          <a:blip r:embed="rId2">
            <a:extLst>
              <a:ext uri="{28A0092B-C50C-407E-A947-70E740481C1C}">
                <a14:useLocalDpi xmlns:a14="http://schemas.microsoft.com/office/drawing/2010/main" val="0"/>
              </a:ext>
            </a:extLst>
          </a:blip>
          <a:srcRect l="1310" t="5927" r="-1" b="3850"/>
          <a:stretch/>
        </p:blipFill>
        <p:spPr>
          <a:xfrm>
            <a:off x="4038724" y="2425741"/>
            <a:ext cx="2116834" cy="1375936"/>
          </a:xfrm>
          <a:prstGeom prst="rect">
            <a:avLst/>
          </a:prstGeom>
        </p:spPr>
      </p:pic>
      <p:cxnSp>
        <p:nvCxnSpPr>
          <p:cNvPr id="81" name="直线连接符 95">
            <a:extLst>
              <a:ext uri="{FF2B5EF4-FFF2-40B4-BE49-F238E27FC236}">
                <a16:creationId xmlns:a16="http://schemas.microsoft.com/office/drawing/2014/main" xmlns="" id="{29D29FEB-A5B5-44AF-BCC4-2D92943BD6AD}"/>
              </a:ext>
            </a:extLst>
          </p:cNvPr>
          <p:cNvCxnSpPr>
            <a:cxnSpLocks/>
          </p:cNvCxnSpPr>
          <p:nvPr/>
        </p:nvCxnSpPr>
        <p:spPr>
          <a:xfrm flipV="1">
            <a:off x="3231232" y="3314721"/>
            <a:ext cx="0" cy="299587"/>
          </a:xfrm>
          <a:prstGeom prst="line">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grpSp>
        <p:nvGrpSpPr>
          <p:cNvPr id="82" name="组合 81">
            <a:extLst>
              <a:ext uri="{FF2B5EF4-FFF2-40B4-BE49-F238E27FC236}">
                <a16:creationId xmlns:a16="http://schemas.microsoft.com/office/drawing/2014/main" xmlns="" id="{EDED519B-01AB-430E-9D3D-72EBDA7DDCDA}"/>
              </a:ext>
            </a:extLst>
          </p:cNvPr>
          <p:cNvGrpSpPr/>
          <p:nvPr/>
        </p:nvGrpSpPr>
        <p:grpSpPr>
          <a:xfrm>
            <a:off x="2212617" y="2665830"/>
            <a:ext cx="425402" cy="634170"/>
            <a:chOff x="6193265" y="3690103"/>
            <a:chExt cx="462623" cy="788664"/>
          </a:xfrm>
        </p:grpSpPr>
        <p:sp>
          <p:nvSpPr>
            <p:cNvPr id="83" name="流程图: 磁盘 34">
              <a:extLst>
                <a:ext uri="{FF2B5EF4-FFF2-40B4-BE49-F238E27FC236}">
                  <a16:creationId xmlns:a16="http://schemas.microsoft.com/office/drawing/2014/main" xmlns="" id="{782BDCFC-7D85-4264-9BC8-4E227738031E}"/>
                </a:ext>
              </a:extLst>
            </p:cNvPr>
            <p:cNvSpPr/>
            <p:nvPr/>
          </p:nvSpPr>
          <p:spPr>
            <a:xfrm>
              <a:off x="6193265" y="3690103"/>
              <a:ext cx="462623" cy="788664"/>
            </a:xfrm>
            <a:prstGeom prst="flowChartMagneticDisk">
              <a:avLst/>
            </a:prstGeom>
            <a:solidFill>
              <a:schemeClr val="bg1"/>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84" name="iconfont-1177-866404">
              <a:extLst>
                <a:ext uri="{FF2B5EF4-FFF2-40B4-BE49-F238E27FC236}">
                  <a16:creationId xmlns:a16="http://schemas.microsoft.com/office/drawing/2014/main" xmlns="" id="{7E7FF748-B83A-4B7D-BA0C-E743F4918171}"/>
                </a:ext>
              </a:extLst>
            </p:cNvPr>
            <p:cNvSpPr>
              <a:spLocks noChangeAspect="1"/>
            </p:cNvSpPr>
            <p:nvPr/>
          </p:nvSpPr>
          <p:spPr bwMode="auto">
            <a:xfrm>
              <a:off x="6314495" y="3990538"/>
              <a:ext cx="276127" cy="379683"/>
            </a:xfrm>
            <a:custGeom>
              <a:avLst/>
              <a:gdLst>
                <a:gd name="T0" fmla="*/ 1746 w 9310"/>
                <a:gd name="T1" fmla="*/ 6982 h 12800"/>
                <a:gd name="T2" fmla="*/ 7564 w 9310"/>
                <a:gd name="T3" fmla="*/ 6982 h 12800"/>
                <a:gd name="T4" fmla="*/ 7564 w 9310"/>
                <a:gd name="T5" fmla="*/ 7564 h 12800"/>
                <a:gd name="T6" fmla="*/ 1746 w 9310"/>
                <a:gd name="T7" fmla="*/ 7564 h 12800"/>
                <a:gd name="T8" fmla="*/ 1746 w 9310"/>
                <a:gd name="T9" fmla="*/ 6982 h 12800"/>
                <a:gd name="T10" fmla="*/ 1746 w 9310"/>
                <a:gd name="T11" fmla="*/ 8727 h 12800"/>
                <a:gd name="T12" fmla="*/ 7564 w 9310"/>
                <a:gd name="T13" fmla="*/ 8727 h 12800"/>
                <a:gd name="T14" fmla="*/ 7564 w 9310"/>
                <a:gd name="T15" fmla="*/ 9309 h 12800"/>
                <a:gd name="T16" fmla="*/ 1746 w 9310"/>
                <a:gd name="T17" fmla="*/ 9309 h 12800"/>
                <a:gd name="T18" fmla="*/ 1746 w 9310"/>
                <a:gd name="T19" fmla="*/ 8727 h 12800"/>
                <a:gd name="T20" fmla="*/ 1746 w 9310"/>
                <a:gd name="T21" fmla="*/ 1745 h 12800"/>
                <a:gd name="T22" fmla="*/ 5237 w 9310"/>
                <a:gd name="T23" fmla="*/ 1745 h 12800"/>
                <a:gd name="T24" fmla="*/ 5237 w 9310"/>
                <a:gd name="T25" fmla="*/ 2327 h 12800"/>
                <a:gd name="T26" fmla="*/ 1746 w 9310"/>
                <a:gd name="T27" fmla="*/ 2327 h 12800"/>
                <a:gd name="T28" fmla="*/ 1746 w 9310"/>
                <a:gd name="T29" fmla="*/ 1745 h 12800"/>
                <a:gd name="T30" fmla="*/ 1746 w 9310"/>
                <a:gd name="T31" fmla="*/ 10473 h 12800"/>
                <a:gd name="T32" fmla="*/ 7564 w 9310"/>
                <a:gd name="T33" fmla="*/ 10473 h 12800"/>
                <a:gd name="T34" fmla="*/ 7564 w 9310"/>
                <a:gd name="T35" fmla="*/ 11055 h 12800"/>
                <a:gd name="T36" fmla="*/ 1746 w 9310"/>
                <a:gd name="T37" fmla="*/ 11055 h 12800"/>
                <a:gd name="T38" fmla="*/ 1746 w 9310"/>
                <a:gd name="T39" fmla="*/ 10473 h 12800"/>
                <a:gd name="T40" fmla="*/ 1746 w 9310"/>
                <a:gd name="T41" fmla="*/ 5236 h 12800"/>
                <a:gd name="T42" fmla="*/ 7564 w 9310"/>
                <a:gd name="T43" fmla="*/ 5236 h 12800"/>
                <a:gd name="T44" fmla="*/ 7564 w 9310"/>
                <a:gd name="T45" fmla="*/ 5818 h 12800"/>
                <a:gd name="T46" fmla="*/ 1746 w 9310"/>
                <a:gd name="T47" fmla="*/ 5818 h 12800"/>
                <a:gd name="T48" fmla="*/ 1746 w 9310"/>
                <a:gd name="T49" fmla="*/ 5236 h 12800"/>
                <a:gd name="T50" fmla="*/ 9027 w 9310"/>
                <a:gd name="T51" fmla="*/ 12800 h 12800"/>
                <a:gd name="T52" fmla="*/ 9310 w 9310"/>
                <a:gd name="T53" fmla="*/ 12515 h 12800"/>
                <a:gd name="T54" fmla="*/ 9310 w 9310"/>
                <a:gd name="T55" fmla="*/ 2560 h 12800"/>
                <a:gd name="T56" fmla="*/ 6770 w 9310"/>
                <a:gd name="T57" fmla="*/ 0 h 12800"/>
                <a:gd name="T58" fmla="*/ 283 w 9310"/>
                <a:gd name="T59" fmla="*/ 0 h 12800"/>
                <a:gd name="T60" fmla="*/ 0 w 9310"/>
                <a:gd name="T61" fmla="*/ 285 h 12800"/>
                <a:gd name="T62" fmla="*/ 0 w 9310"/>
                <a:gd name="T63" fmla="*/ 12515 h 12800"/>
                <a:gd name="T64" fmla="*/ 283 w 9310"/>
                <a:gd name="T65" fmla="*/ 12800 h 12800"/>
                <a:gd name="T66" fmla="*/ 9027 w 9310"/>
                <a:gd name="T67" fmla="*/ 12800 h 12800"/>
                <a:gd name="T68" fmla="*/ 582 w 9310"/>
                <a:gd name="T69" fmla="*/ 582 h 12800"/>
                <a:gd name="T70" fmla="*/ 6400 w 9310"/>
                <a:gd name="T71" fmla="*/ 582 h 12800"/>
                <a:gd name="T72" fmla="*/ 6400 w 9310"/>
                <a:gd name="T73" fmla="*/ 2327 h 12800"/>
                <a:gd name="T74" fmla="*/ 6982 w 9310"/>
                <a:gd name="T75" fmla="*/ 2909 h 12800"/>
                <a:gd name="T76" fmla="*/ 8728 w 9310"/>
                <a:gd name="T77" fmla="*/ 2909 h 12800"/>
                <a:gd name="T78" fmla="*/ 8728 w 9310"/>
                <a:gd name="T79" fmla="*/ 12218 h 12800"/>
                <a:gd name="T80" fmla="*/ 582 w 9310"/>
                <a:gd name="T81" fmla="*/ 12218 h 12800"/>
                <a:gd name="T82" fmla="*/ 582 w 9310"/>
                <a:gd name="T83" fmla="*/ 582 h 12800"/>
                <a:gd name="T84" fmla="*/ 1746 w 9310"/>
                <a:gd name="T85" fmla="*/ 3491 h 12800"/>
                <a:gd name="T86" fmla="*/ 7564 w 9310"/>
                <a:gd name="T87" fmla="*/ 3491 h 12800"/>
                <a:gd name="T88" fmla="*/ 7564 w 9310"/>
                <a:gd name="T89" fmla="*/ 4073 h 12800"/>
                <a:gd name="T90" fmla="*/ 1746 w 9310"/>
                <a:gd name="T91" fmla="*/ 4073 h 12800"/>
                <a:gd name="T92" fmla="*/ 1746 w 9310"/>
                <a:gd name="T93" fmla="*/ 349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10" h="12800">
                  <a:moveTo>
                    <a:pt x="1746" y="6982"/>
                  </a:moveTo>
                  <a:lnTo>
                    <a:pt x="7564" y="6982"/>
                  </a:lnTo>
                  <a:lnTo>
                    <a:pt x="7564" y="7564"/>
                  </a:lnTo>
                  <a:lnTo>
                    <a:pt x="1746" y="7564"/>
                  </a:lnTo>
                  <a:lnTo>
                    <a:pt x="1746" y="6982"/>
                  </a:lnTo>
                  <a:close/>
                  <a:moveTo>
                    <a:pt x="1746" y="8727"/>
                  </a:moveTo>
                  <a:lnTo>
                    <a:pt x="7564" y="8727"/>
                  </a:lnTo>
                  <a:lnTo>
                    <a:pt x="7564" y="9309"/>
                  </a:lnTo>
                  <a:lnTo>
                    <a:pt x="1746" y="9309"/>
                  </a:lnTo>
                  <a:lnTo>
                    <a:pt x="1746" y="8727"/>
                  </a:lnTo>
                  <a:close/>
                  <a:moveTo>
                    <a:pt x="1746" y="1745"/>
                  </a:moveTo>
                  <a:lnTo>
                    <a:pt x="5237" y="1745"/>
                  </a:lnTo>
                  <a:lnTo>
                    <a:pt x="5237" y="2327"/>
                  </a:lnTo>
                  <a:lnTo>
                    <a:pt x="1746" y="2327"/>
                  </a:lnTo>
                  <a:lnTo>
                    <a:pt x="1746" y="1745"/>
                  </a:lnTo>
                  <a:close/>
                  <a:moveTo>
                    <a:pt x="1746" y="10473"/>
                  </a:moveTo>
                  <a:lnTo>
                    <a:pt x="7564" y="10473"/>
                  </a:lnTo>
                  <a:lnTo>
                    <a:pt x="7564" y="11055"/>
                  </a:lnTo>
                  <a:lnTo>
                    <a:pt x="1746" y="11055"/>
                  </a:lnTo>
                  <a:lnTo>
                    <a:pt x="1746" y="10473"/>
                  </a:lnTo>
                  <a:close/>
                  <a:moveTo>
                    <a:pt x="1746" y="5236"/>
                  </a:moveTo>
                  <a:lnTo>
                    <a:pt x="7564" y="5236"/>
                  </a:lnTo>
                  <a:lnTo>
                    <a:pt x="7564" y="5818"/>
                  </a:lnTo>
                  <a:lnTo>
                    <a:pt x="1746" y="5818"/>
                  </a:lnTo>
                  <a:lnTo>
                    <a:pt x="1746" y="5236"/>
                  </a:lnTo>
                  <a:close/>
                  <a:moveTo>
                    <a:pt x="9027" y="12800"/>
                  </a:moveTo>
                  <a:cubicBezTo>
                    <a:pt x="9027" y="12800"/>
                    <a:pt x="9310" y="12800"/>
                    <a:pt x="9310" y="12515"/>
                  </a:cubicBezTo>
                  <a:lnTo>
                    <a:pt x="9310" y="2560"/>
                  </a:lnTo>
                  <a:lnTo>
                    <a:pt x="6770" y="0"/>
                  </a:lnTo>
                  <a:lnTo>
                    <a:pt x="283" y="0"/>
                  </a:lnTo>
                  <a:cubicBezTo>
                    <a:pt x="283" y="0"/>
                    <a:pt x="0" y="0"/>
                    <a:pt x="0" y="285"/>
                  </a:cubicBezTo>
                  <a:lnTo>
                    <a:pt x="0" y="12515"/>
                  </a:lnTo>
                  <a:cubicBezTo>
                    <a:pt x="0" y="12800"/>
                    <a:pt x="283" y="12800"/>
                    <a:pt x="283" y="12800"/>
                  </a:cubicBezTo>
                  <a:lnTo>
                    <a:pt x="9027" y="12800"/>
                  </a:lnTo>
                  <a:close/>
                  <a:moveTo>
                    <a:pt x="582" y="582"/>
                  </a:moveTo>
                  <a:lnTo>
                    <a:pt x="6400" y="582"/>
                  </a:lnTo>
                  <a:lnTo>
                    <a:pt x="6400" y="2327"/>
                  </a:lnTo>
                  <a:cubicBezTo>
                    <a:pt x="6400" y="2909"/>
                    <a:pt x="6982" y="2909"/>
                    <a:pt x="6982" y="2909"/>
                  </a:cubicBezTo>
                  <a:lnTo>
                    <a:pt x="8728" y="2909"/>
                  </a:lnTo>
                  <a:lnTo>
                    <a:pt x="8728" y="12218"/>
                  </a:lnTo>
                  <a:lnTo>
                    <a:pt x="582" y="12218"/>
                  </a:lnTo>
                  <a:lnTo>
                    <a:pt x="582" y="582"/>
                  </a:lnTo>
                  <a:close/>
                  <a:moveTo>
                    <a:pt x="1746" y="3491"/>
                  </a:moveTo>
                  <a:lnTo>
                    <a:pt x="7564" y="3491"/>
                  </a:lnTo>
                  <a:lnTo>
                    <a:pt x="7564" y="4073"/>
                  </a:lnTo>
                  <a:lnTo>
                    <a:pt x="1746" y="4073"/>
                  </a:lnTo>
                  <a:lnTo>
                    <a:pt x="1746" y="3491"/>
                  </a:lnTo>
                  <a:close/>
                </a:path>
              </a:pathLst>
            </a:custGeom>
            <a:solidFill>
              <a:schemeClr val="accent1"/>
            </a:solidFill>
            <a:ln>
              <a:noFill/>
            </a:ln>
          </p:spPr>
        </p:sp>
      </p:grpSp>
      <p:grpSp>
        <p:nvGrpSpPr>
          <p:cNvPr id="85" name="组合 84">
            <a:extLst>
              <a:ext uri="{FF2B5EF4-FFF2-40B4-BE49-F238E27FC236}">
                <a16:creationId xmlns:a16="http://schemas.microsoft.com/office/drawing/2014/main" xmlns="" id="{B062406C-95BA-47CD-AF4D-910B30922D0A}"/>
              </a:ext>
            </a:extLst>
          </p:cNvPr>
          <p:cNvGrpSpPr/>
          <p:nvPr/>
        </p:nvGrpSpPr>
        <p:grpSpPr>
          <a:xfrm>
            <a:off x="3001442" y="2679685"/>
            <a:ext cx="425402" cy="634170"/>
            <a:chOff x="6193265" y="3690103"/>
            <a:chExt cx="462623" cy="788664"/>
          </a:xfrm>
        </p:grpSpPr>
        <p:sp>
          <p:nvSpPr>
            <p:cNvPr id="86" name="流程图: 磁盘 34">
              <a:extLst>
                <a:ext uri="{FF2B5EF4-FFF2-40B4-BE49-F238E27FC236}">
                  <a16:creationId xmlns:a16="http://schemas.microsoft.com/office/drawing/2014/main" xmlns="" id="{2840BC11-7928-464A-9D6B-70A0E7180B76}"/>
                </a:ext>
              </a:extLst>
            </p:cNvPr>
            <p:cNvSpPr/>
            <p:nvPr/>
          </p:nvSpPr>
          <p:spPr>
            <a:xfrm>
              <a:off x="6193265" y="3690103"/>
              <a:ext cx="462623" cy="788664"/>
            </a:xfrm>
            <a:prstGeom prst="flowChartMagneticDisk">
              <a:avLst/>
            </a:prstGeom>
            <a:solidFill>
              <a:schemeClr val="bg1"/>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87" name="iconfont-1177-866404">
              <a:extLst>
                <a:ext uri="{FF2B5EF4-FFF2-40B4-BE49-F238E27FC236}">
                  <a16:creationId xmlns:a16="http://schemas.microsoft.com/office/drawing/2014/main" xmlns="" id="{0D70FEBA-922B-4136-A3A7-E39CEE57348C}"/>
                </a:ext>
              </a:extLst>
            </p:cNvPr>
            <p:cNvSpPr>
              <a:spLocks noChangeAspect="1"/>
            </p:cNvSpPr>
            <p:nvPr/>
          </p:nvSpPr>
          <p:spPr bwMode="auto">
            <a:xfrm>
              <a:off x="6314495" y="3990538"/>
              <a:ext cx="276127" cy="379683"/>
            </a:xfrm>
            <a:custGeom>
              <a:avLst/>
              <a:gdLst>
                <a:gd name="T0" fmla="*/ 1746 w 9310"/>
                <a:gd name="T1" fmla="*/ 6982 h 12800"/>
                <a:gd name="T2" fmla="*/ 7564 w 9310"/>
                <a:gd name="T3" fmla="*/ 6982 h 12800"/>
                <a:gd name="T4" fmla="*/ 7564 w 9310"/>
                <a:gd name="T5" fmla="*/ 7564 h 12800"/>
                <a:gd name="T6" fmla="*/ 1746 w 9310"/>
                <a:gd name="T7" fmla="*/ 7564 h 12800"/>
                <a:gd name="T8" fmla="*/ 1746 w 9310"/>
                <a:gd name="T9" fmla="*/ 6982 h 12800"/>
                <a:gd name="T10" fmla="*/ 1746 w 9310"/>
                <a:gd name="T11" fmla="*/ 8727 h 12800"/>
                <a:gd name="T12" fmla="*/ 7564 w 9310"/>
                <a:gd name="T13" fmla="*/ 8727 h 12800"/>
                <a:gd name="T14" fmla="*/ 7564 w 9310"/>
                <a:gd name="T15" fmla="*/ 9309 h 12800"/>
                <a:gd name="T16" fmla="*/ 1746 w 9310"/>
                <a:gd name="T17" fmla="*/ 9309 h 12800"/>
                <a:gd name="T18" fmla="*/ 1746 w 9310"/>
                <a:gd name="T19" fmla="*/ 8727 h 12800"/>
                <a:gd name="T20" fmla="*/ 1746 w 9310"/>
                <a:gd name="T21" fmla="*/ 1745 h 12800"/>
                <a:gd name="T22" fmla="*/ 5237 w 9310"/>
                <a:gd name="T23" fmla="*/ 1745 h 12800"/>
                <a:gd name="T24" fmla="*/ 5237 w 9310"/>
                <a:gd name="T25" fmla="*/ 2327 h 12800"/>
                <a:gd name="T26" fmla="*/ 1746 w 9310"/>
                <a:gd name="T27" fmla="*/ 2327 h 12800"/>
                <a:gd name="T28" fmla="*/ 1746 w 9310"/>
                <a:gd name="T29" fmla="*/ 1745 h 12800"/>
                <a:gd name="T30" fmla="*/ 1746 w 9310"/>
                <a:gd name="T31" fmla="*/ 10473 h 12800"/>
                <a:gd name="T32" fmla="*/ 7564 w 9310"/>
                <a:gd name="T33" fmla="*/ 10473 h 12800"/>
                <a:gd name="T34" fmla="*/ 7564 w 9310"/>
                <a:gd name="T35" fmla="*/ 11055 h 12800"/>
                <a:gd name="T36" fmla="*/ 1746 w 9310"/>
                <a:gd name="T37" fmla="*/ 11055 h 12800"/>
                <a:gd name="T38" fmla="*/ 1746 w 9310"/>
                <a:gd name="T39" fmla="*/ 10473 h 12800"/>
                <a:gd name="T40" fmla="*/ 1746 w 9310"/>
                <a:gd name="T41" fmla="*/ 5236 h 12800"/>
                <a:gd name="T42" fmla="*/ 7564 w 9310"/>
                <a:gd name="T43" fmla="*/ 5236 h 12800"/>
                <a:gd name="T44" fmla="*/ 7564 w 9310"/>
                <a:gd name="T45" fmla="*/ 5818 h 12800"/>
                <a:gd name="T46" fmla="*/ 1746 w 9310"/>
                <a:gd name="T47" fmla="*/ 5818 h 12800"/>
                <a:gd name="T48" fmla="*/ 1746 w 9310"/>
                <a:gd name="T49" fmla="*/ 5236 h 12800"/>
                <a:gd name="T50" fmla="*/ 9027 w 9310"/>
                <a:gd name="T51" fmla="*/ 12800 h 12800"/>
                <a:gd name="T52" fmla="*/ 9310 w 9310"/>
                <a:gd name="T53" fmla="*/ 12515 h 12800"/>
                <a:gd name="T54" fmla="*/ 9310 w 9310"/>
                <a:gd name="T55" fmla="*/ 2560 h 12800"/>
                <a:gd name="T56" fmla="*/ 6770 w 9310"/>
                <a:gd name="T57" fmla="*/ 0 h 12800"/>
                <a:gd name="T58" fmla="*/ 283 w 9310"/>
                <a:gd name="T59" fmla="*/ 0 h 12800"/>
                <a:gd name="T60" fmla="*/ 0 w 9310"/>
                <a:gd name="T61" fmla="*/ 285 h 12800"/>
                <a:gd name="T62" fmla="*/ 0 w 9310"/>
                <a:gd name="T63" fmla="*/ 12515 h 12800"/>
                <a:gd name="T64" fmla="*/ 283 w 9310"/>
                <a:gd name="T65" fmla="*/ 12800 h 12800"/>
                <a:gd name="T66" fmla="*/ 9027 w 9310"/>
                <a:gd name="T67" fmla="*/ 12800 h 12800"/>
                <a:gd name="T68" fmla="*/ 582 w 9310"/>
                <a:gd name="T69" fmla="*/ 582 h 12800"/>
                <a:gd name="T70" fmla="*/ 6400 w 9310"/>
                <a:gd name="T71" fmla="*/ 582 h 12800"/>
                <a:gd name="T72" fmla="*/ 6400 w 9310"/>
                <a:gd name="T73" fmla="*/ 2327 h 12800"/>
                <a:gd name="T74" fmla="*/ 6982 w 9310"/>
                <a:gd name="T75" fmla="*/ 2909 h 12800"/>
                <a:gd name="T76" fmla="*/ 8728 w 9310"/>
                <a:gd name="T77" fmla="*/ 2909 h 12800"/>
                <a:gd name="T78" fmla="*/ 8728 w 9310"/>
                <a:gd name="T79" fmla="*/ 12218 h 12800"/>
                <a:gd name="T80" fmla="*/ 582 w 9310"/>
                <a:gd name="T81" fmla="*/ 12218 h 12800"/>
                <a:gd name="T82" fmla="*/ 582 w 9310"/>
                <a:gd name="T83" fmla="*/ 582 h 12800"/>
                <a:gd name="T84" fmla="*/ 1746 w 9310"/>
                <a:gd name="T85" fmla="*/ 3491 h 12800"/>
                <a:gd name="T86" fmla="*/ 7564 w 9310"/>
                <a:gd name="T87" fmla="*/ 3491 h 12800"/>
                <a:gd name="T88" fmla="*/ 7564 w 9310"/>
                <a:gd name="T89" fmla="*/ 4073 h 12800"/>
                <a:gd name="T90" fmla="*/ 1746 w 9310"/>
                <a:gd name="T91" fmla="*/ 4073 h 12800"/>
                <a:gd name="T92" fmla="*/ 1746 w 9310"/>
                <a:gd name="T93" fmla="*/ 349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10" h="12800">
                  <a:moveTo>
                    <a:pt x="1746" y="6982"/>
                  </a:moveTo>
                  <a:lnTo>
                    <a:pt x="7564" y="6982"/>
                  </a:lnTo>
                  <a:lnTo>
                    <a:pt x="7564" y="7564"/>
                  </a:lnTo>
                  <a:lnTo>
                    <a:pt x="1746" y="7564"/>
                  </a:lnTo>
                  <a:lnTo>
                    <a:pt x="1746" y="6982"/>
                  </a:lnTo>
                  <a:close/>
                  <a:moveTo>
                    <a:pt x="1746" y="8727"/>
                  </a:moveTo>
                  <a:lnTo>
                    <a:pt x="7564" y="8727"/>
                  </a:lnTo>
                  <a:lnTo>
                    <a:pt x="7564" y="9309"/>
                  </a:lnTo>
                  <a:lnTo>
                    <a:pt x="1746" y="9309"/>
                  </a:lnTo>
                  <a:lnTo>
                    <a:pt x="1746" y="8727"/>
                  </a:lnTo>
                  <a:close/>
                  <a:moveTo>
                    <a:pt x="1746" y="1745"/>
                  </a:moveTo>
                  <a:lnTo>
                    <a:pt x="5237" y="1745"/>
                  </a:lnTo>
                  <a:lnTo>
                    <a:pt x="5237" y="2327"/>
                  </a:lnTo>
                  <a:lnTo>
                    <a:pt x="1746" y="2327"/>
                  </a:lnTo>
                  <a:lnTo>
                    <a:pt x="1746" y="1745"/>
                  </a:lnTo>
                  <a:close/>
                  <a:moveTo>
                    <a:pt x="1746" y="10473"/>
                  </a:moveTo>
                  <a:lnTo>
                    <a:pt x="7564" y="10473"/>
                  </a:lnTo>
                  <a:lnTo>
                    <a:pt x="7564" y="11055"/>
                  </a:lnTo>
                  <a:lnTo>
                    <a:pt x="1746" y="11055"/>
                  </a:lnTo>
                  <a:lnTo>
                    <a:pt x="1746" y="10473"/>
                  </a:lnTo>
                  <a:close/>
                  <a:moveTo>
                    <a:pt x="1746" y="5236"/>
                  </a:moveTo>
                  <a:lnTo>
                    <a:pt x="7564" y="5236"/>
                  </a:lnTo>
                  <a:lnTo>
                    <a:pt x="7564" y="5818"/>
                  </a:lnTo>
                  <a:lnTo>
                    <a:pt x="1746" y="5818"/>
                  </a:lnTo>
                  <a:lnTo>
                    <a:pt x="1746" y="5236"/>
                  </a:lnTo>
                  <a:close/>
                  <a:moveTo>
                    <a:pt x="9027" y="12800"/>
                  </a:moveTo>
                  <a:cubicBezTo>
                    <a:pt x="9027" y="12800"/>
                    <a:pt x="9310" y="12800"/>
                    <a:pt x="9310" y="12515"/>
                  </a:cubicBezTo>
                  <a:lnTo>
                    <a:pt x="9310" y="2560"/>
                  </a:lnTo>
                  <a:lnTo>
                    <a:pt x="6770" y="0"/>
                  </a:lnTo>
                  <a:lnTo>
                    <a:pt x="283" y="0"/>
                  </a:lnTo>
                  <a:cubicBezTo>
                    <a:pt x="283" y="0"/>
                    <a:pt x="0" y="0"/>
                    <a:pt x="0" y="285"/>
                  </a:cubicBezTo>
                  <a:lnTo>
                    <a:pt x="0" y="12515"/>
                  </a:lnTo>
                  <a:cubicBezTo>
                    <a:pt x="0" y="12800"/>
                    <a:pt x="283" y="12800"/>
                    <a:pt x="283" y="12800"/>
                  </a:cubicBezTo>
                  <a:lnTo>
                    <a:pt x="9027" y="12800"/>
                  </a:lnTo>
                  <a:close/>
                  <a:moveTo>
                    <a:pt x="582" y="582"/>
                  </a:moveTo>
                  <a:lnTo>
                    <a:pt x="6400" y="582"/>
                  </a:lnTo>
                  <a:lnTo>
                    <a:pt x="6400" y="2327"/>
                  </a:lnTo>
                  <a:cubicBezTo>
                    <a:pt x="6400" y="2909"/>
                    <a:pt x="6982" y="2909"/>
                    <a:pt x="6982" y="2909"/>
                  </a:cubicBezTo>
                  <a:lnTo>
                    <a:pt x="8728" y="2909"/>
                  </a:lnTo>
                  <a:lnTo>
                    <a:pt x="8728" y="12218"/>
                  </a:lnTo>
                  <a:lnTo>
                    <a:pt x="582" y="12218"/>
                  </a:lnTo>
                  <a:lnTo>
                    <a:pt x="582" y="582"/>
                  </a:lnTo>
                  <a:close/>
                  <a:moveTo>
                    <a:pt x="1746" y="3491"/>
                  </a:moveTo>
                  <a:lnTo>
                    <a:pt x="7564" y="3491"/>
                  </a:lnTo>
                  <a:lnTo>
                    <a:pt x="7564" y="4073"/>
                  </a:lnTo>
                  <a:lnTo>
                    <a:pt x="1746" y="4073"/>
                  </a:lnTo>
                  <a:lnTo>
                    <a:pt x="1746" y="3491"/>
                  </a:lnTo>
                  <a:close/>
                </a:path>
              </a:pathLst>
            </a:custGeom>
            <a:solidFill>
              <a:schemeClr val="accent1"/>
            </a:solidFill>
            <a:ln>
              <a:noFill/>
            </a:ln>
          </p:spPr>
        </p:sp>
      </p:grpSp>
      <p:sp>
        <p:nvSpPr>
          <p:cNvPr id="88" name="矩形 87">
            <a:extLst>
              <a:ext uri="{FF2B5EF4-FFF2-40B4-BE49-F238E27FC236}">
                <a16:creationId xmlns:a16="http://schemas.microsoft.com/office/drawing/2014/main" xmlns="" id="{A75770F0-FF3C-4887-9DA1-607980E50326}"/>
              </a:ext>
            </a:extLst>
          </p:cNvPr>
          <p:cNvSpPr/>
          <p:nvPr/>
        </p:nvSpPr>
        <p:spPr>
          <a:xfrm>
            <a:off x="4515767" y="3743072"/>
            <a:ext cx="1441420" cy="307777"/>
          </a:xfrm>
          <a:prstGeom prst="rect">
            <a:avLst/>
          </a:prstGeom>
        </p:spPr>
        <p:txBody>
          <a:bodyPr wrap="none">
            <a:spAutoFit/>
          </a:bodyPr>
          <a:lstStyle/>
          <a:p>
            <a:r>
              <a:rPr lang="en" altLang="zh-CN" sz="1400" dirty="0">
                <a:latin typeface="黑体" panose="02010609060101010101" pitchFamily="49" charset="-122"/>
                <a:ea typeface="黑体" panose="02010609060101010101" pitchFamily="49" charset="-122"/>
              </a:rPr>
              <a:t>CPU</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内存使用率</a:t>
            </a:r>
          </a:p>
        </p:txBody>
      </p:sp>
      <p:grpSp>
        <p:nvGrpSpPr>
          <p:cNvPr id="89" name="组合 88">
            <a:extLst>
              <a:ext uri="{FF2B5EF4-FFF2-40B4-BE49-F238E27FC236}">
                <a16:creationId xmlns:a16="http://schemas.microsoft.com/office/drawing/2014/main" xmlns="" id="{32557D87-2FDF-4FC7-9867-77F13762D5D4}"/>
              </a:ext>
            </a:extLst>
          </p:cNvPr>
          <p:cNvGrpSpPr/>
          <p:nvPr/>
        </p:nvGrpSpPr>
        <p:grpSpPr>
          <a:xfrm>
            <a:off x="6214924" y="2927526"/>
            <a:ext cx="2764553" cy="744402"/>
            <a:chOff x="5514832" y="5345379"/>
            <a:chExt cx="2764553" cy="744402"/>
          </a:xfrm>
        </p:grpSpPr>
        <p:sp>
          <p:nvSpPr>
            <p:cNvPr id="90" name="文本框 89">
              <a:extLst>
                <a:ext uri="{FF2B5EF4-FFF2-40B4-BE49-F238E27FC236}">
                  <a16:creationId xmlns:a16="http://schemas.microsoft.com/office/drawing/2014/main" xmlns="" id="{4F24F3A9-FD4E-43E4-93D4-CF012F35A7A7}"/>
                </a:ext>
              </a:extLst>
            </p:cNvPr>
            <p:cNvSpPr txBox="1"/>
            <p:nvPr/>
          </p:nvSpPr>
          <p:spPr>
            <a:xfrm>
              <a:off x="5805865" y="5345379"/>
              <a:ext cx="2473520" cy="348557"/>
            </a:xfrm>
            <a:prstGeom prst="rect">
              <a:avLst/>
            </a:prstGeom>
            <a:noFill/>
          </p:spPr>
          <p:txBody>
            <a:bodyPr wrap="square" rtlCol="0">
              <a:spAutoFit/>
            </a:bodyPr>
            <a:lstStyle/>
            <a:p>
              <a:pPr marL="714375" indent="-704850" algn="ctr">
                <a:lnSpc>
                  <a:spcPct val="120000"/>
                </a:lnSpc>
              </a:pPr>
              <a:r>
                <a:rPr kumimoji="1" lang="zh-CN" altLang="en-US" sz="2400" b="1" baseline="30000" dirty="0">
                  <a:solidFill>
                    <a:srgbClr val="986564"/>
                  </a:solidFill>
                  <a:latin typeface="黑体" panose="02010609060101010101" pitchFamily="49" charset="-122"/>
                  <a:ea typeface="黑体" panose="02010609060101010101" pitchFamily="49" charset="-122"/>
                </a:rPr>
                <a:t>申请使用 </a:t>
              </a:r>
              <a:r>
                <a:rPr kumimoji="1" lang="en-US" altLang="zh-CN" sz="2400" b="1" baseline="30000" dirty="0">
                  <a:solidFill>
                    <a:srgbClr val="986564"/>
                  </a:solidFill>
                  <a:latin typeface="黑体" panose="02010609060101010101" pitchFamily="49" charset="-122"/>
                  <a:ea typeface="黑体" panose="02010609060101010101" pitchFamily="49" charset="-122"/>
                </a:rPr>
                <a:t>~ 70%</a:t>
              </a:r>
            </a:p>
          </p:txBody>
        </p:sp>
        <p:cxnSp>
          <p:nvCxnSpPr>
            <p:cNvPr id="91" name="直接箭头连接符 58">
              <a:extLst>
                <a:ext uri="{FF2B5EF4-FFF2-40B4-BE49-F238E27FC236}">
                  <a16:creationId xmlns:a16="http://schemas.microsoft.com/office/drawing/2014/main" xmlns="" id="{D2021127-219B-451F-9B54-65AE2B686B99}"/>
                </a:ext>
              </a:extLst>
            </p:cNvPr>
            <p:cNvCxnSpPr>
              <a:cxnSpLocks/>
            </p:cNvCxnSpPr>
            <p:nvPr/>
          </p:nvCxnSpPr>
          <p:spPr>
            <a:xfrm flipH="1">
              <a:off x="5514832" y="5466766"/>
              <a:ext cx="702263" cy="0"/>
            </a:xfrm>
            <a:prstGeom prst="straightConnector1">
              <a:avLst/>
            </a:prstGeom>
            <a:ln w="22225">
              <a:solidFill>
                <a:srgbClr val="986564"/>
              </a:solidFill>
              <a:tailEnd type="triangle"/>
            </a:ln>
          </p:spPr>
          <p:style>
            <a:lnRef idx="1">
              <a:schemeClr val="accent1"/>
            </a:lnRef>
            <a:fillRef idx="0">
              <a:schemeClr val="accent1"/>
            </a:fillRef>
            <a:effectRef idx="0">
              <a:schemeClr val="accent1"/>
            </a:effectRef>
            <a:fontRef idx="minor">
              <a:schemeClr val="tx1"/>
            </a:fontRef>
          </p:style>
        </p:cxnSp>
        <p:sp>
          <p:nvSpPr>
            <p:cNvPr id="92" name="文本框 91">
              <a:extLst>
                <a:ext uri="{FF2B5EF4-FFF2-40B4-BE49-F238E27FC236}">
                  <a16:creationId xmlns:a16="http://schemas.microsoft.com/office/drawing/2014/main" xmlns="" id="{FE122A3A-BEB5-45BD-971C-6B2EBFFA253B}"/>
                </a:ext>
              </a:extLst>
            </p:cNvPr>
            <p:cNvSpPr txBox="1"/>
            <p:nvPr/>
          </p:nvSpPr>
          <p:spPr>
            <a:xfrm>
              <a:off x="5804206" y="5741224"/>
              <a:ext cx="2473520" cy="348557"/>
            </a:xfrm>
            <a:prstGeom prst="rect">
              <a:avLst/>
            </a:prstGeom>
            <a:noFill/>
          </p:spPr>
          <p:txBody>
            <a:bodyPr wrap="square" rtlCol="0">
              <a:spAutoFit/>
            </a:bodyPr>
            <a:lstStyle/>
            <a:p>
              <a:pPr marL="714375" indent="-704850" algn="ctr">
                <a:lnSpc>
                  <a:spcPct val="120000"/>
                </a:lnSpc>
              </a:pPr>
              <a:r>
                <a:rPr kumimoji="1" lang="zh-CN" altLang="en-US" sz="2400" b="1" baseline="30000" dirty="0">
                  <a:solidFill>
                    <a:srgbClr val="2C9A46"/>
                  </a:solidFill>
                  <a:latin typeface="黑体" panose="02010609060101010101" pitchFamily="49" charset="-122"/>
                  <a:ea typeface="黑体" panose="02010609060101010101" pitchFamily="49" charset="-122"/>
                </a:rPr>
                <a:t>实际使用 </a:t>
              </a:r>
              <a:r>
                <a:rPr kumimoji="1" lang="en-US" altLang="zh-CN" sz="2400" b="1" baseline="30000" dirty="0">
                  <a:solidFill>
                    <a:srgbClr val="2C9A46"/>
                  </a:solidFill>
                  <a:latin typeface="黑体" panose="02010609060101010101" pitchFamily="49" charset="-122"/>
                  <a:ea typeface="黑体" panose="02010609060101010101" pitchFamily="49" charset="-122"/>
                </a:rPr>
                <a:t>~ 30%</a:t>
              </a:r>
            </a:p>
          </p:txBody>
        </p:sp>
        <p:cxnSp>
          <p:nvCxnSpPr>
            <p:cNvPr id="93" name="直接箭头连接符 68">
              <a:extLst>
                <a:ext uri="{FF2B5EF4-FFF2-40B4-BE49-F238E27FC236}">
                  <a16:creationId xmlns:a16="http://schemas.microsoft.com/office/drawing/2014/main" xmlns="" id="{4DCB168B-8C38-4B6F-99CC-34308D5EB8A6}"/>
                </a:ext>
              </a:extLst>
            </p:cNvPr>
            <p:cNvCxnSpPr>
              <a:cxnSpLocks/>
            </p:cNvCxnSpPr>
            <p:nvPr/>
          </p:nvCxnSpPr>
          <p:spPr>
            <a:xfrm flipH="1">
              <a:off x="5514832" y="5844207"/>
              <a:ext cx="702262" cy="0"/>
            </a:xfrm>
            <a:prstGeom prst="straightConnector1">
              <a:avLst/>
            </a:prstGeom>
            <a:ln w="22225">
              <a:solidFill>
                <a:srgbClr val="2C9A46"/>
              </a:solidFill>
              <a:tailEnd type="triangle"/>
            </a:ln>
          </p:spPr>
          <p:style>
            <a:lnRef idx="1">
              <a:schemeClr val="accent1"/>
            </a:lnRef>
            <a:fillRef idx="0">
              <a:schemeClr val="accent1"/>
            </a:fillRef>
            <a:effectRef idx="0">
              <a:schemeClr val="accent1"/>
            </a:effectRef>
            <a:fontRef idx="minor">
              <a:schemeClr val="tx1"/>
            </a:fontRef>
          </p:style>
        </p:cxnSp>
      </p:grpSp>
      <p:sp>
        <p:nvSpPr>
          <p:cNvPr id="94" name="圆角矩形 115">
            <a:extLst>
              <a:ext uri="{FF2B5EF4-FFF2-40B4-BE49-F238E27FC236}">
                <a16:creationId xmlns:a16="http://schemas.microsoft.com/office/drawing/2014/main" xmlns="" id="{D925FD83-51BC-401A-ABF5-C8F56AE15067}"/>
              </a:ext>
            </a:extLst>
          </p:cNvPr>
          <p:cNvSpPr/>
          <p:nvPr/>
        </p:nvSpPr>
        <p:spPr>
          <a:xfrm>
            <a:off x="930923" y="4398878"/>
            <a:ext cx="1646539" cy="34011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002060"/>
                </a:solidFill>
                <a:latin typeface="黑体" panose="02010609060101010101" pitchFamily="49" charset="-122"/>
                <a:ea typeface="黑体" panose="02010609060101010101" pitchFamily="49" charset="-122"/>
              </a:rPr>
              <a:t>资源过量配置</a:t>
            </a:r>
          </a:p>
        </p:txBody>
      </p:sp>
      <p:sp>
        <p:nvSpPr>
          <p:cNvPr id="95" name="圆角矩形 116">
            <a:extLst>
              <a:ext uri="{FF2B5EF4-FFF2-40B4-BE49-F238E27FC236}">
                <a16:creationId xmlns:a16="http://schemas.microsoft.com/office/drawing/2014/main" xmlns="" id="{33EC88A3-75B3-4CED-AE23-67F2E0187C5B}"/>
              </a:ext>
            </a:extLst>
          </p:cNvPr>
          <p:cNvSpPr/>
          <p:nvPr/>
        </p:nvSpPr>
        <p:spPr>
          <a:xfrm>
            <a:off x="872253" y="6006242"/>
            <a:ext cx="1861409" cy="34011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002060"/>
                </a:solidFill>
                <a:latin typeface="黑体" panose="02010609060101010101" pitchFamily="49" charset="-122"/>
                <a:ea typeface="黑体" panose="02010609060101010101" pitchFamily="49" charset="-122"/>
              </a:rPr>
              <a:t>应用级别信息隐藏</a:t>
            </a:r>
          </a:p>
        </p:txBody>
      </p:sp>
      <p:sp>
        <p:nvSpPr>
          <p:cNvPr id="97" name="圆角矩形 114">
            <a:extLst>
              <a:ext uri="{FF2B5EF4-FFF2-40B4-BE49-F238E27FC236}">
                <a16:creationId xmlns:a16="http://schemas.microsoft.com/office/drawing/2014/main" xmlns="" id="{4C7BAC4B-7078-4D91-ABA4-D6BA73463715}"/>
              </a:ext>
            </a:extLst>
          </p:cNvPr>
          <p:cNvSpPr/>
          <p:nvPr/>
        </p:nvSpPr>
        <p:spPr>
          <a:xfrm>
            <a:off x="932353" y="5170005"/>
            <a:ext cx="1646539" cy="34011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002060"/>
                </a:solidFill>
                <a:latin typeface="黑体" panose="02010609060101010101" pitchFamily="49" charset="-122"/>
                <a:ea typeface="黑体" panose="02010609060101010101" pitchFamily="49" charset="-122"/>
              </a:rPr>
              <a:t>“伪”公平分配</a:t>
            </a:r>
          </a:p>
        </p:txBody>
      </p:sp>
      <p:sp>
        <p:nvSpPr>
          <p:cNvPr id="98" name="文本框 97">
            <a:extLst>
              <a:ext uri="{FF2B5EF4-FFF2-40B4-BE49-F238E27FC236}">
                <a16:creationId xmlns:a16="http://schemas.microsoft.com/office/drawing/2014/main" xmlns="" id="{D91A1335-7062-4449-A16E-6438531D129C}"/>
              </a:ext>
            </a:extLst>
          </p:cNvPr>
          <p:cNvSpPr txBox="1"/>
          <p:nvPr/>
        </p:nvSpPr>
        <p:spPr>
          <a:xfrm>
            <a:off x="767625" y="5536527"/>
            <a:ext cx="2768869" cy="338554"/>
          </a:xfrm>
          <a:prstGeom prst="rect">
            <a:avLst/>
          </a:prstGeom>
          <a:noFill/>
        </p:spPr>
        <p:txBody>
          <a:bodyPr wrap="square" rtlCol="0">
            <a:spAutoFit/>
          </a:bodyPr>
          <a:lstStyle/>
          <a:p>
            <a:r>
              <a:rPr kumimoji="1" lang="zh-CN" altLang="en-US" sz="1600" dirty="0">
                <a:solidFill>
                  <a:srgbClr val="C00000"/>
                </a:solidFill>
                <a:latin typeface="黑体" panose="02010609060101010101" pitchFamily="49" charset="-122"/>
                <a:ea typeface="黑体" panose="02010609060101010101" pitchFamily="49" charset="-122"/>
              </a:rPr>
              <a:t>导致不公平性能下降</a:t>
            </a:r>
          </a:p>
        </p:txBody>
      </p:sp>
      <p:sp>
        <p:nvSpPr>
          <p:cNvPr id="99" name="文本框 98">
            <a:extLst>
              <a:ext uri="{FF2B5EF4-FFF2-40B4-BE49-F238E27FC236}">
                <a16:creationId xmlns:a16="http://schemas.microsoft.com/office/drawing/2014/main" xmlns="" id="{86066A96-3DA0-4C31-94B7-B4EED2C4A7EC}"/>
              </a:ext>
            </a:extLst>
          </p:cNvPr>
          <p:cNvSpPr txBox="1"/>
          <p:nvPr/>
        </p:nvSpPr>
        <p:spPr>
          <a:xfrm>
            <a:off x="855489" y="4738002"/>
            <a:ext cx="1826141" cy="338554"/>
          </a:xfrm>
          <a:prstGeom prst="rect">
            <a:avLst/>
          </a:prstGeom>
          <a:noFill/>
        </p:spPr>
        <p:txBody>
          <a:bodyPr wrap="none" rtlCol="0">
            <a:spAutoFit/>
          </a:bodyPr>
          <a:lstStyle/>
          <a:p>
            <a:r>
              <a:rPr kumimoji="1" lang="zh-CN" altLang="en-US" sz="1600" dirty="0">
                <a:solidFill>
                  <a:srgbClr val="C00000"/>
                </a:solidFill>
                <a:latin typeface="黑体" panose="02010609060101010101" pitchFamily="49" charset="-122"/>
                <a:ea typeface="黑体" panose="02010609060101010101" pitchFamily="49" charset="-122"/>
              </a:rPr>
              <a:t>导致低资源利用率</a:t>
            </a:r>
          </a:p>
        </p:txBody>
      </p:sp>
      <p:sp>
        <p:nvSpPr>
          <p:cNvPr id="100" name="文本框 99">
            <a:extLst>
              <a:ext uri="{FF2B5EF4-FFF2-40B4-BE49-F238E27FC236}">
                <a16:creationId xmlns:a16="http://schemas.microsoft.com/office/drawing/2014/main" xmlns="" id="{64AA1BE4-0AAD-4696-883F-47595F47571D}"/>
              </a:ext>
            </a:extLst>
          </p:cNvPr>
          <p:cNvSpPr txBox="1"/>
          <p:nvPr/>
        </p:nvSpPr>
        <p:spPr>
          <a:xfrm>
            <a:off x="704375" y="6344989"/>
            <a:ext cx="2236510" cy="338554"/>
          </a:xfrm>
          <a:prstGeom prst="rect">
            <a:avLst/>
          </a:prstGeom>
          <a:noFill/>
        </p:spPr>
        <p:txBody>
          <a:bodyPr wrap="none" rtlCol="0">
            <a:spAutoFit/>
          </a:bodyPr>
          <a:lstStyle/>
          <a:p>
            <a:r>
              <a:rPr kumimoji="1" lang="zh-CN" altLang="en-US" sz="1600" dirty="0">
                <a:solidFill>
                  <a:srgbClr val="C00000"/>
                </a:solidFill>
                <a:latin typeface="黑体" panose="02010609060101010101" pitchFamily="49" charset="-122"/>
                <a:ea typeface="黑体" panose="02010609060101010101" pitchFamily="49" charset="-122"/>
              </a:rPr>
              <a:t>导致难以预测可扩展性</a:t>
            </a:r>
          </a:p>
        </p:txBody>
      </p:sp>
      <p:sp>
        <p:nvSpPr>
          <p:cNvPr id="101" name="上下箭头 124">
            <a:extLst>
              <a:ext uri="{FF2B5EF4-FFF2-40B4-BE49-F238E27FC236}">
                <a16:creationId xmlns:a16="http://schemas.microsoft.com/office/drawing/2014/main" xmlns="" id="{53224226-61A6-4428-BA29-2FDEE04CC47E}"/>
              </a:ext>
            </a:extLst>
          </p:cNvPr>
          <p:cNvSpPr/>
          <p:nvPr/>
        </p:nvSpPr>
        <p:spPr>
          <a:xfrm rot="2700000">
            <a:off x="3136084" y="4594407"/>
            <a:ext cx="212996" cy="848463"/>
          </a:xfrm>
          <a:prstGeom prst="up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黑体" panose="02010609060101010101" pitchFamily="49" charset="-122"/>
              <a:ea typeface="黑体" panose="02010609060101010101" pitchFamily="49" charset="-122"/>
            </a:endParaRPr>
          </a:p>
        </p:txBody>
      </p:sp>
      <p:sp>
        <p:nvSpPr>
          <p:cNvPr id="102" name="上下箭头 125">
            <a:extLst>
              <a:ext uri="{FF2B5EF4-FFF2-40B4-BE49-F238E27FC236}">
                <a16:creationId xmlns:a16="http://schemas.microsoft.com/office/drawing/2014/main" xmlns="" id="{78D55FAC-D60C-410A-AF47-FF338D5FD28D}"/>
              </a:ext>
            </a:extLst>
          </p:cNvPr>
          <p:cNvSpPr/>
          <p:nvPr/>
        </p:nvSpPr>
        <p:spPr>
          <a:xfrm rot="2700000">
            <a:off x="3233047" y="5535108"/>
            <a:ext cx="212996" cy="848463"/>
          </a:xfrm>
          <a:prstGeom prst="up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黑体" panose="02010609060101010101" pitchFamily="49" charset="-122"/>
              <a:ea typeface="黑体" panose="02010609060101010101" pitchFamily="49" charset="-122"/>
            </a:endParaRPr>
          </a:p>
        </p:txBody>
      </p:sp>
      <p:cxnSp>
        <p:nvCxnSpPr>
          <p:cNvPr id="103" name="直线连接符 29">
            <a:extLst>
              <a:ext uri="{FF2B5EF4-FFF2-40B4-BE49-F238E27FC236}">
                <a16:creationId xmlns:a16="http://schemas.microsoft.com/office/drawing/2014/main" xmlns="" id="{DE835D04-9157-4211-9801-180973E1CED4}"/>
              </a:ext>
            </a:extLst>
          </p:cNvPr>
          <p:cNvCxnSpPr>
            <a:cxnSpLocks/>
          </p:cNvCxnSpPr>
          <p:nvPr/>
        </p:nvCxnSpPr>
        <p:spPr>
          <a:xfrm>
            <a:off x="350703" y="4264992"/>
            <a:ext cx="8566558" cy="0"/>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83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par>
                                <p:cTn id="12" presetID="10" presetClass="entr" presetSubtype="0" fill="hold" nodeType="with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500"/>
                                        <p:tgtEl>
                                          <p:spTgt spid="7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par>
                                <p:cTn id="32" presetID="10" presetClass="entr" presetSubtype="0" fill="hold"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500"/>
                                        <p:tgtEl>
                                          <p:spTgt spid="82"/>
                                        </p:tgtEl>
                                      </p:cBhvr>
                                    </p:animEffect>
                                  </p:childTnLst>
                                </p:cTn>
                              </p:par>
                              <p:par>
                                <p:cTn id="38" presetID="10" presetClass="entr" presetSubtype="0"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childTnLst>
                          </p:cTn>
                        </p:par>
                        <p:par>
                          <p:cTn id="44" fill="hold">
                            <p:stCondLst>
                              <p:cond delay="1000"/>
                            </p:stCondLst>
                            <p:childTnLst>
                              <p:par>
                                <p:cTn id="45" presetID="10" presetClass="entr" presetSubtype="0" fill="hold" grpId="0" nodeType="afterEffect">
                                  <p:stCondLst>
                                    <p:cond delay="10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600"/>
                                        <p:tgtEl>
                                          <p:spTgt spid="67"/>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700"/>
                                        <p:tgtEl>
                                          <p:spTgt spid="8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800"/>
                                        <p:tgtEl>
                                          <p:spTgt spid="88"/>
                                        </p:tgtEl>
                                      </p:cBhvr>
                                    </p:animEffect>
                                  </p:childTnLst>
                                </p:cTn>
                              </p:par>
                            </p:childTnLst>
                          </p:cTn>
                        </p:par>
                        <p:par>
                          <p:cTn id="54" fill="hold">
                            <p:stCondLst>
                              <p:cond delay="1800"/>
                            </p:stCondLst>
                            <p:childTnLst>
                              <p:par>
                                <p:cTn id="55" presetID="10" presetClass="entr" presetSubtype="0" fill="hold" nodeType="after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500"/>
                                        <p:tgtEl>
                                          <p:spTgt spid="8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500"/>
                                        <p:tgtEl>
                                          <p:spTgt spid="94"/>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500"/>
                                        <p:tgtEl>
                                          <p:spTgt spid="9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fade">
                                      <p:cBhvr>
                                        <p:cTn id="75" dur="500"/>
                                        <p:tgtEl>
                                          <p:spTgt spid="9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500"/>
                                        <p:tgtEl>
                                          <p:spTgt spid="9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500"/>
                                        <p:tgtEl>
                                          <p:spTgt spid="10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fade">
                                      <p:cBhvr>
                                        <p:cTn id="89" dur="500"/>
                                        <p:tgtEl>
                                          <p:spTgt spid="9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0"/>
                                        </p:tgtEl>
                                        <p:attrNameLst>
                                          <p:attrName>style.visibility</p:attrName>
                                        </p:attrNameLst>
                                      </p:cBhvr>
                                      <p:to>
                                        <p:strVal val="visible"/>
                                      </p:to>
                                    </p:set>
                                    <p:animEffect transition="in" filter="fade">
                                      <p:cBhvr>
                                        <p:cTn id="92" dur="500"/>
                                        <p:tgtEl>
                                          <p:spTgt spid="10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2"/>
                                        </p:tgtEl>
                                        <p:attrNameLst>
                                          <p:attrName>style.visibility</p:attrName>
                                        </p:attrNameLst>
                                      </p:cBhvr>
                                      <p:to>
                                        <p:strVal val="visible"/>
                                      </p:to>
                                    </p:set>
                                    <p:animEffect transition="in" filter="fade">
                                      <p:cBhvr>
                                        <p:cTn id="95" dur="500"/>
                                        <p:tgtEl>
                                          <p:spTgt spid="10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p:bldP spid="69" grpId="0"/>
      <p:bldP spid="73" grpId="0"/>
      <p:bldP spid="74" grpId="0"/>
      <p:bldP spid="75" grpId="0"/>
      <p:bldP spid="76" grpId="0" animBg="1"/>
      <p:bldP spid="77" grpId="0"/>
      <p:bldP spid="88" grpId="0"/>
      <p:bldP spid="94" grpId="0" animBg="1"/>
      <p:bldP spid="95" grpId="0" animBg="1"/>
      <p:bldP spid="97" grpId="0" animBg="1"/>
      <p:bldP spid="98" grpId="0"/>
      <p:bldP spid="99" grpId="0"/>
      <p:bldP spid="100" grpId="0"/>
      <p:bldP spid="101" grpId="0" animBg="1"/>
      <p:bldP spid="1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无服务器模式是解决途径</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78" name="矩形 77">
            <a:extLst>
              <a:ext uri="{FF2B5EF4-FFF2-40B4-BE49-F238E27FC236}">
                <a16:creationId xmlns:a16="http://schemas.microsoft.com/office/drawing/2014/main" xmlns="" id="{8F2DEB9C-DF47-4AD9-B9B0-3125254F9169}"/>
              </a:ext>
            </a:extLst>
          </p:cNvPr>
          <p:cNvSpPr/>
          <p:nvPr/>
        </p:nvSpPr>
        <p:spPr>
          <a:xfrm>
            <a:off x="332118" y="5517608"/>
            <a:ext cx="8460789" cy="5038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内容占位符 3">
            <a:extLst>
              <a:ext uri="{FF2B5EF4-FFF2-40B4-BE49-F238E27FC236}">
                <a16:creationId xmlns:a16="http://schemas.microsoft.com/office/drawing/2014/main" xmlns="" id="{6958D789-2D78-4864-93D2-30FFD43DA638}"/>
              </a:ext>
            </a:extLst>
          </p:cNvPr>
          <p:cNvSpPr txBox="1">
            <a:spLocks/>
          </p:cNvSpPr>
          <p:nvPr/>
        </p:nvSpPr>
        <p:spPr>
          <a:xfrm>
            <a:off x="332118" y="5493295"/>
            <a:ext cx="8445023" cy="52816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Calibri" panose="020F0502020204030204" pitchFamily="34" charset="0"/>
              <a:buNone/>
            </a:pPr>
            <a:r>
              <a:rPr lang="zh-CN" altLang="en-US" sz="1800" b="1" dirty="0">
                <a:solidFill>
                  <a:schemeClr val="bg1"/>
                </a:solidFill>
              </a:rPr>
              <a:t>解决这些挑战和问题，微服务以无服务器模式部署，必须优化</a:t>
            </a:r>
            <a:r>
              <a:rPr lang="zh-CN" altLang="en-US" sz="1800" b="1">
                <a:solidFill>
                  <a:schemeClr val="bg1"/>
                </a:solidFill>
              </a:rPr>
              <a:t>无服务器计算调度！</a:t>
            </a:r>
            <a:endParaRPr lang="en-US" altLang="zh-CN" sz="1800" b="1" dirty="0">
              <a:solidFill>
                <a:schemeClr val="bg1"/>
              </a:solidFill>
            </a:endParaRPr>
          </a:p>
        </p:txBody>
      </p:sp>
      <p:sp>
        <p:nvSpPr>
          <p:cNvPr id="80" name="矩形 79">
            <a:extLst>
              <a:ext uri="{FF2B5EF4-FFF2-40B4-BE49-F238E27FC236}">
                <a16:creationId xmlns:a16="http://schemas.microsoft.com/office/drawing/2014/main" xmlns="" id="{B4D8BEBB-FA46-104A-95EF-F516A7121E2A}"/>
              </a:ext>
            </a:extLst>
          </p:cNvPr>
          <p:cNvSpPr/>
          <p:nvPr/>
        </p:nvSpPr>
        <p:spPr>
          <a:xfrm>
            <a:off x="1539381" y="2040797"/>
            <a:ext cx="766417" cy="21607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1"/>
                </a:solidFill>
                <a:latin typeface="黑体" panose="02010609060101010101" pitchFamily="49" charset="-122"/>
                <a:ea typeface="黑体" panose="02010609060101010101" pitchFamily="49" charset="-122"/>
              </a:rPr>
              <a:t>昼夜模式</a:t>
            </a:r>
            <a:endParaRPr lang="zh-CN" altLang="en-US" sz="1600" b="1" dirty="0">
              <a:solidFill>
                <a:schemeClr val="accent1"/>
              </a:solidFill>
              <a:latin typeface="黑体" panose="02010609060101010101" pitchFamily="49" charset="-122"/>
              <a:ea typeface="黑体" panose="02010609060101010101" pitchFamily="49" charset="-122"/>
            </a:endParaRPr>
          </a:p>
        </p:txBody>
      </p:sp>
      <p:sp>
        <p:nvSpPr>
          <p:cNvPr id="83" name="矩形 82">
            <a:extLst>
              <a:ext uri="{FF2B5EF4-FFF2-40B4-BE49-F238E27FC236}">
                <a16:creationId xmlns:a16="http://schemas.microsoft.com/office/drawing/2014/main" xmlns="" id="{B4D8BEBB-FA46-104A-95EF-F516A7121E2A}"/>
              </a:ext>
            </a:extLst>
          </p:cNvPr>
          <p:cNvSpPr/>
          <p:nvPr/>
        </p:nvSpPr>
        <p:spPr>
          <a:xfrm>
            <a:off x="6458226" y="2048192"/>
            <a:ext cx="766417" cy="21607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1"/>
                </a:solidFill>
                <a:latin typeface="黑体" panose="02010609060101010101" pitchFamily="49" charset="-122"/>
                <a:ea typeface="黑体" panose="02010609060101010101" pitchFamily="49" charset="-122"/>
              </a:rPr>
              <a:t>在离线共存</a:t>
            </a:r>
            <a:endParaRPr lang="zh-CN" altLang="en-US" sz="1600" b="1" dirty="0">
              <a:solidFill>
                <a:schemeClr val="accent1"/>
              </a:solidFill>
              <a:latin typeface="黑体" panose="02010609060101010101" pitchFamily="49" charset="-122"/>
              <a:ea typeface="黑体" panose="02010609060101010101" pitchFamily="49" charset="-122"/>
            </a:endParaRPr>
          </a:p>
        </p:txBody>
      </p:sp>
      <p:sp>
        <p:nvSpPr>
          <p:cNvPr id="84" name="矩形 83">
            <a:extLst>
              <a:ext uri="{FF2B5EF4-FFF2-40B4-BE49-F238E27FC236}">
                <a16:creationId xmlns:a16="http://schemas.microsoft.com/office/drawing/2014/main" xmlns="" id="{B4D8BEBB-FA46-104A-95EF-F516A7121E2A}"/>
              </a:ext>
            </a:extLst>
          </p:cNvPr>
          <p:cNvSpPr/>
          <p:nvPr/>
        </p:nvSpPr>
        <p:spPr>
          <a:xfrm>
            <a:off x="4818611" y="2044750"/>
            <a:ext cx="766417" cy="21607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1"/>
                </a:solidFill>
                <a:latin typeface="黑体" panose="02010609060101010101" pitchFamily="49" charset="-122"/>
                <a:ea typeface="黑体" panose="02010609060101010101" pitchFamily="49" charset="-122"/>
              </a:rPr>
              <a:t>峰值突变</a:t>
            </a:r>
            <a:endParaRPr lang="zh-CN" altLang="en-US" sz="1600" b="1" dirty="0">
              <a:solidFill>
                <a:schemeClr val="accent1"/>
              </a:solidFill>
              <a:latin typeface="黑体" panose="02010609060101010101" pitchFamily="49" charset="-122"/>
              <a:ea typeface="黑体" panose="02010609060101010101" pitchFamily="49" charset="-122"/>
            </a:endParaRPr>
          </a:p>
        </p:txBody>
      </p:sp>
      <p:sp>
        <p:nvSpPr>
          <p:cNvPr id="85" name="矩形 84">
            <a:extLst>
              <a:ext uri="{FF2B5EF4-FFF2-40B4-BE49-F238E27FC236}">
                <a16:creationId xmlns:a16="http://schemas.microsoft.com/office/drawing/2014/main" xmlns="" id="{B4D8BEBB-FA46-104A-95EF-F516A7121E2A}"/>
              </a:ext>
            </a:extLst>
          </p:cNvPr>
          <p:cNvSpPr/>
          <p:nvPr/>
        </p:nvSpPr>
        <p:spPr>
          <a:xfrm>
            <a:off x="3178996" y="2044750"/>
            <a:ext cx="766417" cy="21607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1"/>
                </a:solidFill>
                <a:latin typeface="黑体" panose="02010609060101010101" pitchFamily="49" charset="-122"/>
                <a:ea typeface="黑体" panose="02010609060101010101" pitchFamily="49" charset="-122"/>
              </a:rPr>
              <a:t>实时响应</a:t>
            </a:r>
            <a:endParaRPr lang="zh-CN" altLang="en-US" sz="1600" b="1" dirty="0">
              <a:solidFill>
                <a:schemeClr val="accent1"/>
              </a:solidFill>
              <a:latin typeface="黑体" panose="02010609060101010101" pitchFamily="49" charset="-122"/>
              <a:ea typeface="黑体" panose="02010609060101010101" pitchFamily="49" charset="-122"/>
            </a:endParaRPr>
          </a:p>
        </p:txBody>
      </p:sp>
      <p:grpSp>
        <p:nvGrpSpPr>
          <p:cNvPr id="9" name="组合 8">
            <a:extLst>
              <a:ext uri="{FF2B5EF4-FFF2-40B4-BE49-F238E27FC236}">
                <a16:creationId xmlns:a16="http://schemas.microsoft.com/office/drawing/2014/main" xmlns="" id="{DE221F4E-CC4F-1242-8659-61A33DD59833}"/>
              </a:ext>
            </a:extLst>
          </p:cNvPr>
          <p:cNvGrpSpPr/>
          <p:nvPr/>
        </p:nvGrpSpPr>
        <p:grpSpPr>
          <a:xfrm>
            <a:off x="1285110" y="4396334"/>
            <a:ext cx="1274958" cy="596333"/>
            <a:chOff x="490780" y="5067467"/>
            <a:chExt cx="2738139" cy="596333"/>
          </a:xfrm>
        </p:grpSpPr>
        <p:sp>
          <p:nvSpPr>
            <p:cNvPr id="10" name="矩形 9">
              <a:extLst>
                <a:ext uri="{FF2B5EF4-FFF2-40B4-BE49-F238E27FC236}">
                  <a16:creationId xmlns:a16="http://schemas.microsoft.com/office/drawing/2014/main" xmlns="" id="{DAAAFBFE-83AF-8244-AA43-9B562342BCB3}"/>
                </a:ext>
              </a:extLst>
            </p:cNvPr>
            <p:cNvSpPr/>
            <p:nvPr/>
          </p:nvSpPr>
          <p:spPr>
            <a:xfrm>
              <a:off x="490780" y="5067467"/>
              <a:ext cx="2738139" cy="596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内容占位符 2">
              <a:extLst>
                <a:ext uri="{FF2B5EF4-FFF2-40B4-BE49-F238E27FC236}">
                  <a16:creationId xmlns:a16="http://schemas.microsoft.com/office/drawing/2014/main" xmlns="" id="{9ABD2016-A189-4D4D-BB6D-F7755A624408}"/>
                </a:ext>
              </a:extLst>
            </p:cNvPr>
            <p:cNvSpPr txBox="1">
              <a:spLocks/>
            </p:cNvSpPr>
            <p:nvPr/>
          </p:nvSpPr>
          <p:spPr>
            <a:xfrm>
              <a:off x="692318" y="5075490"/>
              <a:ext cx="2335063" cy="577375"/>
            </a:xfrm>
            <a:prstGeom prst="rect">
              <a:avLst/>
            </a:prstGeom>
            <a:noFill/>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400" b="1" dirty="0">
                  <a:solidFill>
                    <a:schemeClr val="bg1"/>
                  </a:solidFill>
                  <a:latin typeface="+mn-ea"/>
                </a:rPr>
                <a:t>灵活</a:t>
              </a:r>
              <a:endParaRPr lang="en-US" altLang="zh-CN" sz="2400" b="1" dirty="0">
                <a:solidFill>
                  <a:schemeClr val="bg1"/>
                </a:solidFill>
                <a:latin typeface="+mn-ea"/>
              </a:endParaRPr>
            </a:p>
          </p:txBody>
        </p:sp>
      </p:grpSp>
      <p:grpSp>
        <p:nvGrpSpPr>
          <p:cNvPr id="18" name="组合 17">
            <a:extLst>
              <a:ext uri="{FF2B5EF4-FFF2-40B4-BE49-F238E27FC236}">
                <a16:creationId xmlns:a16="http://schemas.microsoft.com/office/drawing/2014/main" xmlns="" id="{DE221F4E-CC4F-1242-8659-61A33DD59833}"/>
              </a:ext>
            </a:extLst>
          </p:cNvPr>
          <p:cNvGrpSpPr/>
          <p:nvPr/>
        </p:nvGrpSpPr>
        <p:grpSpPr>
          <a:xfrm>
            <a:off x="4562513" y="4393420"/>
            <a:ext cx="1274958" cy="596333"/>
            <a:chOff x="490780" y="5067467"/>
            <a:chExt cx="2738139" cy="596333"/>
          </a:xfrm>
        </p:grpSpPr>
        <p:sp>
          <p:nvSpPr>
            <p:cNvPr id="19" name="矩形 18">
              <a:extLst>
                <a:ext uri="{FF2B5EF4-FFF2-40B4-BE49-F238E27FC236}">
                  <a16:creationId xmlns:a16="http://schemas.microsoft.com/office/drawing/2014/main" xmlns="" id="{DAAAFBFE-83AF-8244-AA43-9B562342BCB3}"/>
                </a:ext>
              </a:extLst>
            </p:cNvPr>
            <p:cNvSpPr/>
            <p:nvPr/>
          </p:nvSpPr>
          <p:spPr>
            <a:xfrm>
              <a:off x="490780" y="5067467"/>
              <a:ext cx="2738139" cy="596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内容占位符 2">
              <a:extLst>
                <a:ext uri="{FF2B5EF4-FFF2-40B4-BE49-F238E27FC236}">
                  <a16:creationId xmlns:a16="http://schemas.microsoft.com/office/drawing/2014/main" xmlns="" id="{9ABD2016-A189-4D4D-BB6D-F7755A624408}"/>
                </a:ext>
              </a:extLst>
            </p:cNvPr>
            <p:cNvSpPr txBox="1">
              <a:spLocks/>
            </p:cNvSpPr>
            <p:nvPr/>
          </p:nvSpPr>
          <p:spPr>
            <a:xfrm>
              <a:off x="692318" y="5075490"/>
              <a:ext cx="2335063" cy="577375"/>
            </a:xfrm>
            <a:prstGeom prst="rect">
              <a:avLst/>
            </a:prstGeom>
            <a:noFill/>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400" b="1" dirty="0">
                  <a:solidFill>
                    <a:schemeClr val="bg1"/>
                  </a:solidFill>
                  <a:latin typeface="+mn-ea"/>
                </a:rPr>
                <a:t>扩展</a:t>
              </a:r>
              <a:endParaRPr lang="en-US" altLang="zh-CN" sz="2400" b="1" dirty="0">
                <a:solidFill>
                  <a:schemeClr val="bg1"/>
                </a:solidFill>
                <a:latin typeface="+mn-ea"/>
              </a:endParaRPr>
            </a:p>
          </p:txBody>
        </p:sp>
      </p:grpSp>
      <p:grpSp>
        <p:nvGrpSpPr>
          <p:cNvPr id="21" name="组合 20">
            <a:extLst>
              <a:ext uri="{FF2B5EF4-FFF2-40B4-BE49-F238E27FC236}">
                <a16:creationId xmlns:a16="http://schemas.microsoft.com/office/drawing/2014/main" xmlns="" id="{DE221F4E-CC4F-1242-8659-61A33DD59833}"/>
              </a:ext>
            </a:extLst>
          </p:cNvPr>
          <p:cNvGrpSpPr/>
          <p:nvPr/>
        </p:nvGrpSpPr>
        <p:grpSpPr>
          <a:xfrm>
            <a:off x="6200301" y="4401443"/>
            <a:ext cx="1274958" cy="596333"/>
            <a:chOff x="490780" y="5067467"/>
            <a:chExt cx="2738139" cy="596333"/>
          </a:xfrm>
        </p:grpSpPr>
        <p:sp>
          <p:nvSpPr>
            <p:cNvPr id="22" name="矩形 21">
              <a:extLst>
                <a:ext uri="{FF2B5EF4-FFF2-40B4-BE49-F238E27FC236}">
                  <a16:creationId xmlns:a16="http://schemas.microsoft.com/office/drawing/2014/main" xmlns="" id="{DAAAFBFE-83AF-8244-AA43-9B562342BCB3}"/>
                </a:ext>
              </a:extLst>
            </p:cNvPr>
            <p:cNvSpPr/>
            <p:nvPr/>
          </p:nvSpPr>
          <p:spPr>
            <a:xfrm>
              <a:off x="490780" y="5067467"/>
              <a:ext cx="2738139" cy="596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内容占位符 2">
              <a:extLst>
                <a:ext uri="{FF2B5EF4-FFF2-40B4-BE49-F238E27FC236}">
                  <a16:creationId xmlns:a16="http://schemas.microsoft.com/office/drawing/2014/main" xmlns="" id="{9ABD2016-A189-4D4D-BB6D-F7755A624408}"/>
                </a:ext>
              </a:extLst>
            </p:cNvPr>
            <p:cNvSpPr txBox="1">
              <a:spLocks/>
            </p:cNvSpPr>
            <p:nvPr/>
          </p:nvSpPr>
          <p:spPr>
            <a:xfrm>
              <a:off x="692318" y="5075490"/>
              <a:ext cx="2335063" cy="577375"/>
            </a:xfrm>
            <a:prstGeom prst="rect">
              <a:avLst/>
            </a:prstGeom>
            <a:noFill/>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400" b="1" dirty="0">
                  <a:solidFill>
                    <a:schemeClr val="bg1"/>
                  </a:solidFill>
                  <a:latin typeface="+mn-ea"/>
                </a:rPr>
                <a:t>高效</a:t>
              </a:r>
              <a:endParaRPr lang="en-US" altLang="zh-CN" sz="2400" b="1" dirty="0">
                <a:solidFill>
                  <a:schemeClr val="bg1"/>
                </a:solidFill>
                <a:latin typeface="+mn-ea"/>
              </a:endParaRPr>
            </a:p>
          </p:txBody>
        </p:sp>
      </p:grpSp>
      <p:grpSp>
        <p:nvGrpSpPr>
          <p:cNvPr id="24" name="组合 23">
            <a:extLst>
              <a:ext uri="{FF2B5EF4-FFF2-40B4-BE49-F238E27FC236}">
                <a16:creationId xmlns:a16="http://schemas.microsoft.com/office/drawing/2014/main" xmlns="" id="{DE221F4E-CC4F-1242-8659-61A33DD59833}"/>
              </a:ext>
            </a:extLst>
          </p:cNvPr>
          <p:cNvGrpSpPr/>
          <p:nvPr/>
        </p:nvGrpSpPr>
        <p:grpSpPr>
          <a:xfrm>
            <a:off x="2922898" y="4393420"/>
            <a:ext cx="1274958" cy="596333"/>
            <a:chOff x="490780" y="5067467"/>
            <a:chExt cx="2738139" cy="596333"/>
          </a:xfrm>
        </p:grpSpPr>
        <p:sp>
          <p:nvSpPr>
            <p:cNvPr id="25" name="矩形 24">
              <a:extLst>
                <a:ext uri="{FF2B5EF4-FFF2-40B4-BE49-F238E27FC236}">
                  <a16:creationId xmlns:a16="http://schemas.microsoft.com/office/drawing/2014/main" xmlns="" id="{DAAAFBFE-83AF-8244-AA43-9B562342BCB3}"/>
                </a:ext>
              </a:extLst>
            </p:cNvPr>
            <p:cNvSpPr/>
            <p:nvPr/>
          </p:nvSpPr>
          <p:spPr>
            <a:xfrm>
              <a:off x="490780" y="5067467"/>
              <a:ext cx="2738139" cy="596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内容占位符 2">
              <a:extLst>
                <a:ext uri="{FF2B5EF4-FFF2-40B4-BE49-F238E27FC236}">
                  <a16:creationId xmlns:a16="http://schemas.microsoft.com/office/drawing/2014/main" xmlns="" id="{9ABD2016-A189-4D4D-BB6D-F7755A624408}"/>
                </a:ext>
              </a:extLst>
            </p:cNvPr>
            <p:cNvSpPr txBox="1">
              <a:spLocks/>
            </p:cNvSpPr>
            <p:nvPr/>
          </p:nvSpPr>
          <p:spPr>
            <a:xfrm>
              <a:off x="692318" y="5075490"/>
              <a:ext cx="2335063" cy="577375"/>
            </a:xfrm>
            <a:prstGeom prst="rect">
              <a:avLst/>
            </a:prstGeom>
            <a:noFill/>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400" b="1" dirty="0">
                  <a:solidFill>
                    <a:schemeClr val="bg1"/>
                  </a:solidFill>
                  <a:latin typeface="+mn-ea"/>
                </a:rPr>
                <a:t>延迟</a:t>
              </a:r>
              <a:endParaRPr lang="en-US" altLang="zh-CN" sz="2400" b="1" dirty="0">
                <a:solidFill>
                  <a:schemeClr val="bg1"/>
                </a:solidFill>
                <a:latin typeface="+mn-ea"/>
              </a:endParaRPr>
            </a:p>
          </p:txBody>
        </p:sp>
      </p:grpSp>
    </p:spTree>
    <p:extLst>
      <p:ext uri="{BB962C8B-B14F-4D97-AF65-F5344CB8AC3E}">
        <p14:creationId xmlns:p14="http://schemas.microsoft.com/office/powerpoint/2010/main" val="88017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5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5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50"/>
                                        <p:tgtEl>
                                          <p:spTgt spid="2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userDrawn="1"/>
        </p:nvSpPr>
        <p:spPr>
          <a:xfrm>
            <a:off x="2071646" y="1334599"/>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目录 </a:t>
            </a:r>
            <a:r>
              <a:rPr lang="en-US" altLang="zh-CN" dirty="0">
                <a:latin typeface="微软雅黑" panose="020B0503020204020204" pitchFamily="34" charset="-122"/>
                <a:ea typeface="微软雅黑" panose="020B0503020204020204" pitchFamily="34" charset="-122"/>
              </a:rPr>
              <a:t>Contents</a:t>
            </a:r>
            <a:endParaRPr lang="zh-CN" altLang="en-US" dirty="0">
              <a:latin typeface="微软雅黑" panose="020B0503020204020204" pitchFamily="34" charset="-122"/>
              <a:ea typeface="微软雅黑" panose="020B0503020204020204" pitchFamily="34" charset="-122"/>
            </a:endParaRPr>
          </a:p>
        </p:txBody>
      </p:sp>
      <p:cxnSp>
        <p:nvCxnSpPr>
          <p:cNvPr id="7" name="直接连接符 6"/>
          <p:cNvCxnSpPr>
            <a:cxnSpLocks/>
          </p:cNvCxnSpPr>
          <p:nvPr/>
        </p:nvCxnSpPr>
        <p:spPr>
          <a:xfrm>
            <a:off x="2534033" y="1711215"/>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cxnSpLocks/>
          </p:cNvCxnSpPr>
          <p:nvPr/>
        </p:nvCxnSpPr>
        <p:spPr>
          <a:xfrm>
            <a:off x="2534033" y="2631188"/>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cxnSpLocks/>
          </p:cNvCxnSpPr>
          <p:nvPr/>
        </p:nvCxnSpPr>
        <p:spPr>
          <a:xfrm>
            <a:off x="2534033" y="3551161"/>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Freeform 10">
            <a:extLst>
              <a:ext uri="{FF2B5EF4-FFF2-40B4-BE49-F238E27FC236}">
                <a16:creationId xmlns:a16="http://schemas.microsoft.com/office/drawing/2014/main" xmlns="" id="{85D657C9-7F86-4A6F-A68C-0C97FBBBDD26}"/>
              </a:ext>
            </a:extLst>
          </p:cNvPr>
          <p:cNvSpPr>
            <a:spLocks/>
          </p:cNvSpPr>
          <p:nvPr/>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9" name="Freeform 10">
            <a:extLst>
              <a:ext uri="{FF2B5EF4-FFF2-40B4-BE49-F238E27FC236}">
                <a16:creationId xmlns:a16="http://schemas.microsoft.com/office/drawing/2014/main" xmlns="" id="{ABD0B147-C5DA-4CC1-8E46-F5B4B2BE86BE}"/>
              </a:ext>
            </a:extLst>
          </p:cNvPr>
          <p:cNvSpPr>
            <a:spLocks/>
          </p:cNvSpPr>
          <p:nvPr/>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37" name="文本框 36">
            <a:extLst>
              <a:ext uri="{FF2B5EF4-FFF2-40B4-BE49-F238E27FC236}">
                <a16:creationId xmlns:a16="http://schemas.microsoft.com/office/drawing/2014/main" xmlns="" id="{456693AE-71EB-435B-A147-222AF4D27F5E}"/>
              </a:ext>
            </a:extLst>
          </p:cNvPr>
          <p:cNvSpPr txBox="1"/>
          <p:nvPr/>
        </p:nvSpPr>
        <p:spPr>
          <a:xfrm>
            <a:off x="2071646" y="2223523"/>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8" name="文本框 37">
            <a:extLst>
              <a:ext uri="{FF2B5EF4-FFF2-40B4-BE49-F238E27FC236}">
                <a16:creationId xmlns:a16="http://schemas.microsoft.com/office/drawing/2014/main" xmlns="" id="{99A649C1-8CDC-442F-A49A-B6C25B7A8E52}"/>
              </a:ext>
            </a:extLst>
          </p:cNvPr>
          <p:cNvSpPr txBox="1"/>
          <p:nvPr/>
        </p:nvSpPr>
        <p:spPr>
          <a:xfrm>
            <a:off x="2071646" y="3143496"/>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43" name="组合 42">
            <a:extLst>
              <a:ext uri="{FF2B5EF4-FFF2-40B4-BE49-F238E27FC236}">
                <a16:creationId xmlns:a16="http://schemas.microsoft.com/office/drawing/2014/main" xmlns="" id="{41C15D80-3CF3-430C-B4E3-3F696A004BBB}"/>
              </a:ext>
            </a:extLst>
          </p:cNvPr>
          <p:cNvGrpSpPr/>
          <p:nvPr/>
        </p:nvGrpSpPr>
        <p:grpSpPr>
          <a:xfrm>
            <a:off x="1841535" y="1303550"/>
            <a:ext cx="843427" cy="443226"/>
            <a:chOff x="666810" y="2586037"/>
            <a:chExt cx="468000" cy="245937"/>
          </a:xfrm>
        </p:grpSpPr>
        <p:sp>
          <p:nvSpPr>
            <p:cNvPr id="44" name="Freeform 10">
              <a:extLst>
                <a:ext uri="{FF2B5EF4-FFF2-40B4-BE49-F238E27FC236}">
                  <a16:creationId xmlns:a16="http://schemas.microsoft.com/office/drawing/2014/main" xmlns="" id="{4343D6EB-635C-491D-BE38-E437B62A5B99}"/>
                </a:ext>
              </a:extLst>
            </p:cNvPr>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45" name="文本框 44">
              <a:extLst>
                <a:ext uri="{FF2B5EF4-FFF2-40B4-BE49-F238E27FC236}">
                  <a16:creationId xmlns:a16="http://schemas.microsoft.com/office/drawing/2014/main" xmlns="" id="{861BBAF7-01AE-4D0A-A619-9802E816EBA8}"/>
                </a:ext>
              </a:extLst>
            </p:cNvPr>
            <p:cNvSpPr txBox="1"/>
            <p:nvPr userDrawn="1"/>
          </p:nvSpPr>
          <p:spPr>
            <a:xfrm>
              <a:off x="794494" y="2586037"/>
              <a:ext cx="212633" cy="245937"/>
            </a:xfrm>
            <a:prstGeom prst="rect">
              <a:avLst/>
            </a:prstGeom>
            <a:noFill/>
          </p:spPr>
          <p:txBody>
            <a:bodyPr wrap="none" rtlCol="0" anchor="ctr">
              <a:noAutofit/>
            </a:bodyPr>
            <a:lstStyle/>
            <a:p>
              <a:pPr algn="ctr"/>
              <a:r>
                <a:rPr lang="en-US" altLang="zh-CN" b="1">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2" name="文本框 21">
            <a:extLst>
              <a:ext uri="{FF2B5EF4-FFF2-40B4-BE49-F238E27FC236}">
                <a16:creationId xmlns:a16="http://schemas.microsoft.com/office/drawing/2014/main" xmlns="" id="{B300C686-57BA-4176-8301-CC72CC52D16E}"/>
              </a:ext>
            </a:extLst>
          </p:cNvPr>
          <p:cNvSpPr txBox="1"/>
          <p:nvPr/>
        </p:nvSpPr>
        <p:spPr>
          <a:xfrm>
            <a:off x="2915073" y="1274734"/>
            <a:ext cx="4387392"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panose="020B0604020202020204" pitchFamily="34" charset="0"/>
              </a:rPr>
              <a:t>微服务与无服务器计算</a:t>
            </a:r>
            <a:endParaRPr lang="en-US" altLang="zh-CN" sz="2400" dirty="0">
              <a:latin typeface="黑体" panose="02010609060101010101" pitchFamily="49" charset="-122"/>
              <a:ea typeface="黑体" panose="02010609060101010101" pitchFamily="49" charset="-122"/>
              <a:cs typeface="Arial" panose="020B0604020202020204" pitchFamily="34" charset="0"/>
            </a:endParaRPr>
          </a:p>
        </p:txBody>
      </p:sp>
      <p:sp>
        <p:nvSpPr>
          <p:cNvPr id="32" name="文本框 31"/>
          <p:cNvSpPr txBox="1"/>
          <p:nvPr/>
        </p:nvSpPr>
        <p:spPr>
          <a:xfrm>
            <a:off x="2915073" y="2194707"/>
            <a:ext cx="4387392"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panose="020B0604020202020204" pitchFamily="34" charset="0"/>
              </a:rPr>
              <a:t>新一代云上挑战</a:t>
            </a:r>
          </a:p>
        </p:txBody>
      </p:sp>
      <p:sp>
        <p:nvSpPr>
          <p:cNvPr id="35" name="文本框 34">
            <a:extLst>
              <a:ext uri="{FF2B5EF4-FFF2-40B4-BE49-F238E27FC236}">
                <a16:creationId xmlns:a16="http://schemas.microsoft.com/office/drawing/2014/main" xmlns="" id="{E633C422-0D91-4B26-8E04-DB9DEF908654}"/>
              </a:ext>
            </a:extLst>
          </p:cNvPr>
          <p:cNvSpPr txBox="1"/>
          <p:nvPr/>
        </p:nvSpPr>
        <p:spPr>
          <a:xfrm>
            <a:off x="2915072" y="3114680"/>
            <a:ext cx="5247416"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panose="020B0604020202020204" pitchFamily="34" charset="0"/>
              </a:rPr>
              <a:t>无服务器计算调度挑战</a:t>
            </a:r>
          </a:p>
        </p:txBody>
      </p:sp>
      <p:cxnSp>
        <p:nvCxnSpPr>
          <p:cNvPr id="17" name="直接连接符 16">
            <a:extLst>
              <a:ext uri="{FF2B5EF4-FFF2-40B4-BE49-F238E27FC236}">
                <a16:creationId xmlns:a16="http://schemas.microsoft.com/office/drawing/2014/main" xmlns="" id="{F46F5EDB-5F1D-4348-805B-B6E38E1E9995}"/>
              </a:ext>
            </a:extLst>
          </p:cNvPr>
          <p:cNvCxnSpPr>
            <a:cxnSpLocks/>
          </p:cNvCxnSpPr>
          <p:nvPr/>
        </p:nvCxnSpPr>
        <p:spPr>
          <a:xfrm>
            <a:off x="2534033" y="4499172"/>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Freeform 10">
            <a:extLst>
              <a:ext uri="{FF2B5EF4-FFF2-40B4-BE49-F238E27FC236}">
                <a16:creationId xmlns:a16="http://schemas.microsoft.com/office/drawing/2014/main" xmlns="" id="{37E98BF4-695A-49FB-82EF-C69637C90798}"/>
              </a:ext>
            </a:extLst>
          </p:cNvPr>
          <p:cNvSpPr>
            <a:spLocks/>
          </p:cNvSpPr>
          <p:nvPr/>
        </p:nvSpPr>
        <p:spPr bwMode="auto">
          <a:xfrm>
            <a:off x="1841535" y="4155314"/>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a:extLst>
              <a:ext uri="{FF2B5EF4-FFF2-40B4-BE49-F238E27FC236}">
                <a16:creationId xmlns:a16="http://schemas.microsoft.com/office/drawing/2014/main" xmlns="" id="{24BB3AB2-4BCF-4FCA-BC7D-DEA2A479285D}"/>
              </a:ext>
            </a:extLst>
          </p:cNvPr>
          <p:cNvSpPr txBox="1"/>
          <p:nvPr/>
        </p:nvSpPr>
        <p:spPr>
          <a:xfrm>
            <a:off x="2071646" y="4091507"/>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xmlns="" id="{CD1D2548-C828-446B-846C-B35C4E9E749E}"/>
              </a:ext>
            </a:extLst>
          </p:cNvPr>
          <p:cNvSpPr txBox="1"/>
          <p:nvPr/>
        </p:nvSpPr>
        <p:spPr>
          <a:xfrm>
            <a:off x="2915072" y="4062691"/>
            <a:ext cx="4702131"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panose="020B0604020202020204" pitchFamily="34" charset="0"/>
              </a:rPr>
              <a:t>自适应服务部署方案</a:t>
            </a:r>
            <a:endParaRPr lang="en-US" altLang="zh-CN" sz="2400" dirty="0">
              <a:latin typeface="黑体" panose="02010609060101010101" pitchFamily="49" charset="-122"/>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288559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无服务器计算调度挑战：冷启动时延</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50" name="矩形: 圆角 49">
            <a:extLst>
              <a:ext uri="{FF2B5EF4-FFF2-40B4-BE49-F238E27FC236}">
                <a16:creationId xmlns:a16="http://schemas.microsoft.com/office/drawing/2014/main" xmlns="" id="{757E5ED2-014B-4693-8949-330CB09DD154}"/>
              </a:ext>
            </a:extLst>
          </p:cNvPr>
          <p:cNvSpPr/>
          <p:nvPr/>
        </p:nvSpPr>
        <p:spPr>
          <a:xfrm>
            <a:off x="1514814" y="4689477"/>
            <a:ext cx="2270237"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数据库优化、消息传递优化、拓扑结构</a:t>
            </a:r>
            <a:endParaRPr lang="en-US" sz="1600" dirty="0"/>
          </a:p>
        </p:txBody>
      </p:sp>
      <p:sp>
        <p:nvSpPr>
          <p:cNvPr id="54" name="矩形: 圆角 50">
            <a:extLst>
              <a:ext uri="{FF2B5EF4-FFF2-40B4-BE49-F238E27FC236}">
                <a16:creationId xmlns:a16="http://schemas.microsoft.com/office/drawing/2014/main" xmlns="" id="{F2EBBEA3-67CF-485C-A0CB-E505F02CBD3E}"/>
              </a:ext>
            </a:extLst>
          </p:cNvPr>
          <p:cNvSpPr/>
          <p:nvPr/>
        </p:nvSpPr>
        <p:spPr>
          <a:xfrm>
            <a:off x="1514814" y="2812897"/>
            <a:ext cx="2270238"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err="1"/>
              <a:t>QoS</a:t>
            </a:r>
            <a:r>
              <a:rPr lang="zh-CN" altLang="en-US" sz="1600" dirty="0"/>
              <a:t>预测模型、自动横纵向扩展、排队优化</a:t>
            </a:r>
            <a:endParaRPr lang="en-US" altLang="zh-CN" sz="1600" dirty="0"/>
          </a:p>
        </p:txBody>
      </p:sp>
      <p:sp>
        <p:nvSpPr>
          <p:cNvPr id="55" name="矩形: 圆角 51">
            <a:extLst>
              <a:ext uri="{FF2B5EF4-FFF2-40B4-BE49-F238E27FC236}">
                <a16:creationId xmlns:a16="http://schemas.microsoft.com/office/drawing/2014/main" xmlns="" id="{33A7CC60-64D6-49A5-8E55-3DDB817ED528}"/>
              </a:ext>
            </a:extLst>
          </p:cNvPr>
          <p:cNvSpPr/>
          <p:nvPr/>
        </p:nvSpPr>
        <p:spPr>
          <a:xfrm>
            <a:off x="1514815" y="3751187"/>
            <a:ext cx="2270237"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容器镜像共享、容器预热、动态资源调整</a:t>
            </a:r>
            <a:endParaRPr lang="en-US" sz="1600" dirty="0"/>
          </a:p>
        </p:txBody>
      </p:sp>
      <p:sp>
        <p:nvSpPr>
          <p:cNvPr id="56" name="矩形: 圆角 52">
            <a:extLst>
              <a:ext uri="{FF2B5EF4-FFF2-40B4-BE49-F238E27FC236}">
                <a16:creationId xmlns:a16="http://schemas.microsoft.com/office/drawing/2014/main" xmlns="" id="{2569D7BE-E639-4763-8664-B6274BA44333}"/>
              </a:ext>
            </a:extLst>
          </p:cNvPr>
          <p:cNvSpPr/>
          <p:nvPr/>
        </p:nvSpPr>
        <p:spPr>
          <a:xfrm>
            <a:off x="1505608" y="1874180"/>
            <a:ext cx="2270235" cy="703384"/>
          </a:xfrm>
          <a:prstGeom prst="roundRect">
            <a:avLst/>
          </a:prstGeom>
          <a:solidFill>
            <a:srgbClr val="004098"/>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latin typeface="Arial" panose="020B0604020202020204" pitchFamily="34" charset="0"/>
                <a:cs typeface="Arial" panose="020B0604020202020204" pitchFamily="34" charset="0"/>
              </a:rPr>
              <a:t>LightVM</a:t>
            </a:r>
            <a:r>
              <a:rPr lang="zh-CN" altLang="en-US" sz="1400" dirty="0">
                <a:latin typeface="Arial" panose="020B0604020202020204" pitchFamily="34" charset="0"/>
                <a:cs typeface="Arial" panose="020B0604020202020204" pitchFamily="34" charset="0"/>
              </a:rPr>
              <a:t>、</a:t>
            </a:r>
            <a:r>
              <a:rPr lang="en-US" altLang="zh-CN" sz="1400" dirty="0" err="1">
                <a:latin typeface="Arial" panose="020B0604020202020204" pitchFamily="34" charset="0"/>
                <a:cs typeface="Arial" panose="020B0604020202020204" pitchFamily="34" charset="0"/>
              </a:rPr>
              <a:t>Unikernel</a:t>
            </a:r>
            <a:endParaRPr lang="en-US" altLang="zh-CN" sz="1400" dirty="0">
              <a:latin typeface="Arial" panose="020B0604020202020204" pitchFamily="34" charset="0"/>
              <a:cs typeface="Arial" panose="020B0604020202020204" pitchFamily="34" charset="0"/>
            </a:endParaRPr>
          </a:p>
          <a:p>
            <a:pPr algn="ctr"/>
            <a:r>
              <a:rPr lang="en-US" altLang="zh-CN" sz="1400" dirty="0">
                <a:latin typeface="Arial" panose="020B0604020202020204" pitchFamily="34" charset="0"/>
                <a:cs typeface="Arial" panose="020B0604020202020204" pitchFamily="34" charset="0"/>
              </a:rPr>
              <a:t>CRIU</a:t>
            </a:r>
            <a:r>
              <a:rPr lang="en-US" altLang="zh-CN" sz="1200" dirty="0">
                <a:latin typeface="Arial" panose="020B0604020202020204" pitchFamily="34" charset="0"/>
                <a:cs typeface="Arial" panose="020B0604020202020204" pitchFamily="34" charset="0"/>
              </a:rPr>
              <a:t>(Checkpoint/Restore in </a:t>
            </a:r>
            <a:r>
              <a:rPr lang="en-US" altLang="zh-CN" sz="1200" dirty="0" err="1">
                <a:latin typeface="Arial" panose="020B0604020202020204" pitchFamily="34" charset="0"/>
                <a:cs typeface="Arial" panose="020B0604020202020204" pitchFamily="34" charset="0"/>
              </a:rPr>
              <a:t>Userspace</a:t>
            </a:r>
            <a:r>
              <a:rPr lang="en-US" altLang="zh-CN"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xmlns="" id="{76294103-E8FC-4DEC-806C-A9F65EA44704}"/>
              </a:ext>
            </a:extLst>
          </p:cNvPr>
          <p:cNvSpPr txBox="1"/>
          <p:nvPr/>
        </p:nvSpPr>
        <p:spPr>
          <a:xfrm>
            <a:off x="270960" y="2020707"/>
            <a:ext cx="1234646" cy="338554"/>
          </a:xfrm>
          <a:prstGeom prst="rect">
            <a:avLst/>
          </a:prstGeom>
          <a:noFill/>
        </p:spPr>
        <p:txBody>
          <a:bodyPr wrap="square" rtlCol="0">
            <a:spAutoFit/>
          </a:bodyPr>
          <a:lstStyle/>
          <a:p>
            <a:pPr algn="ctr"/>
            <a:r>
              <a:rPr lang="zh-CN" altLang="en-US" sz="1600" b="1" dirty="0">
                <a:solidFill>
                  <a:srgbClr val="004098"/>
                </a:solidFill>
              </a:rPr>
              <a:t>冷启动时延</a:t>
            </a:r>
            <a:endParaRPr lang="en-US" sz="1600" b="1" dirty="0">
              <a:solidFill>
                <a:srgbClr val="004098"/>
              </a:solidFill>
            </a:endParaRPr>
          </a:p>
        </p:txBody>
      </p:sp>
      <p:sp>
        <p:nvSpPr>
          <p:cNvPr id="58" name="文本框 57">
            <a:extLst>
              <a:ext uri="{FF2B5EF4-FFF2-40B4-BE49-F238E27FC236}">
                <a16:creationId xmlns:a16="http://schemas.microsoft.com/office/drawing/2014/main" xmlns="" id="{6EA17A17-E3C7-4617-AE86-4F20A71F136F}"/>
              </a:ext>
            </a:extLst>
          </p:cNvPr>
          <p:cNvSpPr txBox="1"/>
          <p:nvPr/>
        </p:nvSpPr>
        <p:spPr>
          <a:xfrm>
            <a:off x="280168" y="2995312"/>
            <a:ext cx="1234646" cy="338554"/>
          </a:xfrm>
          <a:prstGeom prst="rect">
            <a:avLst/>
          </a:prstGeom>
          <a:noFill/>
        </p:spPr>
        <p:txBody>
          <a:bodyPr wrap="square" rtlCol="0">
            <a:spAutoFit/>
          </a:bodyPr>
          <a:lstStyle/>
          <a:p>
            <a:pPr algn="ctr"/>
            <a:r>
              <a:rPr lang="zh-CN" altLang="en-US" sz="1600" b="1" dirty="0">
                <a:solidFill>
                  <a:srgbClr val="DADADA"/>
                </a:solidFill>
              </a:rPr>
              <a:t>资源分配</a:t>
            </a:r>
            <a:endParaRPr lang="en-US" sz="1600" b="1" dirty="0">
              <a:solidFill>
                <a:srgbClr val="DADADA"/>
              </a:solidFill>
            </a:endParaRPr>
          </a:p>
        </p:txBody>
      </p:sp>
      <p:sp>
        <p:nvSpPr>
          <p:cNvPr id="59" name="文本框 58">
            <a:extLst>
              <a:ext uri="{FF2B5EF4-FFF2-40B4-BE49-F238E27FC236}">
                <a16:creationId xmlns:a16="http://schemas.microsoft.com/office/drawing/2014/main" xmlns="" id="{D8EB0087-1B4B-4A50-A2A1-AAF1CB832D33}"/>
              </a:ext>
            </a:extLst>
          </p:cNvPr>
          <p:cNvSpPr txBox="1"/>
          <p:nvPr/>
        </p:nvSpPr>
        <p:spPr>
          <a:xfrm>
            <a:off x="270960" y="3933602"/>
            <a:ext cx="1234646" cy="338554"/>
          </a:xfrm>
          <a:prstGeom prst="rect">
            <a:avLst/>
          </a:prstGeom>
          <a:noFill/>
        </p:spPr>
        <p:txBody>
          <a:bodyPr wrap="square" rtlCol="0">
            <a:spAutoFit/>
          </a:bodyPr>
          <a:lstStyle/>
          <a:p>
            <a:pPr algn="ctr"/>
            <a:r>
              <a:rPr lang="zh-CN" altLang="en-US" sz="1600" b="1" dirty="0">
                <a:solidFill>
                  <a:srgbClr val="DADADA"/>
                </a:solidFill>
              </a:rPr>
              <a:t>峰值突变</a:t>
            </a:r>
            <a:endParaRPr lang="en-US" sz="1600" b="1" dirty="0">
              <a:solidFill>
                <a:srgbClr val="DADADA"/>
              </a:solidFill>
            </a:endParaRPr>
          </a:p>
        </p:txBody>
      </p:sp>
      <p:sp>
        <p:nvSpPr>
          <p:cNvPr id="60" name="文本框 59">
            <a:extLst>
              <a:ext uri="{FF2B5EF4-FFF2-40B4-BE49-F238E27FC236}">
                <a16:creationId xmlns:a16="http://schemas.microsoft.com/office/drawing/2014/main" xmlns="" id="{57CBC0C5-F5A9-4BF9-A7BE-FFEA69DF947C}"/>
              </a:ext>
            </a:extLst>
          </p:cNvPr>
          <p:cNvSpPr txBox="1"/>
          <p:nvPr/>
        </p:nvSpPr>
        <p:spPr>
          <a:xfrm>
            <a:off x="280168" y="4867069"/>
            <a:ext cx="1234646" cy="338554"/>
          </a:xfrm>
          <a:prstGeom prst="rect">
            <a:avLst/>
          </a:prstGeom>
          <a:noFill/>
        </p:spPr>
        <p:txBody>
          <a:bodyPr wrap="square" rtlCol="0">
            <a:spAutoFit/>
          </a:bodyPr>
          <a:lstStyle/>
          <a:p>
            <a:pPr algn="ctr"/>
            <a:r>
              <a:rPr lang="zh-CN" altLang="en-US" sz="1600" b="1" dirty="0">
                <a:solidFill>
                  <a:srgbClr val="DADADA"/>
                </a:solidFill>
              </a:rPr>
              <a:t>数据传递</a:t>
            </a:r>
            <a:endParaRPr lang="en-US" sz="1600" b="1" dirty="0">
              <a:solidFill>
                <a:srgbClr val="DADADA"/>
              </a:solidFill>
            </a:endParaRPr>
          </a:p>
        </p:txBody>
      </p:sp>
      <p:grpSp>
        <p:nvGrpSpPr>
          <p:cNvPr id="61" name="组合 60">
            <a:extLst>
              <a:ext uri="{FF2B5EF4-FFF2-40B4-BE49-F238E27FC236}">
                <a16:creationId xmlns:a16="http://schemas.microsoft.com/office/drawing/2014/main" xmlns="" id="{B36AA8A3-5E72-4D67-B3D0-6838BA96C4F3}"/>
              </a:ext>
            </a:extLst>
          </p:cNvPr>
          <p:cNvGrpSpPr/>
          <p:nvPr/>
        </p:nvGrpSpPr>
        <p:grpSpPr>
          <a:xfrm>
            <a:off x="4048576" y="2074707"/>
            <a:ext cx="843427" cy="443226"/>
            <a:chOff x="666810" y="2586037"/>
            <a:chExt cx="468000" cy="245937"/>
          </a:xfrm>
        </p:grpSpPr>
        <p:sp>
          <p:nvSpPr>
            <p:cNvPr id="62" name="Freeform 10">
              <a:extLst>
                <a:ext uri="{FF2B5EF4-FFF2-40B4-BE49-F238E27FC236}">
                  <a16:creationId xmlns:a16="http://schemas.microsoft.com/office/drawing/2014/main" xmlns="" id="{822C3213-403C-4B27-821E-6179DD377A96}"/>
                </a:ext>
              </a:extLst>
            </p:cNvPr>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63" name="文本框 62">
              <a:extLst>
                <a:ext uri="{FF2B5EF4-FFF2-40B4-BE49-F238E27FC236}">
                  <a16:creationId xmlns:a16="http://schemas.microsoft.com/office/drawing/2014/main" xmlns="" id="{584E8565-E1A8-427E-A5AB-2C615FEB8DED}"/>
                </a:ext>
              </a:extLst>
            </p:cNvPr>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64" name="直接连接符 63">
            <a:extLst>
              <a:ext uri="{FF2B5EF4-FFF2-40B4-BE49-F238E27FC236}">
                <a16:creationId xmlns:a16="http://schemas.microsoft.com/office/drawing/2014/main" xmlns="" id="{F5F421AB-2F58-4DEB-B33B-AE4E570388CB}"/>
              </a:ext>
            </a:extLst>
          </p:cNvPr>
          <p:cNvCxnSpPr>
            <a:stCxn id="62" idx="6"/>
          </p:cNvCxnSpPr>
          <p:nvPr/>
        </p:nvCxnSpPr>
        <p:spPr>
          <a:xfrm>
            <a:off x="4741074" y="2482372"/>
            <a:ext cx="38404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Rectangle 2">
            <a:extLst>
              <a:ext uri="{FF2B5EF4-FFF2-40B4-BE49-F238E27FC236}">
                <a16:creationId xmlns:a16="http://schemas.microsoft.com/office/drawing/2014/main" xmlns="" id="{4B741326-9FFB-4359-854E-C7CE801C0B5D}"/>
              </a:ext>
            </a:extLst>
          </p:cNvPr>
          <p:cNvSpPr/>
          <p:nvPr/>
        </p:nvSpPr>
        <p:spPr>
          <a:xfrm>
            <a:off x="4821550" y="2733273"/>
            <a:ext cx="4196326" cy="1569660"/>
          </a:xfrm>
          <a:prstGeom prst="rect">
            <a:avLst/>
          </a:prstGeom>
        </p:spPr>
        <p:txBody>
          <a:bodyPr wrap="square">
            <a:spAutoFit/>
          </a:bodyPr>
          <a:lstStyle/>
          <a:p>
            <a:r>
              <a:rPr lang="zh-CN" altLang="en-US" sz="1600" b="1" dirty="0"/>
              <a:t>布加勒斯特理工大学：</a:t>
            </a:r>
            <a:endParaRPr lang="en-US" altLang="zh-CN" sz="1600" b="1" dirty="0"/>
          </a:p>
          <a:p>
            <a:r>
              <a:rPr lang="zh-CN" altLang="en-US" sz="1600" b="1" dirty="0"/>
              <a:t>基于</a:t>
            </a:r>
            <a:r>
              <a:rPr lang="en-US" altLang="zh-CN" sz="1600" b="1" dirty="0"/>
              <a:t>NOX</a:t>
            </a:r>
            <a:r>
              <a:rPr lang="zh-CN" altLang="en-US" sz="1600" b="1" dirty="0"/>
              <a:t>精简驱动的轻量级虚拟机</a:t>
            </a:r>
            <a:r>
              <a:rPr lang="en-US" altLang="zh-CN" sz="1600" b="1" dirty="0" err="1"/>
              <a:t>LightVM</a:t>
            </a:r>
            <a:endParaRPr lang="en-US" altLang="zh-CN" sz="1600" b="1" dirty="0"/>
          </a:p>
          <a:p>
            <a:r>
              <a:rPr lang="en-US" altLang="zh-CN" sz="1600" i="1" dirty="0"/>
              <a:t>My VM is Lighter (and Safer) than your Container.</a:t>
            </a:r>
            <a:r>
              <a:rPr lang="zh-CN" altLang="en-US" sz="1600" b="1" dirty="0"/>
              <a:t> </a:t>
            </a:r>
            <a:r>
              <a:rPr lang="en-US" altLang="zh-CN" sz="1600" i="1" dirty="0"/>
              <a:t>@SOSP 17</a:t>
            </a:r>
          </a:p>
          <a:p>
            <a:endParaRPr lang="en-US" altLang="zh-CN" sz="1600" i="1" dirty="0"/>
          </a:p>
          <a:p>
            <a:endParaRPr lang="en-US" altLang="zh-CN" sz="1600" i="1" dirty="0"/>
          </a:p>
        </p:txBody>
      </p:sp>
      <p:sp>
        <p:nvSpPr>
          <p:cNvPr id="66" name="文本框 65">
            <a:extLst>
              <a:ext uri="{FF2B5EF4-FFF2-40B4-BE49-F238E27FC236}">
                <a16:creationId xmlns:a16="http://schemas.microsoft.com/office/drawing/2014/main" xmlns="" id="{CA65AC92-1D95-409A-847A-37D28D7AE3FD}"/>
              </a:ext>
            </a:extLst>
          </p:cNvPr>
          <p:cNvSpPr txBox="1"/>
          <p:nvPr/>
        </p:nvSpPr>
        <p:spPr>
          <a:xfrm>
            <a:off x="4932763" y="2040583"/>
            <a:ext cx="3422961" cy="461665"/>
          </a:xfrm>
          <a:prstGeom prst="rect">
            <a:avLst/>
          </a:prstGeom>
          <a:noFill/>
        </p:spPr>
        <p:txBody>
          <a:bodyPr wrap="square" rtlCol="0">
            <a:spAutoFit/>
          </a:bodyPr>
          <a:lstStyle/>
          <a:p>
            <a:r>
              <a:rPr lang="zh-CN" altLang="en-US" sz="2400" b="1" dirty="0"/>
              <a:t>冷启动时延</a:t>
            </a:r>
          </a:p>
        </p:txBody>
      </p:sp>
      <p:sp>
        <p:nvSpPr>
          <p:cNvPr id="67" name="矩形: 圆角 49">
            <a:extLst>
              <a:ext uri="{FF2B5EF4-FFF2-40B4-BE49-F238E27FC236}">
                <a16:creationId xmlns:a16="http://schemas.microsoft.com/office/drawing/2014/main" xmlns="" id="{757E5ED2-014B-4693-8949-330CB09DD154}"/>
              </a:ext>
            </a:extLst>
          </p:cNvPr>
          <p:cNvSpPr/>
          <p:nvPr/>
        </p:nvSpPr>
        <p:spPr>
          <a:xfrm>
            <a:off x="1505606" y="5627767"/>
            <a:ext cx="2270237"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数据流驱动、拓扑优化</a:t>
            </a:r>
            <a:endParaRPr lang="en-US" sz="1600" dirty="0"/>
          </a:p>
        </p:txBody>
      </p:sp>
      <p:sp>
        <p:nvSpPr>
          <p:cNvPr id="68" name="文本框 67">
            <a:extLst>
              <a:ext uri="{FF2B5EF4-FFF2-40B4-BE49-F238E27FC236}">
                <a16:creationId xmlns:a16="http://schemas.microsoft.com/office/drawing/2014/main" xmlns="" id="{57CBC0C5-F5A9-4BF9-A7BE-FFEA69DF947C}"/>
              </a:ext>
            </a:extLst>
          </p:cNvPr>
          <p:cNvSpPr txBox="1"/>
          <p:nvPr/>
        </p:nvSpPr>
        <p:spPr>
          <a:xfrm>
            <a:off x="270960" y="5810182"/>
            <a:ext cx="1234646" cy="338554"/>
          </a:xfrm>
          <a:prstGeom prst="rect">
            <a:avLst/>
          </a:prstGeom>
          <a:noFill/>
        </p:spPr>
        <p:txBody>
          <a:bodyPr wrap="square" rtlCol="0">
            <a:spAutoFit/>
          </a:bodyPr>
          <a:lstStyle/>
          <a:p>
            <a:pPr algn="ctr"/>
            <a:r>
              <a:rPr lang="zh-CN" altLang="en-US" sz="1600" b="1" dirty="0">
                <a:solidFill>
                  <a:srgbClr val="DADADA"/>
                </a:solidFill>
              </a:rPr>
              <a:t>负载均衡</a:t>
            </a:r>
            <a:endParaRPr lang="en-US" sz="1600" b="1" dirty="0">
              <a:solidFill>
                <a:srgbClr val="DADADA"/>
              </a:solidFill>
            </a:endParaRPr>
          </a:p>
        </p:txBody>
      </p:sp>
      <p:sp>
        <p:nvSpPr>
          <p:cNvPr id="69" name="Rectangle 2">
            <a:extLst>
              <a:ext uri="{FF2B5EF4-FFF2-40B4-BE49-F238E27FC236}">
                <a16:creationId xmlns:a16="http://schemas.microsoft.com/office/drawing/2014/main" xmlns="" id="{4B741326-9FFB-4359-854E-C7CE801C0B5D}"/>
              </a:ext>
            </a:extLst>
          </p:cNvPr>
          <p:cNvSpPr/>
          <p:nvPr/>
        </p:nvSpPr>
        <p:spPr>
          <a:xfrm>
            <a:off x="4821550" y="3959128"/>
            <a:ext cx="3760004" cy="1077218"/>
          </a:xfrm>
          <a:prstGeom prst="rect">
            <a:avLst/>
          </a:prstGeom>
        </p:spPr>
        <p:txBody>
          <a:bodyPr wrap="square">
            <a:spAutoFit/>
          </a:bodyPr>
          <a:lstStyle/>
          <a:p>
            <a:r>
              <a:rPr lang="zh-CN" altLang="en-US" sz="1600" b="1" dirty="0"/>
              <a:t>弗吉尼亚理工大学：</a:t>
            </a:r>
            <a:endParaRPr lang="en-US" altLang="zh-CN" sz="1600" b="1" dirty="0"/>
          </a:p>
          <a:p>
            <a:r>
              <a:rPr lang="zh-CN" altLang="en-US" sz="1600" b="1" dirty="0"/>
              <a:t>基于</a:t>
            </a:r>
            <a:r>
              <a:rPr lang="en-US" altLang="zh-CN" sz="1600" b="1" dirty="0" err="1"/>
              <a:t>LibOS</a:t>
            </a:r>
            <a:r>
              <a:rPr lang="zh-CN" altLang="en-US" sz="1600" b="1" dirty="0"/>
              <a:t>编译的精简操作系统</a:t>
            </a:r>
            <a:r>
              <a:rPr lang="en-US" altLang="zh-CN" sz="1600" b="1" dirty="0" err="1"/>
              <a:t>Unikernel</a:t>
            </a:r>
            <a:endParaRPr lang="en-US" altLang="zh-CN" sz="1600" b="1" dirty="0"/>
          </a:p>
          <a:p>
            <a:r>
              <a:rPr lang="en-US" altLang="zh-CN" sz="1600" i="1" dirty="0"/>
              <a:t>A Binary-Compatible </a:t>
            </a:r>
            <a:r>
              <a:rPr lang="en-US" altLang="zh-CN" sz="1600" i="1" dirty="0" err="1"/>
              <a:t>Unikernel</a:t>
            </a:r>
            <a:r>
              <a:rPr lang="en-US" altLang="zh-CN" sz="1600" i="1" dirty="0"/>
              <a:t>  @VEE 19</a:t>
            </a:r>
          </a:p>
          <a:p>
            <a:endParaRPr lang="en-US" altLang="zh-CN" sz="1600" i="1" dirty="0"/>
          </a:p>
        </p:txBody>
      </p:sp>
      <p:sp>
        <p:nvSpPr>
          <p:cNvPr id="70" name="Rectangle 2">
            <a:extLst>
              <a:ext uri="{FF2B5EF4-FFF2-40B4-BE49-F238E27FC236}">
                <a16:creationId xmlns:a16="http://schemas.microsoft.com/office/drawing/2014/main" xmlns="" id="{4B741326-9FFB-4359-854E-C7CE801C0B5D}"/>
              </a:ext>
            </a:extLst>
          </p:cNvPr>
          <p:cNvSpPr/>
          <p:nvPr/>
        </p:nvSpPr>
        <p:spPr>
          <a:xfrm>
            <a:off x="4821550" y="5025352"/>
            <a:ext cx="3760004" cy="1569660"/>
          </a:xfrm>
          <a:prstGeom prst="rect">
            <a:avLst/>
          </a:prstGeom>
        </p:spPr>
        <p:txBody>
          <a:bodyPr wrap="square">
            <a:spAutoFit/>
          </a:bodyPr>
          <a:lstStyle/>
          <a:p>
            <a:r>
              <a:rPr lang="zh-CN" altLang="en-US" sz="1600" b="1" dirty="0"/>
              <a:t>上海交通大学：</a:t>
            </a:r>
            <a:endParaRPr lang="en-US" altLang="zh-CN" sz="1600" b="1" dirty="0"/>
          </a:p>
          <a:p>
            <a:r>
              <a:rPr lang="zh-CN" altLang="en-US" sz="1600" b="1" dirty="0"/>
              <a:t>基于关键路径的</a:t>
            </a:r>
            <a:r>
              <a:rPr lang="en-US" altLang="zh-CN" sz="1600" b="1" dirty="0"/>
              <a:t>CRIU</a:t>
            </a:r>
            <a:r>
              <a:rPr lang="zh-CN" altLang="en-US" sz="1600" b="1" dirty="0"/>
              <a:t>文件预加载</a:t>
            </a:r>
            <a:r>
              <a:rPr lang="en-US" altLang="zh-CN" sz="1600" b="1" dirty="0"/>
              <a:t> </a:t>
            </a:r>
            <a:r>
              <a:rPr lang="en-US" altLang="zh-CN" sz="1600" i="1" dirty="0"/>
              <a:t>Catalyzer: Sub-millisecond Startup for </a:t>
            </a:r>
            <a:r>
              <a:rPr lang="en-US" altLang="zh-CN" sz="1600" i="1" dirty="0" err="1"/>
              <a:t>Serverless</a:t>
            </a:r>
            <a:r>
              <a:rPr lang="en-US" altLang="zh-CN" sz="1600" i="1" dirty="0"/>
              <a:t> Computing with Initialization-less Booting  @ ASPLOS 20</a:t>
            </a:r>
          </a:p>
          <a:p>
            <a:endParaRPr lang="en-US" altLang="zh-CN" sz="1600" i="1" dirty="0"/>
          </a:p>
        </p:txBody>
      </p:sp>
    </p:spTree>
    <p:extLst>
      <p:ext uri="{BB962C8B-B14F-4D97-AF65-F5344CB8AC3E}">
        <p14:creationId xmlns:p14="http://schemas.microsoft.com/office/powerpoint/2010/main" val="13638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userDrawn="1"/>
        </p:nvSpPr>
        <p:spPr>
          <a:xfrm>
            <a:off x="2071646" y="1334599"/>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目录 </a:t>
            </a:r>
            <a:r>
              <a:rPr lang="en-US" altLang="zh-CN" dirty="0">
                <a:latin typeface="微软雅黑" panose="020B0503020204020204" pitchFamily="34" charset="-122"/>
                <a:ea typeface="微软雅黑" panose="020B0503020204020204" pitchFamily="34" charset="-122"/>
              </a:rPr>
              <a:t>Contents</a:t>
            </a:r>
            <a:endParaRPr lang="zh-CN" altLang="en-US" dirty="0">
              <a:latin typeface="微软雅黑" panose="020B0503020204020204" pitchFamily="34" charset="-122"/>
              <a:ea typeface="微软雅黑" panose="020B0503020204020204" pitchFamily="34" charset="-122"/>
            </a:endParaRPr>
          </a:p>
        </p:txBody>
      </p:sp>
      <p:cxnSp>
        <p:nvCxnSpPr>
          <p:cNvPr id="7" name="直接连接符 6"/>
          <p:cNvCxnSpPr>
            <a:cxnSpLocks/>
          </p:cNvCxnSpPr>
          <p:nvPr/>
        </p:nvCxnSpPr>
        <p:spPr>
          <a:xfrm>
            <a:off x="2534033" y="1711215"/>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cxnSpLocks/>
          </p:cNvCxnSpPr>
          <p:nvPr/>
        </p:nvCxnSpPr>
        <p:spPr>
          <a:xfrm>
            <a:off x="2534033" y="2631188"/>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cxnSpLocks/>
          </p:cNvCxnSpPr>
          <p:nvPr/>
        </p:nvCxnSpPr>
        <p:spPr>
          <a:xfrm>
            <a:off x="2534033" y="3551161"/>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Freeform 10">
            <a:extLst>
              <a:ext uri="{FF2B5EF4-FFF2-40B4-BE49-F238E27FC236}">
                <a16:creationId xmlns:a16="http://schemas.microsoft.com/office/drawing/2014/main" xmlns="" id="{85D657C9-7F86-4A6F-A68C-0C97FBBBDD26}"/>
              </a:ext>
            </a:extLst>
          </p:cNvPr>
          <p:cNvSpPr>
            <a:spLocks/>
          </p:cNvSpPr>
          <p:nvPr/>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9" name="Freeform 10">
            <a:extLst>
              <a:ext uri="{FF2B5EF4-FFF2-40B4-BE49-F238E27FC236}">
                <a16:creationId xmlns:a16="http://schemas.microsoft.com/office/drawing/2014/main" xmlns="" id="{ABD0B147-C5DA-4CC1-8E46-F5B4B2BE86BE}"/>
              </a:ext>
            </a:extLst>
          </p:cNvPr>
          <p:cNvSpPr>
            <a:spLocks/>
          </p:cNvSpPr>
          <p:nvPr/>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37" name="文本框 36">
            <a:extLst>
              <a:ext uri="{FF2B5EF4-FFF2-40B4-BE49-F238E27FC236}">
                <a16:creationId xmlns:a16="http://schemas.microsoft.com/office/drawing/2014/main" xmlns="" id="{456693AE-71EB-435B-A147-222AF4D27F5E}"/>
              </a:ext>
            </a:extLst>
          </p:cNvPr>
          <p:cNvSpPr txBox="1"/>
          <p:nvPr/>
        </p:nvSpPr>
        <p:spPr>
          <a:xfrm>
            <a:off x="2071646" y="2223523"/>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8" name="文本框 37">
            <a:extLst>
              <a:ext uri="{FF2B5EF4-FFF2-40B4-BE49-F238E27FC236}">
                <a16:creationId xmlns:a16="http://schemas.microsoft.com/office/drawing/2014/main" xmlns="" id="{99A649C1-8CDC-442F-A49A-B6C25B7A8E52}"/>
              </a:ext>
            </a:extLst>
          </p:cNvPr>
          <p:cNvSpPr txBox="1"/>
          <p:nvPr/>
        </p:nvSpPr>
        <p:spPr>
          <a:xfrm>
            <a:off x="2071646" y="3143496"/>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43" name="组合 42">
            <a:extLst>
              <a:ext uri="{FF2B5EF4-FFF2-40B4-BE49-F238E27FC236}">
                <a16:creationId xmlns:a16="http://schemas.microsoft.com/office/drawing/2014/main" xmlns="" id="{41C15D80-3CF3-430C-B4E3-3F696A004BBB}"/>
              </a:ext>
            </a:extLst>
          </p:cNvPr>
          <p:cNvGrpSpPr/>
          <p:nvPr/>
        </p:nvGrpSpPr>
        <p:grpSpPr>
          <a:xfrm>
            <a:off x="1841535" y="1303550"/>
            <a:ext cx="843427" cy="443226"/>
            <a:chOff x="666810" y="2586037"/>
            <a:chExt cx="468000" cy="245937"/>
          </a:xfrm>
        </p:grpSpPr>
        <p:sp>
          <p:nvSpPr>
            <p:cNvPr id="44" name="Freeform 10">
              <a:extLst>
                <a:ext uri="{FF2B5EF4-FFF2-40B4-BE49-F238E27FC236}">
                  <a16:creationId xmlns:a16="http://schemas.microsoft.com/office/drawing/2014/main" xmlns="" id="{4343D6EB-635C-491D-BE38-E437B62A5B99}"/>
                </a:ext>
              </a:extLst>
            </p:cNvPr>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45" name="文本框 44">
              <a:extLst>
                <a:ext uri="{FF2B5EF4-FFF2-40B4-BE49-F238E27FC236}">
                  <a16:creationId xmlns:a16="http://schemas.microsoft.com/office/drawing/2014/main" xmlns="" id="{861BBAF7-01AE-4D0A-A619-9802E816EBA8}"/>
                </a:ext>
              </a:extLst>
            </p:cNvPr>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2" name="文本框 21">
            <a:extLst>
              <a:ext uri="{FF2B5EF4-FFF2-40B4-BE49-F238E27FC236}">
                <a16:creationId xmlns:a16="http://schemas.microsoft.com/office/drawing/2014/main" xmlns="" id="{B300C686-57BA-4176-8301-CC72CC52D16E}"/>
              </a:ext>
            </a:extLst>
          </p:cNvPr>
          <p:cNvSpPr txBox="1"/>
          <p:nvPr/>
        </p:nvSpPr>
        <p:spPr>
          <a:xfrm>
            <a:off x="2915073" y="1274734"/>
            <a:ext cx="4387392"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panose="020B0604020202020204" pitchFamily="34" charset="0"/>
              </a:rPr>
              <a:t>微服务与无服务器计算</a:t>
            </a:r>
            <a:endParaRPr lang="en-US" altLang="zh-CN" sz="2400" dirty="0">
              <a:latin typeface="黑体" panose="02010609060101010101" pitchFamily="49" charset="-122"/>
              <a:ea typeface="黑体" panose="02010609060101010101" pitchFamily="49" charset="-122"/>
              <a:cs typeface="Arial" panose="020B0604020202020204" pitchFamily="34" charset="0"/>
            </a:endParaRPr>
          </a:p>
        </p:txBody>
      </p:sp>
      <p:sp>
        <p:nvSpPr>
          <p:cNvPr id="32" name="文本框 31"/>
          <p:cNvSpPr txBox="1"/>
          <p:nvPr/>
        </p:nvSpPr>
        <p:spPr>
          <a:xfrm>
            <a:off x="2915073" y="2194707"/>
            <a:ext cx="4387392"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panose="020B0604020202020204" pitchFamily="34" charset="0"/>
              </a:rPr>
              <a:t>新一代云应用挑战</a:t>
            </a:r>
          </a:p>
        </p:txBody>
      </p:sp>
      <p:sp>
        <p:nvSpPr>
          <p:cNvPr id="35" name="文本框 34">
            <a:extLst>
              <a:ext uri="{FF2B5EF4-FFF2-40B4-BE49-F238E27FC236}">
                <a16:creationId xmlns:a16="http://schemas.microsoft.com/office/drawing/2014/main" xmlns="" id="{E633C422-0D91-4B26-8E04-DB9DEF908654}"/>
              </a:ext>
            </a:extLst>
          </p:cNvPr>
          <p:cNvSpPr txBox="1"/>
          <p:nvPr/>
        </p:nvSpPr>
        <p:spPr>
          <a:xfrm>
            <a:off x="2915072" y="3114680"/>
            <a:ext cx="5247416" cy="461665"/>
          </a:xfrm>
          <a:prstGeom prst="rect">
            <a:avLst/>
          </a:prstGeom>
          <a:noFill/>
        </p:spPr>
        <p:txBody>
          <a:bodyPr wrap="square" rtlCol="0">
            <a:spAutoFit/>
          </a:bodyPr>
          <a:lstStyle/>
          <a:p>
            <a:r>
              <a:rPr lang="zh-CN" altLang="en-US" sz="2400">
                <a:latin typeface="黑体" panose="02010609060101010101" pitchFamily="49" charset="-122"/>
                <a:ea typeface="黑体" panose="02010609060101010101" pitchFamily="49" charset="-122"/>
                <a:cs typeface="Arial" panose="020B0604020202020204" pitchFamily="34" charset="0"/>
              </a:rPr>
              <a:t>无服务器计算调度挑战</a:t>
            </a:r>
            <a:endParaRPr lang="zh-CN" altLang="en-US" sz="2400" dirty="0">
              <a:latin typeface="黑体" panose="02010609060101010101" pitchFamily="49" charset="-122"/>
              <a:ea typeface="黑体" panose="02010609060101010101" pitchFamily="49" charset="-122"/>
              <a:cs typeface="Arial" panose="020B0604020202020204" pitchFamily="34" charset="0"/>
            </a:endParaRPr>
          </a:p>
        </p:txBody>
      </p:sp>
      <p:cxnSp>
        <p:nvCxnSpPr>
          <p:cNvPr id="17" name="直接连接符 16">
            <a:extLst>
              <a:ext uri="{FF2B5EF4-FFF2-40B4-BE49-F238E27FC236}">
                <a16:creationId xmlns:a16="http://schemas.microsoft.com/office/drawing/2014/main" xmlns="" id="{F46F5EDB-5F1D-4348-805B-B6E38E1E9995}"/>
              </a:ext>
            </a:extLst>
          </p:cNvPr>
          <p:cNvCxnSpPr>
            <a:cxnSpLocks/>
          </p:cNvCxnSpPr>
          <p:nvPr/>
        </p:nvCxnSpPr>
        <p:spPr>
          <a:xfrm>
            <a:off x="2534033" y="4499172"/>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Freeform 10">
            <a:extLst>
              <a:ext uri="{FF2B5EF4-FFF2-40B4-BE49-F238E27FC236}">
                <a16:creationId xmlns:a16="http://schemas.microsoft.com/office/drawing/2014/main" xmlns="" id="{37E98BF4-695A-49FB-82EF-C69637C90798}"/>
              </a:ext>
            </a:extLst>
          </p:cNvPr>
          <p:cNvSpPr>
            <a:spLocks/>
          </p:cNvSpPr>
          <p:nvPr/>
        </p:nvSpPr>
        <p:spPr bwMode="auto">
          <a:xfrm>
            <a:off x="1841535" y="4155314"/>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a:extLst>
              <a:ext uri="{FF2B5EF4-FFF2-40B4-BE49-F238E27FC236}">
                <a16:creationId xmlns:a16="http://schemas.microsoft.com/office/drawing/2014/main" xmlns="" id="{24BB3AB2-4BCF-4FCA-BC7D-DEA2A479285D}"/>
              </a:ext>
            </a:extLst>
          </p:cNvPr>
          <p:cNvSpPr txBox="1"/>
          <p:nvPr/>
        </p:nvSpPr>
        <p:spPr>
          <a:xfrm>
            <a:off x="2071646" y="4091507"/>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xmlns="" id="{CD1D2548-C828-446B-846C-B35C4E9E749E}"/>
              </a:ext>
            </a:extLst>
          </p:cNvPr>
          <p:cNvSpPr txBox="1"/>
          <p:nvPr/>
        </p:nvSpPr>
        <p:spPr>
          <a:xfrm>
            <a:off x="2915072" y="4062691"/>
            <a:ext cx="4702131" cy="830997"/>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panose="020B0604020202020204" pitchFamily="34" charset="0"/>
              </a:rPr>
              <a:t>自适应服务部署方案</a:t>
            </a:r>
            <a:endParaRPr lang="en-US" altLang="zh-CN" sz="2400" dirty="0">
              <a:latin typeface="黑体" panose="02010609060101010101" pitchFamily="49" charset="-122"/>
              <a:ea typeface="黑体" panose="02010609060101010101" pitchFamily="49" charset="-122"/>
              <a:cs typeface="Arial" panose="020B0604020202020204" pitchFamily="34" charset="0"/>
            </a:endParaRPr>
          </a:p>
          <a:p>
            <a:endParaRPr lang="en-US" altLang="zh-CN" sz="2400" dirty="0">
              <a:latin typeface="黑体" panose="02010609060101010101" pitchFamily="49" charset="-122"/>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857140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无服务器计算调度挑战：冷启动时延</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10" name="矩形 9">
            <a:extLst>
              <a:ext uri="{FF2B5EF4-FFF2-40B4-BE49-F238E27FC236}">
                <a16:creationId xmlns:a16="http://schemas.microsoft.com/office/drawing/2014/main" xmlns="" id="{A78E12CD-B0A0-7C4E-99D7-CEBC805DECC5}"/>
              </a:ext>
            </a:extLst>
          </p:cNvPr>
          <p:cNvSpPr/>
          <p:nvPr/>
        </p:nvSpPr>
        <p:spPr>
          <a:xfrm>
            <a:off x="777672" y="2277075"/>
            <a:ext cx="2058845" cy="423321"/>
          </a:xfrm>
          <a:prstGeom prst="rect">
            <a:avLst/>
          </a:prstGeom>
        </p:spPr>
        <p:txBody>
          <a:bodyPr wrap="square">
            <a:spAutoFit/>
          </a:bodyPr>
          <a:lstStyle/>
          <a:p>
            <a:pPr lvl="1">
              <a:lnSpc>
                <a:spcPts val="2800"/>
              </a:lnSpc>
            </a:pPr>
            <a:r>
              <a:rPr lang="zh-CN" altLang="en-US" b="1" dirty="0">
                <a:solidFill>
                  <a:schemeClr val="accent1"/>
                </a:solidFill>
                <a:latin typeface="+mn-ea"/>
              </a:rPr>
              <a:t>容器快速启动</a:t>
            </a:r>
            <a:endParaRPr lang="en-US" altLang="zh-CN" b="1" dirty="0">
              <a:solidFill>
                <a:srgbClr val="FF0000"/>
              </a:solidFill>
              <a:latin typeface="+mn-ea"/>
            </a:endParaRPr>
          </a:p>
        </p:txBody>
      </p:sp>
      <p:sp>
        <p:nvSpPr>
          <p:cNvPr id="11" name="iconfont-1049-809666">
            <a:extLst>
              <a:ext uri="{FF2B5EF4-FFF2-40B4-BE49-F238E27FC236}">
                <a16:creationId xmlns:a16="http://schemas.microsoft.com/office/drawing/2014/main" xmlns="" id="{D997CABC-7C35-CB4F-9738-32E4AD7DE7BB}"/>
              </a:ext>
            </a:extLst>
          </p:cNvPr>
          <p:cNvSpPr>
            <a:spLocks noChangeAspect="1"/>
          </p:cNvSpPr>
          <p:nvPr/>
        </p:nvSpPr>
        <p:spPr bwMode="auto">
          <a:xfrm>
            <a:off x="777672" y="2318276"/>
            <a:ext cx="427317" cy="427317"/>
          </a:xfrm>
          <a:custGeom>
            <a:avLst/>
            <a:gdLst>
              <a:gd name="T0" fmla="*/ 11378 w 12800"/>
              <a:gd name="T1" fmla="*/ 10472 h 12800"/>
              <a:gd name="T2" fmla="*/ 10967 w 12800"/>
              <a:gd name="T3" fmla="*/ 8065 h 12800"/>
              <a:gd name="T4" fmla="*/ 12800 w 12800"/>
              <a:gd name="T5" fmla="*/ 5759 h 12800"/>
              <a:gd name="T6" fmla="*/ 10804 w 12800"/>
              <a:gd name="T7" fmla="*/ 4351 h 12800"/>
              <a:gd name="T8" fmla="*/ 10472 w 12800"/>
              <a:gd name="T9" fmla="*/ 1422 h 12800"/>
              <a:gd name="T10" fmla="*/ 8065 w 12800"/>
              <a:gd name="T11" fmla="*/ 1840 h 12800"/>
              <a:gd name="T12" fmla="*/ 5759 w 12800"/>
              <a:gd name="T13" fmla="*/ 0 h 12800"/>
              <a:gd name="T14" fmla="*/ 4355 w 12800"/>
              <a:gd name="T15" fmla="*/ 2000 h 12800"/>
              <a:gd name="T16" fmla="*/ 1422 w 12800"/>
              <a:gd name="T17" fmla="*/ 2328 h 12800"/>
              <a:gd name="T18" fmla="*/ 1843 w 12800"/>
              <a:gd name="T19" fmla="*/ 4735 h 12800"/>
              <a:gd name="T20" fmla="*/ 0 w 12800"/>
              <a:gd name="T21" fmla="*/ 7041 h 12800"/>
              <a:gd name="T22" fmla="*/ 2001 w 12800"/>
              <a:gd name="T23" fmla="*/ 8444 h 12800"/>
              <a:gd name="T24" fmla="*/ 2328 w 12800"/>
              <a:gd name="T25" fmla="*/ 11378 h 12800"/>
              <a:gd name="T26" fmla="*/ 4735 w 12800"/>
              <a:gd name="T27" fmla="*/ 10959 h 12800"/>
              <a:gd name="T28" fmla="*/ 7041 w 12800"/>
              <a:gd name="T29" fmla="*/ 12800 h 12800"/>
              <a:gd name="T30" fmla="*/ 8452 w 12800"/>
              <a:gd name="T31" fmla="*/ 10799 h 12800"/>
              <a:gd name="T32" fmla="*/ 8277 w 12800"/>
              <a:gd name="T33" fmla="*/ 9783 h 12800"/>
              <a:gd name="T34" fmla="*/ 7110 w 12800"/>
              <a:gd name="T35" fmla="*/ 10554 h 12800"/>
              <a:gd name="T36" fmla="*/ 5759 w 12800"/>
              <a:gd name="T37" fmla="*/ 11815 h 12800"/>
              <a:gd name="T38" fmla="*/ 5663 w 12800"/>
              <a:gd name="T39" fmla="*/ 10214 h 12800"/>
              <a:gd name="T40" fmla="*/ 4225 w 12800"/>
              <a:gd name="T41" fmla="*/ 9617 h 12800"/>
              <a:gd name="T42" fmla="*/ 3024 w 12800"/>
              <a:gd name="T43" fmla="*/ 10682 h 12800"/>
              <a:gd name="T44" fmla="*/ 2961 w 12800"/>
              <a:gd name="T45" fmla="*/ 8835 h 12800"/>
              <a:gd name="T46" fmla="*/ 2680 w 12800"/>
              <a:gd name="T47" fmla="*/ 7465 h 12800"/>
              <a:gd name="T48" fmla="*/ 951 w 12800"/>
              <a:gd name="T49" fmla="*/ 7006 h 12800"/>
              <a:gd name="T50" fmla="*/ 951 w 12800"/>
              <a:gd name="T51" fmla="*/ 5794 h 12800"/>
              <a:gd name="T52" fmla="*/ 2680 w 12800"/>
              <a:gd name="T53" fmla="*/ 5335 h 12800"/>
              <a:gd name="T54" fmla="*/ 2961 w 12800"/>
              <a:gd name="T55" fmla="*/ 3965 h 12800"/>
              <a:gd name="T56" fmla="*/ 3024 w 12800"/>
              <a:gd name="T57" fmla="*/ 2118 h 12800"/>
              <a:gd name="T58" fmla="*/ 4225 w 12800"/>
              <a:gd name="T59" fmla="*/ 3183 h 12800"/>
              <a:gd name="T60" fmla="*/ 5663 w 12800"/>
              <a:gd name="T61" fmla="*/ 2586 h 12800"/>
              <a:gd name="T62" fmla="*/ 5759 w 12800"/>
              <a:gd name="T63" fmla="*/ 985 h 12800"/>
              <a:gd name="T64" fmla="*/ 7110 w 12800"/>
              <a:gd name="T65" fmla="*/ 2246 h 12800"/>
              <a:gd name="T66" fmla="*/ 8277 w 12800"/>
              <a:gd name="T67" fmla="*/ 3017 h 12800"/>
              <a:gd name="T68" fmla="*/ 9824 w 12800"/>
              <a:gd name="T69" fmla="*/ 2118 h 12800"/>
              <a:gd name="T70" fmla="*/ 10682 w 12800"/>
              <a:gd name="T71" fmla="*/ 2976 h 12800"/>
              <a:gd name="T72" fmla="*/ 9783 w 12800"/>
              <a:gd name="T73" fmla="*/ 4523 h 12800"/>
              <a:gd name="T74" fmla="*/ 10554 w 12800"/>
              <a:gd name="T75" fmla="*/ 5690 h 12800"/>
              <a:gd name="T76" fmla="*/ 11815 w 12800"/>
              <a:gd name="T77" fmla="*/ 7041 h 12800"/>
              <a:gd name="T78" fmla="*/ 10214 w 12800"/>
              <a:gd name="T79" fmla="*/ 7137 h 12800"/>
              <a:gd name="T80" fmla="*/ 9617 w 12800"/>
              <a:gd name="T81" fmla="*/ 8575 h 12800"/>
              <a:gd name="T82" fmla="*/ 10682 w 12800"/>
              <a:gd name="T83" fmla="*/ 9776 h 12800"/>
              <a:gd name="T84" fmla="*/ 8835 w 12800"/>
              <a:gd name="T85" fmla="*/ 9839 h 12800"/>
              <a:gd name="T86" fmla="*/ 8721 w 12800"/>
              <a:gd name="T87" fmla="*/ 6470 h 12800"/>
              <a:gd name="T88" fmla="*/ 6470 w 12800"/>
              <a:gd name="T89" fmla="*/ 8721 h 12800"/>
              <a:gd name="T90" fmla="*/ 6470 w 12800"/>
              <a:gd name="T91" fmla="*/ 5204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00" h="12800">
                <a:moveTo>
                  <a:pt x="9186" y="11431"/>
                </a:moveTo>
                <a:cubicBezTo>
                  <a:pt x="9559" y="11749"/>
                  <a:pt x="10126" y="11725"/>
                  <a:pt x="10472" y="11378"/>
                </a:cubicBezTo>
                <a:lnTo>
                  <a:pt x="11378" y="10472"/>
                </a:lnTo>
                <a:cubicBezTo>
                  <a:pt x="11725" y="10126"/>
                  <a:pt x="11748" y="9558"/>
                  <a:pt x="11431" y="9186"/>
                </a:cubicBezTo>
                <a:cubicBezTo>
                  <a:pt x="11431" y="9186"/>
                  <a:pt x="10754" y="8547"/>
                  <a:pt x="10804" y="8441"/>
                </a:cubicBezTo>
                <a:cubicBezTo>
                  <a:pt x="10909" y="8213"/>
                  <a:pt x="10855" y="8073"/>
                  <a:pt x="10967" y="8065"/>
                </a:cubicBezTo>
                <a:cubicBezTo>
                  <a:pt x="11287" y="8039"/>
                  <a:pt x="11928" y="7988"/>
                  <a:pt x="11928" y="7988"/>
                </a:cubicBezTo>
                <a:cubicBezTo>
                  <a:pt x="12416" y="7949"/>
                  <a:pt x="12800" y="7531"/>
                  <a:pt x="12800" y="7041"/>
                </a:cubicBezTo>
                <a:lnTo>
                  <a:pt x="12800" y="5759"/>
                </a:lnTo>
                <a:cubicBezTo>
                  <a:pt x="12800" y="5270"/>
                  <a:pt x="12415" y="4851"/>
                  <a:pt x="11928" y="4812"/>
                </a:cubicBezTo>
                <a:cubicBezTo>
                  <a:pt x="11928" y="4812"/>
                  <a:pt x="11000" y="4846"/>
                  <a:pt x="10961" y="4739"/>
                </a:cubicBezTo>
                <a:cubicBezTo>
                  <a:pt x="10874" y="4499"/>
                  <a:pt x="10732" y="4435"/>
                  <a:pt x="10804" y="4351"/>
                </a:cubicBezTo>
                <a:lnTo>
                  <a:pt x="11431" y="3614"/>
                </a:lnTo>
                <a:cubicBezTo>
                  <a:pt x="11749" y="3241"/>
                  <a:pt x="11725" y="2674"/>
                  <a:pt x="11378" y="2328"/>
                </a:cubicBezTo>
                <a:lnTo>
                  <a:pt x="10472" y="1422"/>
                </a:lnTo>
                <a:cubicBezTo>
                  <a:pt x="10126" y="1075"/>
                  <a:pt x="9558" y="1052"/>
                  <a:pt x="9186" y="1369"/>
                </a:cubicBezTo>
                <a:cubicBezTo>
                  <a:pt x="9186" y="1369"/>
                  <a:pt x="8548" y="2046"/>
                  <a:pt x="8441" y="1996"/>
                </a:cubicBezTo>
                <a:cubicBezTo>
                  <a:pt x="8214" y="1891"/>
                  <a:pt x="8074" y="1949"/>
                  <a:pt x="8065" y="1840"/>
                </a:cubicBezTo>
                <a:cubicBezTo>
                  <a:pt x="8039" y="1518"/>
                  <a:pt x="7988" y="872"/>
                  <a:pt x="7988" y="872"/>
                </a:cubicBezTo>
                <a:cubicBezTo>
                  <a:pt x="7949" y="384"/>
                  <a:pt x="7531" y="0"/>
                  <a:pt x="7041" y="0"/>
                </a:cubicBezTo>
                <a:lnTo>
                  <a:pt x="5759" y="0"/>
                </a:lnTo>
                <a:cubicBezTo>
                  <a:pt x="5270" y="0"/>
                  <a:pt x="4851" y="385"/>
                  <a:pt x="4812" y="872"/>
                </a:cubicBezTo>
                <a:cubicBezTo>
                  <a:pt x="4812" y="872"/>
                  <a:pt x="4848" y="1799"/>
                  <a:pt x="4742" y="1838"/>
                </a:cubicBezTo>
                <a:cubicBezTo>
                  <a:pt x="4502" y="1925"/>
                  <a:pt x="4438" y="2071"/>
                  <a:pt x="4355" y="2000"/>
                </a:cubicBezTo>
                <a:lnTo>
                  <a:pt x="3614" y="1369"/>
                </a:lnTo>
                <a:cubicBezTo>
                  <a:pt x="3241" y="1051"/>
                  <a:pt x="2674" y="1075"/>
                  <a:pt x="2328" y="1422"/>
                </a:cubicBezTo>
                <a:lnTo>
                  <a:pt x="1422" y="2328"/>
                </a:lnTo>
                <a:cubicBezTo>
                  <a:pt x="1075" y="2674"/>
                  <a:pt x="1052" y="3242"/>
                  <a:pt x="1369" y="3614"/>
                </a:cubicBezTo>
                <a:cubicBezTo>
                  <a:pt x="1369" y="3614"/>
                  <a:pt x="2047" y="4250"/>
                  <a:pt x="1998" y="4355"/>
                </a:cubicBezTo>
                <a:cubicBezTo>
                  <a:pt x="1892" y="4584"/>
                  <a:pt x="1951" y="4726"/>
                  <a:pt x="1843" y="4735"/>
                </a:cubicBezTo>
                <a:lnTo>
                  <a:pt x="872" y="4812"/>
                </a:lnTo>
                <a:cubicBezTo>
                  <a:pt x="384" y="4851"/>
                  <a:pt x="0" y="5269"/>
                  <a:pt x="0" y="5759"/>
                </a:cubicBezTo>
                <a:lnTo>
                  <a:pt x="0" y="7041"/>
                </a:lnTo>
                <a:cubicBezTo>
                  <a:pt x="0" y="7530"/>
                  <a:pt x="385" y="7949"/>
                  <a:pt x="872" y="7988"/>
                </a:cubicBezTo>
                <a:cubicBezTo>
                  <a:pt x="872" y="7988"/>
                  <a:pt x="1811" y="7985"/>
                  <a:pt x="1842" y="8069"/>
                </a:cubicBezTo>
                <a:cubicBezTo>
                  <a:pt x="1929" y="8306"/>
                  <a:pt x="2071" y="8361"/>
                  <a:pt x="2001" y="8444"/>
                </a:cubicBezTo>
                <a:lnTo>
                  <a:pt x="1369" y="9186"/>
                </a:lnTo>
                <a:cubicBezTo>
                  <a:pt x="1051" y="9559"/>
                  <a:pt x="1075" y="10126"/>
                  <a:pt x="1422" y="10472"/>
                </a:cubicBezTo>
                <a:lnTo>
                  <a:pt x="2328" y="11378"/>
                </a:lnTo>
                <a:cubicBezTo>
                  <a:pt x="2674" y="11725"/>
                  <a:pt x="3242" y="11748"/>
                  <a:pt x="3614" y="11431"/>
                </a:cubicBezTo>
                <a:cubicBezTo>
                  <a:pt x="3614" y="11431"/>
                  <a:pt x="4252" y="10754"/>
                  <a:pt x="4359" y="10804"/>
                </a:cubicBezTo>
                <a:cubicBezTo>
                  <a:pt x="4586" y="10909"/>
                  <a:pt x="4732" y="10917"/>
                  <a:pt x="4735" y="10959"/>
                </a:cubicBezTo>
                <a:cubicBezTo>
                  <a:pt x="4761" y="11282"/>
                  <a:pt x="4812" y="11928"/>
                  <a:pt x="4812" y="11928"/>
                </a:cubicBezTo>
                <a:cubicBezTo>
                  <a:pt x="4851" y="12416"/>
                  <a:pt x="5269" y="12800"/>
                  <a:pt x="5759" y="12800"/>
                </a:cubicBezTo>
                <a:lnTo>
                  <a:pt x="7041" y="12800"/>
                </a:lnTo>
                <a:cubicBezTo>
                  <a:pt x="7530" y="12800"/>
                  <a:pt x="7949" y="12415"/>
                  <a:pt x="7988" y="11928"/>
                </a:cubicBezTo>
                <a:cubicBezTo>
                  <a:pt x="7988" y="11928"/>
                  <a:pt x="7961" y="10997"/>
                  <a:pt x="8072" y="10957"/>
                </a:cubicBezTo>
                <a:cubicBezTo>
                  <a:pt x="8201" y="10910"/>
                  <a:pt x="8327" y="10857"/>
                  <a:pt x="8452" y="10799"/>
                </a:cubicBezTo>
                <a:cubicBezTo>
                  <a:pt x="8554" y="10751"/>
                  <a:pt x="9186" y="11431"/>
                  <a:pt x="9186" y="11431"/>
                </a:cubicBezTo>
                <a:close/>
                <a:moveTo>
                  <a:pt x="8575" y="9617"/>
                </a:moveTo>
                <a:lnTo>
                  <a:pt x="8277" y="9783"/>
                </a:lnTo>
                <a:cubicBezTo>
                  <a:pt x="8020" y="9926"/>
                  <a:pt x="7748" y="10039"/>
                  <a:pt x="7465" y="10120"/>
                </a:cubicBezTo>
                <a:lnTo>
                  <a:pt x="7137" y="10214"/>
                </a:lnTo>
                <a:lnTo>
                  <a:pt x="7110" y="10554"/>
                </a:lnTo>
                <a:lnTo>
                  <a:pt x="7006" y="11849"/>
                </a:lnTo>
                <a:cubicBezTo>
                  <a:pt x="7008" y="11824"/>
                  <a:pt x="7018" y="11815"/>
                  <a:pt x="7041" y="11815"/>
                </a:cubicBezTo>
                <a:lnTo>
                  <a:pt x="5759" y="11815"/>
                </a:lnTo>
                <a:cubicBezTo>
                  <a:pt x="5782" y="11815"/>
                  <a:pt x="5792" y="11825"/>
                  <a:pt x="5794" y="11849"/>
                </a:cubicBezTo>
                <a:lnTo>
                  <a:pt x="5690" y="10554"/>
                </a:lnTo>
                <a:lnTo>
                  <a:pt x="5663" y="10214"/>
                </a:lnTo>
                <a:lnTo>
                  <a:pt x="5335" y="10120"/>
                </a:lnTo>
                <a:cubicBezTo>
                  <a:pt x="5052" y="10039"/>
                  <a:pt x="4780" y="9926"/>
                  <a:pt x="4523" y="9783"/>
                </a:cubicBezTo>
                <a:lnTo>
                  <a:pt x="4225" y="9617"/>
                </a:lnTo>
                <a:lnTo>
                  <a:pt x="3965" y="9839"/>
                </a:lnTo>
                <a:lnTo>
                  <a:pt x="2976" y="10682"/>
                </a:lnTo>
                <a:cubicBezTo>
                  <a:pt x="2995" y="10665"/>
                  <a:pt x="3007" y="10666"/>
                  <a:pt x="3024" y="10682"/>
                </a:cubicBezTo>
                <a:lnTo>
                  <a:pt x="2118" y="9776"/>
                </a:lnTo>
                <a:cubicBezTo>
                  <a:pt x="2134" y="9792"/>
                  <a:pt x="2134" y="9806"/>
                  <a:pt x="2118" y="9824"/>
                </a:cubicBezTo>
                <a:lnTo>
                  <a:pt x="2961" y="8835"/>
                </a:lnTo>
                <a:lnTo>
                  <a:pt x="3183" y="8575"/>
                </a:lnTo>
                <a:lnTo>
                  <a:pt x="3017" y="8277"/>
                </a:lnTo>
                <a:cubicBezTo>
                  <a:pt x="2874" y="8020"/>
                  <a:pt x="2761" y="7748"/>
                  <a:pt x="2680" y="7465"/>
                </a:cubicBezTo>
                <a:lnTo>
                  <a:pt x="2586" y="7137"/>
                </a:lnTo>
                <a:lnTo>
                  <a:pt x="2246" y="7110"/>
                </a:lnTo>
                <a:lnTo>
                  <a:pt x="951" y="7006"/>
                </a:lnTo>
                <a:cubicBezTo>
                  <a:pt x="976" y="7008"/>
                  <a:pt x="985" y="7018"/>
                  <a:pt x="985" y="7041"/>
                </a:cubicBezTo>
                <a:lnTo>
                  <a:pt x="985" y="5759"/>
                </a:lnTo>
                <a:cubicBezTo>
                  <a:pt x="985" y="5782"/>
                  <a:pt x="975" y="5792"/>
                  <a:pt x="951" y="5794"/>
                </a:cubicBezTo>
                <a:lnTo>
                  <a:pt x="2246" y="5690"/>
                </a:lnTo>
                <a:lnTo>
                  <a:pt x="2586" y="5663"/>
                </a:lnTo>
                <a:lnTo>
                  <a:pt x="2680" y="5335"/>
                </a:lnTo>
                <a:cubicBezTo>
                  <a:pt x="2761" y="5052"/>
                  <a:pt x="2874" y="4780"/>
                  <a:pt x="3017" y="4523"/>
                </a:cubicBezTo>
                <a:lnTo>
                  <a:pt x="3183" y="4225"/>
                </a:lnTo>
                <a:lnTo>
                  <a:pt x="2961" y="3965"/>
                </a:lnTo>
                <a:lnTo>
                  <a:pt x="2118" y="2976"/>
                </a:lnTo>
                <a:cubicBezTo>
                  <a:pt x="2135" y="2995"/>
                  <a:pt x="2134" y="3007"/>
                  <a:pt x="2118" y="3024"/>
                </a:cubicBezTo>
                <a:lnTo>
                  <a:pt x="3024" y="2118"/>
                </a:lnTo>
                <a:cubicBezTo>
                  <a:pt x="3008" y="2134"/>
                  <a:pt x="2994" y="2134"/>
                  <a:pt x="2976" y="2118"/>
                </a:cubicBezTo>
                <a:lnTo>
                  <a:pt x="3965" y="2961"/>
                </a:lnTo>
                <a:lnTo>
                  <a:pt x="4225" y="3183"/>
                </a:lnTo>
                <a:lnTo>
                  <a:pt x="4523" y="3017"/>
                </a:lnTo>
                <a:cubicBezTo>
                  <a:pt x="4780" y="2874"/>
                  <a:pt x="5052" y="2761"/>
                  <a:pt x="5335" y="2680"/>
                </a:cubicBezTo>
                <a:lnTo>
                  <a:pt x="5663" y="2586"/>
                </a:lnTo>
                <a:lnTo>
                  <a:pt x="5690" y="2246"/>
                </a:lnTo>
                <a:lnTo>
                  <a:pt x="5794" y="951"/>
                </a:lnTo>
                <a:cubicBezTo>
                  <a:pt x="5792" y="976"/>
                  <a:pt x="5782" y="985"/>
                  <a:pt x="5759" y="985"/>
                </a:cubicBezTo>
                <a:lnTo>
                  <a:pt x="7041" y="985"/>
                </a:lnTo>
                <a:cubicBezTo>
                  <a:pt x="7018" y="985"/>
                  <a:pt x="7008" y="975"/>
                  <a:pt x="7006" y="951"/>
                </a:cubicBezTo>
                <a:lnTo>
                  <a:pt x="7110" y="2246"/>
                </a:lnTo>
                <a:lnTo>
                  <a:pt x="7137" y="2586"/>
                </a:lnTo>
                <a:lnTo>
                  <a:pt x="7465" y="2680"/>
                </a:lnTo>
                <a:cubicBezTo>
                  <a:pt x="7748" y="2761"/>
                  <a:pt x="8020" y="2874"/>
                  <a:pt x="8277" y="3017"/>
                </a:cubicBezTo>
                <a:lnTo>
                  <a:pt x="8575" y="3183"/>
                </a:lnTo>
                <a:lnTo>
                  <a:pt x="8835" y="2961"/>
                </a:lnTo>
                <a:lnTo>
                  <a:pt x="9824" y="2118"/>
                </a:lnTo>
                <a:cubicBezTo>
                  <a:pt x="9805" y="2135"/>
                  <a:pt x="9793" y="2134"/>
                  <a:pt x="9776" y="2118"/>
                </a:cubicBezTo>
                <a:lnTo>
                  <a:pt x="10682" y="3024"/>
                </a:lnTo>
                <a:cubicBezTo>
                  <a:pt x="10666" y="3008"/>
                  <a:pt x="10666" y="2994"/>
                  <a:pt x="10682" y="2976"/>
                </a:cubicBezTo>
                <a:lnTo>
                  <a:pt x="9839" y="3965"/>
                </a:lnTo>
                <a:lnTo>
                  <a:pt x="9617" y="4225"/>
                </a:lnTo>
                <a:lnTo>
                  <a:pt x="9783" y="4523"/>
                </a:lnTo>
                <a:cubicBezTo>
                  <a:pt x="9926" y="4780"/>
                  <a:pt x="10039" y="5052"/>
                  <a:pt x="10120" y="5335"/>
                </a:cubicBezTo>
                <a:lnTo>
                  <a:pt x="10214" y="5663"/>
                </a:lnTo>
                <a:lnTo>
                  <a:pt x="10554" y="5690"/>
                </a:lnTo>
                <a:lnTo>
                  <a:pt x="11849" y="5794"/>
                </a:lnTo>
                <a:cubicBezTo>
                  <a:pt x="11824" y="5792"/>
                  <a:pt x="11815" y="5782"/>
                  <a:pt x="11815" y="5759"/>
                </a:cubicBezTo>
                <a:lnTo>
                  <a:pt x="11815" y="7041"/>
                </a:lnTo>
                <a:cubicBezTo>
                  <a:pt x="11815" y="7018"/>
                  <a:pt x="11825" y="7008"/>
                  <a:pt x="11849" y="7006"/>
                </a:cubicBezTo>
                <a:lnTo>
                  <a:pt x="10554" y="7110"/>
                </a:lnTo>
                <a:lnTo>
                  <a:pt x="10214" y="7137"/>
                </a:lnTo>
                <a:lnTo>
                  <a:pt x="10120" y="7465"/>
                </a:lnTo>
                <a:cubicBezTo>
                  <a:pt x="10039" y="7748"/>
                  <a:pt x="9926" y="8020"/>
                  <a:pt x="9783" y="8277"/>
                </a:cubicBezTo>
                <a:lnTo>
                  <a:pt x="9617" y="8575"/>
                </a:lnTo>
                <a:lnTo>
                  <a:pt x="9839" y="8835"/>
                </a:lnTo>
                <a:lnTo>
                  <a:pt x="10682" y="9824"/>
                </a:lnTo>
                <a:cubicBezTo>
                  <a:pt x="10665" y="9805"/>
                  <a:pt x="10666" y="9793"/>
                  <a:pt x="10682" y="9776"/>
                </a:cubicBezTo>
                <a:lnTo>
                  <a:pt x="9776" y="10682"/>
                </a:lnTo>
                <a:cubicBezTo>
                  <a:pt x="9792" y="10666"/>
                  <a:pt x="9806" y="10666"/>
                  <a:pt x="9824" y="10682"/>
                </a:cubicBezTo>
                <a:lnTo>
                  <a:pt x="8835" y="9839"/>
                </a:lnTo>
                <a:lnTo>
                  <a:pt x="8575" y="9617"/>
                </a:lnTo>
                <a:close/>
                <a:moveTo>
                  <a:pt x="6470" y="8721"/>
                </a:moveTo>
                <a:cubicBezTo>
                  <a:pt x="7713" y="8721"/>
                  <a:pt x="8721" y="7713"/>
                  <a:pt x="8721" y="6470"/>
                </a:cubicBezTo>
                <a:cubicBezTo>
                  <a:pt x="8721" y="5227"/>
                  <a:pt x="7713" y="4220"/>
                  <a:pt x="6470" y="4220"/>
                </a:cubicBezTo>
                <a:cubicBezTo>
                  <a:pt x="5227" y="4220"/>
                  <a:pt x="4220" y="5227"/>
                  <a:pt x="4220" y="6470"/>
                </a:cubicBezTo>
                <a:cubicBezTo>
                  <a:pt x="4220" y="7713"/>
                  <a:pt x="5227" y="8721"/>
                  <a:pt x="6470" y="8721"/>
                </a:cubicBezTo>
                <a:close/>
                <a:moveTo>
                  <a:pt x="6470" y="7736"/>
                </a:moveTo>
                <a:cubicBezTo>
                  <a:pt x="5771" y="7736"/>
                  <a:pt x="5204" y="7169"/>
                  <a:pt x="5204" y="6470"/>
                </a:cubicBezTo>
                <a:cubicBezTo>
                  <a:pt x="5204" y="5771"/>
                  <a:pt x="5771" y="5204"/>
                  <a:pt x="6470" y="5204"/>
                </a:cubicBezTo>
                <a:cubicBezTo>
                  <a:pt x="7169" y="5204"/>
                  <a:pt x="7736" y="5771"/>
                  <a:pt x="7736" y="6470"/>
                </a:cubicBezTo>
                <a:cubicBezTo>
                  <a:pt x="7736" y="7169"/>
                  <a:pt x="7169" y="7736"/>
                  <a:pt x="6470" y="7736"/>
                </a:cubicBezTo>
                <a:close/>
              </a:path>
            </a:pathLst>
          </a:custGeom>
          <a:solidFill>
            <a:schemeClr val="accent1"/>
          </a:solidFill>
          <a:ln>
            <a:noFill/>
          </a:ln>
        </p:spPr>
      </p:sp>
      <p:grpSp>
        <p:nvGrpSpPr>
          <p:cNvPr id="12" name="组合 11">
            <a:extLst>
              <a:ext uri="{FF2B5EF4-FFF2-40B4-BE49-F238E27FC236}">
                <a16:creationId xmlns:a16="http://schemas.microsoft.com/office/drawing/2014/main" xmlns="" id="{AE726FAD-3DE4-4061-B768-DF85A4658A8D}"/>
              </a:ext>
            </a:extLst>
          </p:cNvPr>
          <p:cNvGrpSpPr/>
          <p:nvPr/>
        </p:nvGrpSpPr>
        <p:grpSpPr>
          <a:xfrm>
            <a:off x="3701833" y="1785389"/>
            <a:ext cx="4472587" cy="1492499"/>
            <a:chOff x="541125" y="1698156"/>
            <a:chExt cx="7999378" cy="1713811"/>
          </a:xfrm>
        </p:grpSpPr>
        <p:grpSp>
          <p:nvGrpSpPr>
            <p:cNvPr id="13" name="组合 12">
              <a:extLst>
                <a:ext uri="{FF2B5EF4-FFF2-40B4-BE49-F238E27FC236}">
                  <a16:creationId xmlns:a16="http://schemas.microsoft.com/office/drawing/2014/main" xmlns="" id="{9860C9F4-B6F3-415E-A625-722A7BCBA941}"/>
                </a:ext>
              </a:extLst>
            </p:cNvPr>
            <p:cNvGrpSpPr/>
            <p:nvPr/>
          </p:nvGrpSpPr>
          <p:grpSpPr>
            <a:xfrm>
              <a:off x="3411495" y="2434915"/>
              <a:ext cx="2283725" cy="3128"/>
              <a:chOff x="3411495" y="2434915"/>
              <a:chExt cx="2283725" cy="3128"/>
            </a:xfrm>
          </p:grpSpPr>
          <p:cxnSp>
            <p:nvCxnSpPr>
              <p:cNvPr id="27" name="直线箭头连接符 58">
                <a:extLst>
                  <a:ext uri="{FF2B5EF4-FFF2-40B4-BE49-F238E27FC236}">
                    <a16:creationId xmlns:a16="http://schemas.microsoft.com/office/drawing/2014/main" xmlns="" id="{5F64CBA5-7D76-457A-BF17-708491A41757}"/>
                  </a:ext>
                </a:extLst>
              </p:cNvPr>
              <p:cNvCxnSpPr>
                <a:cxnSpLocks/>
                <a:stCxn id="16" idx="3"/>
              </p:cNvCxnSpPr>
              <p:nvPr/>
            </p:nvCxnSpPr>
            <p:spPr>
              <a:xfrm>
                <a:off x="3411495" y="2438038"/>
                <a:ext cx="509999" cy="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线箭头连接符 58">
                <a:extLst>
                  <a:ext uri="{FF2B5EF4-FFF2-40B4-BE49-F238E27FC236}">
                    <a16:creationId xmlns:a16="http://schemas.microsoft.com/office/drawing/2014/main" xmlns="" id="{203D91D8-383A-4C31-834D-8011FEE6243B}"/>
                  </a:ext>
                </a:extLst>
              </p:cNvPr>
              <p:cNvCxnSpPr>
                <a:cxnSpLocks/>
              </p:cNvCxnSpPr>
              <p:nvPr/>
            </p:nvCxnSpPr>
            <p:spPr>
              <a:xfrm flipV="1">
                <a:off x="5185220" y="2434915"/>
                <a:ext cx="510000"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xmlns="" id="{341771C9-BC5F-45B6-9016-22F0C44FD6E0}"/>
                </a:ext>
              </a:extLst>
            </p:cNvPr>
            <p:cNvGrpSpPr/>
            <p:nvPr/>
          </p:nvGrpSpPr>
          <p:grpSpPr>
            <a:xfrm>
              <a:off x="541125" y="1698156"/>
              <a:ext cx="7999378" cy="1713811"/>
              <a:chOff x="541125" y="1698156"/>
              <a:chExt cx="7999378" cy="1713811"/>
            </a:xfrm>
          </p:grpSpPr>
          <p:sp>
            <p:nvSpPr>
              <p:cNvPr id="15" name="圆角矩形 115">
                <a:extLst>
                  <a:ext uri="{FF2B5EF4-FFF2-40B4-BE49-F238E27FC236}">
                    <a16:creationId xmlns:a16="http://schemas.microsoft.com/office/drawing/2014/main" xmlns="" id="{600261E4-49DF-4591-BD38-EFA933C4B302}"/>
                  </a:ext>
                </a:extLst>
              </p:cNvPr>
              <p:cNvSpPr/>
              <p:nvPr/>
            </p:nvSpPr>
            <p:spPr>
              <a:xfrm>
                <a:off x="541125" y="2214079"/>
                <a:ext cx="1184723" cy="4479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tx1"/>
                    </a:solidFill>
                    <a:latin typeface="黑体" panose="02010609060101010101" pitchFamily="49" charset="-122"/>
                    <a:ea typeface="黑体" panose="02010609060101010101" pitchFamily="49" charset="-122"/>
                  </a:rPr>
                  <a:t>资源调度</a:t>
                </a:r>
              </a:p>
            </p:txBody>
          </p:sp>
          <p:sp>
            <p:nvSpPr>
              <p:cNvPr id="16" name="圆角矩形 115">
                <a:extLst>
                  <a:ext uri="{FF2B5EF4-FFF2-40B4-BE49-F238E27FC236}">
                    <a16:creationId xmlns:a16="http://schemas.microsoft.com/office/drawing/2014/main" xmlns="" id="{EEBC3DCC-D93A-4BC4-B3F9-94E8C5B7C9FC}"/>
                  </a:ext>
                </a:extLst>
              </p:cNvPr>
              <p:cNvSpPr/>
              <p:nvPr/>
            </p:nvSpPr>
            <p:spPr>
              <a:xfrm>
                <a:off x="2226772" y="2214075"/>
                <a:ext cx="1184723" cy="4479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tx1"/>
                    </a:solidFill>
                    <a:latin typeface="黑体" panose="02010609060101010101" pitchFamily="49" charset="-122"/>
                    <a:ea typeface="黑体" panose="02010609060101010101" pitchFamily="49" charset="-122"/>
                  </a:rPr>
                  <a:t>下载代码</a:t>
                </a:r>
              </a:p>
            </p:txBody>
          </p:sp>
          <p:sp>
            <p:nvSpPr>
              <p:cNvPr id="17" name="圆角矩形 115">
                <a:extLst>
                  <a:ext uri="{FF2B5EF4-FFF2-40B4-BE49-F238E27FC236}">
                    <a16:creationId xmlns:a16="http://schemas.microsoft.com/office/drawing/2014/main" xmlns="" id="{ACA95EA2-951E-4CDB-BEB0-4E5CB329CA5F}"/>
                  </a:ext>
                </a:extLst>
              </p:cNvPr>
              <p:cNvSpPr/>
              <p:nvPr/>
            </p:nvSpPr>
            <p:spPr>
              <a:xfrm>
                <a:off x="3931868" y="2220315"/>
                <a:ext cx="1244382" cy="4416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rgbClr val="002060"/>
                    </a:solidFill>
                    <a:latin typeface="黑体" panose="02010609060101010101" pitchFamily="49" charset="-122"/>
                    <a:ea typeface="黑体" panose="02010609060101010101" pitchFamily="49" charset="-122"/>
                  </a:rPr>
                  <a:t>启动</a:t>
                </a:r>
                <a:endParaRPr kumimoji="1" lang="en-US" altLang="zh-CN" sz="1200" dirty="0">
                  <a:solidFill>
                    <a:srgbClr val="002060"/>
                  </a:solidFill>
                  <a:latin typeface="黑体" panose="02010609060101010101" pitchFamily="49" charset="-122"/>
                  <a:ea typeface="黑体" panose="02010609060101010101" pitchFamily="49" charset="-122"/>
                </a:endParaRPr>
              </a:p>
              <a:p>
                <a:pPr algn="ctr"/>
                <a:r>
                  <a:rPr kumimoji="1" lang="zh-CN" altLang="en-US" sz="1200" dirty="0">
                    <a:solidFill>
                      <a:srgbClr val="002060"/>
                    </a:solidFill>
                    <a:latin typeface="黑体" panose="02010609060101010101" pitchFamily="49" charset="-122"/>
                    <a:ea typeface="黑体" panose="02010609060101010101" pitchFamily="49" charset="-122"/>
                  </a:rPr>
                  <a:t>容器</a:t>
                </a:r>
              </a:p>
            </p:txBody>
          </p:sp>
          <p:sp>
            <p:nvSpPr>
              <p:cNvPr id="18" name="圆角矩形 115">
                <a:extLst>
                  <a:ext uri="{FF2B5EF4-FFF2-40B4-BE49-F238E27FC236}">
                    <a16:creationId xmlns:a16="http://schemas.microsoft.com/office/drawing/2014/main" xmlns="" id="{E430C7D2-5FA1-4F83-8E36-F2123C648434}"/>
                  </a:ext>
                </a:extLst>
              </p:cNvPr>
              <p:cNvSpPr/>
              <p:nvPr/>
            </p:nvSpPr>
            <p:spPr>
              <a:xfrm>
                <a:off x="5704190" y="2214076"/>
                <a:ext cx="1229479" cy="4416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rgbClr val="002060"/>
                    </a:solidFill>
                    <a:latin typeface="黑体" panose="02010609060101010101" pitchFamily="49" charset="-122"/>
                    <a:ea typeface="黑体" panose="02010609060101010101" pitchFamily="49" charset="-122"/>
                  </a:rPr>
                  <a:t>初始化函数</a:t>
                </a:r>
              </a:p>
            </p:txBody>
          </p:sp>
          <p:cxnSp>
            <p:nvCxnSpPr>
              <p:cNvPr id="19" name="直线箭头连接符 58">
                <a:extLst>
                  <a:ext uri="{FF2B5EF4-FFF2-40B4-BE49-F238E27FC236}">
                    <a16:creationId xmlns:a16="http://schemas.microsoft.com/office/drawing/2014/main" xmlns="" id="{9DEB435B-4D5C-48E0-93AC-BC07CA32A6B0}"/>
                  </a:ext>
                </a:extLst>
              </p:cNvPr>
              <p:cNvCxnSpPr>
                <a:cxnSpLocks/>
                <a:stCxn id="15" idx="3"/>
                <a:endCxn id="16" idx="1"/>
              </p:cNvCxnSpPr>
              <p:nvPr/>
            </p:nvCxnSpPr>
            <p:spPr>
              <a:xfrm flipV="1">
                <a:off x="1725848" y="2438038"/>
                <a:ext cx="500924" cy="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线箭头连接符 58">
                <a:extLst>
                  <a:ext uri="{FF2B5EF4-FFF2-40B4-BE49-F238E27FC236}">
                    <a16:creationId xmlns:a16="http://schemas.microsoft.com/office/drawing/2014/main" xmlns="" id="{856E50A8-105E-443C-BBB8-AF741B80C747}"/>
                  </a:ext>
                </a:extLst>
              </p:cNvPr>
              <p:cNvCxnSpPr>
                <a:cxnSpLocks/>
                <a:stCxn id="18" idx="3"/>
                <a:endCxn id="22" idx="1"/>
              </p:cNvCxnSpPr>
              <p:nvPr/>
            </p:nvCxnSpPr>
            <p:spPr>
              <a:xfrm>
                <a:off x="6933669" y="2434915"/>
                <a:ext cx="501658" cy="31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左大括号 20">
                <a:extLst>
                  <a:ext uri="{FF2B5EF4-FFF2-40B4-BE49-F238E27FC236}">
                    <a16:creationId xmlns:a16="http://schemas.microsoft.com/office/drawing/2014/main" xmlns="" id="{7B208F55-C7A7-4EF9-8EBB-928197A1F0C9}"/>
                  </a:ext>
                </a:extLst>
              </p:cNvPr>
              <p:cNvSpPr/>
              <p:nvPr/>
            </p:nvSpPr>
            <p:spPr>
              <a:xfrm rot="16200000">
                <a:off x="4456042" y="491731"/>
                <a:ext cx="291569" cy="4693485"/>
              </a:xfrm>
              <a:prstGeom prst="leftBrace">
                <a:avLst>
                  <a:gd name="adj1" fmla="val 76087"/>
                  <a:gd name="adj2" fmla="val 4935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sp>
            <p:nvSpPr>
              <p:cNvPr id="22" name="圆角矩形 88">
                <a:extLst>
                  <a:ext uri="{FF2B5EF4-FFF2-40B4-BE49-F238E27FC236}">
                    <a16:creationId xmlns:a16="http://schemas.microsoft.com/office/drawing/2014/main" xmlns="" id="{2FEF848A-5750-40B7-A0AD-0D8FEC2FFB8E}"/>
                  </a:ext>
                </a:extLst>
              </p:cNvPr>
              <p:cNvSpPr/>
              <p:nvPr/>
            </p:nvSpPr>
            <p:spPr>
              <a:xfrm>
                <a:off x="7435327" y="2214075"/>
                <a:ext cx="1105176" cy="447945"/>
              </a:xfrm>
              <a:prstGeom prst="roundRect">
                <a:avLst/>
              </a:prstGeom>
              <a:solidFill>
                <a:srgbClr val="B7D6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zh-CN" altLang="en-US" sz="1200" dirty="0">
                    <a:solidFill>
                      <a:srgbClr val="002060"/>
                    </a:solidFill>
                    <a:latin typeface="黑体" panose="02010609060101010101" pitchFamily="49" charset="-122"/>
                    <a:ea typeface="黑体" panose="02010609060101010101" pitchFamily="49" charset="-122"/>
                  </a:rPr>
                  <a:t>执行函数</a:t>
                </a:r>
              </a:p>
            </p:txBody>
          </p:sp>
          <p:sp>
            <p:nvSpPr>
              <p:cNvPr id="23" name="圆角矩形 89">
                <a:extLst>
                  <a:ext uri="{FF2B5EF4-FFF2-40B4-BE49-F238E27FC236}">
                    <a16:creationId xmlns:a16="http://schemas.microsoft.com/office/drawing/2014/main" xmlns="" id="{AAF7FB65-E9AE-485D-8B59-32A86D196D7D}"/>
                  </a:ext>
                </a:extLst>
              </p:cNvPr>
              <p:cNvSpPr/>
              <p:nvPr/>
            </p:nvSpPr>
            <p:spPr>
              <a:xfrm>
                <a:off x="3645285" y="3103934"/>
                <a:ext cx="1913080" cy="308033"/>
              </a:xfrm>
              <a:prstGeom prst="roundRect">
                <a:avLst/>
              </a:prstGeom>
              <a:solidFill>
                <a:srgbClr val="D0F1C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200" dirty="0">
                    <a:ln w="0"/>
                    <a:solidFill>
                      <a:schemeClr val="tx1"/>
                    </a:solidFill>
                    <a:latin typeface="黑体" panose="02010609060101010101" pitchFamily="49" charset="-122"/>
                    <a:ea typeface="黑体" panose="02010609060101010101" pitchFamily="49" charset="-122"/>
                    <a:cs typeface="Arial" panose="020B0604020202020204" pitchFamily="34" charset="0"/>
                  </a:rPr>
                  <a:t>冷启动步骤</a:t>
                </a:r>
              </a:p>
            </p:txBody>
          </p:sp>
          <p:sp>
            <p:nvSpPr>
              <p:cNvPr id="24" name="圆角矩形 93">
                <a:extLst>
                  <a:ext uri="{FF2B5EF4-FFF2-40B4-BE49-F238E27FC236}">
                    <a16:creationId xmlns:a16="http://schemas.microsoft.com/office/drawing/2014/main" xmlns="" id="{DF979FB8-00C6-49CB-AA8D-885C9BA2EA79}"/>
                  </a:ext>
                </a:extLst>
              </p:cNvPr>
              <p:cNvSpPr/>
              <p:nvPr/>
            </p:nvSpPr>
            <p:spPr>
              <a:xfrm>
                <a:off x="3921761" y="1698156"/>
                <a:ext cx="1263460" cy="343689"/>
              </a:xfrm>
              <a:prstGeom prst="roundRect">
                <a:avLst/>
              </a:prstGeom>
              <a:solidFill>
                <a:schemeClr val="accent5">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200" dirty="0">
                    <a:ln w="0"/>
                    <a:solidFill>
                      <a:schemeClr val="tx1"/>
                    </a:solidFill>
                    <a:latin typeface="黑体" panose="02010609060101010101" pitchFamily="49" charset="-122"/>
                    <a:ea typeface="黑体" panose="02010609060101010101" pitchFamily="49" charset="-122"/>
                    <a:cs typeface="Arial" panose="020B0604020202020204" pitchFamily="34" charset="0"/>
                  </a:rPr>
                  <a:t>热启动</a:t>
                </a:r>
              </a:p>
            </p:txBody>
          </p:sp>
          <p:cxnSp>
            <p:nvCxnSpPr>
              <p:cNvPr id="25" name="连接符: 肘形 61">
                <a:extLst>
                  <a:ext uri="{FF2B5EF4-FFF2-40B4-BE49-F238E27FC236}">
                    <a16:creationId xmlns:a16="http://schemas.microsoft.com/office/drawing/2014/main" xmlns="" id="{4FB75459-38E0-4BB0-8691-5ED005789B89}"/>
                  </a:ext>
                </a:extLst>
              </p:cNvPr>
              <p:cNvCxnSpPr>
                <a:stCxn id="15" idx="0"/>
                <a:endCxn id="24" idx="1"/>
              </p:cNvCxnSpPr>
              <p:nvPr/>
            </p:nvCxnSpPr>
            <p:spPr>
              <a:xfrm rot="5400000" flipH="1" flipV="1">
                <a:off x="2355586" y="647905"/>
                <a:ext cx="344077" cy="2788274"/>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连接符: 肘形 63">
                <a:extLst>
                  <a:ext uri="{FF2B5EF4-FFF2-40B4-BE49-F238E27FC236}">
                    <a16:creationId xmlns:a16="http://schemas.microsoft.com/office/drawing/2014/main" xmlns="" id="{551CB7B6-873A-4488-B27B-18503170C75E}"/>
                  </a:ext>
                </a:extLst>
              </p:cNvPr>
              <p:cNvCxnSpPr>
                <a:stCxn id="24" idx="3"/>
                <a:endCxn id="22" idx="0"/>
              </p:cNvCxnSpPr>
              <p:nvPr/>
            </p:nvCxnSpPr>
            <p:spPr>
              <a:xfrm>
                <a:off x="5185221" y="1870002"/>
                <a:ext cx="2802695" cy="344073"/>
              </a:xfrm>
              <a:prstGeom prst="bentConnector2">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0" name="圆角矩形 115">
            <a:extLst>
              <a:ext uri="{FF2B5EF4-FFF2-40B4-BE49-F238E27FC236}">
                <a16:creationId xmlns:a16="http://schemas.microsoft.com/office/drawing/2014/main" xmlns="" id="{D925FD83-51BC-401A-ABF5-C8F56AE15067}"/>
              </a:ext>
            </a:extLst>
          </p:cNvPr>
          <p:cNvSpPr/>
          <p:nvPr/>
        </p:nvSpPr>
        <p:spPr>
          <a:xfrm>
            <a:off x="1295142" y="3472886"/>
            <a:ext cx="6418253" cy="4191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bg1"/>
                </a:solidFill>
                <a:latin typeface="黑体" panose="02010609060101010101" pitchFamily="49" charset="-122"/>
                <a:ea typeface="黑体" panose="02010609060101010101" pitchFamily="49" charset="-122"/>
              </a:rPr>
              <a:t>无服务器计算中用容器来实现隔离</a:t>
            </a:r>
            <a:r>
              <a:rPr kumimoji="1" lang="zh-CN" altLang="en-US" sz="1600" dirty="0" smtClean="0">
                <a:solidFill>
                  <a:schemeClr val="bg1"/>
                </a:solidFill>
                <a:latin typeface="黑体" panose="02010609060101010101" pitchFamily="49" charset="-122"/>
                <a:ea typeface="黑体" panose="02010609060101010101" pitchFamily="49" charset="-122"/>
              </a:rPr>
              <a:t>，</a:t>
            </a:r>
            <a:r>
              <a:rPr kumimoji="1" lang="zh-CN" altLang="en-US" sz="1600" dirty="0">
                <a:solidFill>
                  <a:schemeClr val="bg1"/>
                </a:solidFill>
                <a:latin typeface="黑体" panose="02010609060101010101" pitchFamily="49" charset="-122"/>
                <a:ea typeface="黑体" panose="02010609060101010101" pitchFamily="49" charset="-122"/>
              </a:rPr>
              <a:t>而</a:t>
            </a:r>
            <a:r>
              <a:rPr kumimoji="1" lang="zh-CN" altLang="en-US" sz="1600" dirty="0" smtClean="0">
                <a:solidFill>
                  <a:schemeClr val="bg1"/>
                </a:solidFill>
                <a:latin typeface="黑体" panose="02010609060101010101" pitchFamily="49" charset="-122"/>
                <a:ea typeface="黑体" panose="02010609060101010101" pitchFamily="49" charset="-122"/>
              </a:rPr>
              <a:t>容器</a:t>
            </a:r>
            <a:r>
              <a:rPr kumimoji="1" lang="zh-CN" altLang="en-US" sz="1600" dirty="0">
                <a:solidFill>
                  <a:schemeClr val="bg1"/>
                </a:solidFill>
                <a:latin typeface="黑体" panose="02010609060101010101" pitchFamily="49" charset="-122"/>
                <a:ea typeface="黑体" panose="02010609060101010101" pitchFamily="49" charset="-122"/>
              </a:rPr>
              <a:t>冷启动往往需要较长时间。</a:t>
            </a:r>
          </a:p>
        </p:txBody>
      </p:sp>
      <p:grpSp>
        <p:nvGrpSpPr>
          <p:cNvPr id="31" name="组合 30">
            <a:extLst>
              <a:ext uri="{FF2B5EF4-FFF2-40B4-BE49-F238E27FC236}">
                <a16:creationId xmlns:a16="http://schemas.microsoft.com/office/drawing/2014/main" xmlns="" id="{E42A7DCC-D7BA-4397-9C6F-0E979DB6FB05}"/>
              </a:ext>
            </a:extLst>
          </p:cNvPr>
          <p:cNvGrpSpPr/>
          <p:nvPr/>
        </p:nvGrpSpPr>
        <p:grpSpPr>
          <a:xfrm>
            <a:off x="719257" y="4188307"/>
            <a:ext cx="7921697" cy="2322852"/>
            <a:chOff x="366879" y="4326499"/>
            <a:chExt cx="8499309" cy="2322852"/>
          </a:xfrm>
        </p:grpSpPr>
        <p:grpSp>
          <p:nvGrpSpPr>
            <p:cNvPr id="32" name="组合 31">
              <a:extLst>
                <a:ext uri="{FF2B5EF4-FFF2-40B4-BE49-F238E27FC236}">
                  <a16:creationId xmlns:a16="http://schemas.microsoft.com/office/drawing/2014/main" xmlns="" id="{8E7E11B0-E7A7-4A06-926F-252FAF254C38}"/>
                </a:ext>
              </a:extLst>
            </p:cNvPr>
            <p:cNvGrpSpPr/>
            <p:nvPr/>
          </p:nvGrpSpPr>
          <p:grpSpPr>
            <a:xfrm>
              <a:off x="493759" y="4687253"/>
              <a:ext cx="3596413" cy="1897921"/>
              <a:chOff x="680261" y="4645923"/>
              <a:chExt cx="3857275" cy="2037624"/>
            </a:xfrm>
          </p:grpSpPr>
          <p:grpSp>
            <p:nvGrpSpPr>
              <p:cNvPr id="39" name="组合 38">
                <a:extLst>
                  <a:ext uri="{FF2B5EF4-FFF2-40B4-BE49-F238E27FC236}">
                    <a16:creationId xmlns:a16="http://schemas.microsoft.com/office/drawing/2014/main" xmlns="" id="{493D9435-1AC0-4113-AE16-E7DA0D704B61}"/>
                  </a:ext>
                </a:extLst>
              </p:cNvPr>
              <p:cNvGrpSpPr/>
              <p:nvPr/>
            </p:nvGrpSpPr>
            <p:grpSpPr>
              <a:xfrm>
                <a:off x="680261" y="4645923"/>
                <a:ext cx="3857275" cy="1729787"/>
                <a:chOff x="964850" y="4830555"/>
                <a:chExt cx="3857275" cy="1729787"/>
              </a:xfrm>
            </p:grpSpPr>
            <p:grpSp>
              <p:nvGrpSpPr>
                <p:cNvPr id="41" name="组合 40">
                  <a:extLst>
                    <a:ext uri="{FF2B5EF4-FFF2-40B4-BE49-F238E27FC236}">
                      <a16:creationId xmlns:a16="http://schemas.microsoft.com/office/drawing/2014/main" xmlns="" id="{8B011AC6-5CE7-40E7-BC8D-128987847132}"/>
                    </a:ext>
                  </a:extLst>
                </p:cNvPr>
                <p:cNvGrpSpPr/>
                <p:nvPr/>
              </p:nvGrpSpPr>
              <p:grpSpPr>
                <a:xfrm>
                  <a:off x="964850" y="4830555"/>
                  <a:ext cx="3351330" cy="1729787"/>
                  <a:chOff x="996381" y="4235887"/>
                  <a:chExt cx="3351330" cy="1729787"/>
                </a:xfrm>
              </p:grpSpPr>
              <p:cxnSp>
                <p:nvCxnSpPr>
                  <p:cNvPr id="48" name="直接箭头连接符 47">
                    <a:extLst>
                      <a:ext uri="{FF2B5EF4-FFF2-40B4-BE49-F238E27FC236}">
                        <a16:creationId xmlns:a16="http://schemas.microsoft.com/office/drawing/2014/main" xmlns="" id="{F7CF98B7-F68D-4F45-A4C5-B77927D93744}"/>
                      </a:ext>
                    </a:extLst>
                  </p:cNvPr>
                  <p:cNvCxnSpPr/>
                  <p:nvPr/>
                </p:nvCxnSpPr>
                <p:spPr>
                  <a:xfrm>
                    <a:off x="996381" y="5965672"/>
                    <a:ext cx="3351330" cy="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a:extLst>
                      <a:ext uri="{FF2B5EF4-FFF2-40B4-BE49-F238E27FC236}">
                        <a16:creationId xmlns:a16="http://schemas.microsoft.com/office/drawing/2014/main" xmlns="" id="{FF3567E2-D990-4EEC-849C-ADE6CC9EBD1E}"/>
                      </a:ext>
                    </a:extLst>
                  </p:cNvPr>
                  <p:cNvCxnSpPr>
                    <a:cxnSpLocks/>
                  </p:cNvCxnSpPr>
                  <p:nvPr/>
                </p:nvCxnSpPr>
                <p:spPr>
                  <a:xfrm flipV="1">
                    <a:off x="996381" y="4235887"/>
                    <a:ext cx="0" cy="1729787"/>
                  </a:xfrm>
                  <a:prstGeom prst="straightConnector1">
                    <a:avLst/>
                  </a:prstGeom>
                  <a:ln w="19050">
                    <a:headEnd type="diamond" w="med" len="med"/>
                    <a:tailEnd type="diamond" w="med" len="med"/>
                  </a:ln>
                </p:spPr>
                <p:style>
                  <a:lnRef idx="1">
                    <a:schemeClr val="dk1"/>
                  </a:lnRef>
                  <a:fillRef idx="0">
                    <a:schemeClr val="dk1"/>
                  </a:fillRef>
                  <a:effectRef idx="0">
                    <a:schemeClr val="dk1"/>
                  </a:effectRef>
                  <a:fontRef idx="minor">
                    <a:schemeClr val="tx1"/>
                  </a:fontRef>
                </p:style>
              </p:cxnSp>
            </p:grpSp>
            <p:sp>
              <p:nvSpPr>
                <p:cNvPr id="42" name="矩形 41">
                  <a:extLst>
                    <a:ext uri="{FF2B5EF4-FFF2-40B4-BE49-F238E27FC236}">
                      <a16:creationId xmlns:a16="http://schemas.microsoft.com/office/drawing/2014/main" xmlns="" id="{CE1C8C8A-14B8-44AF-926D-53EF319CA288}"/>
                    </a:ext>
                  </a:extLst>
                </p:cNvPr>
                <p:cNvSpPr/>
                <p:nvPr/>
              </p:nvSpPr>
              <p:spPr>
                <a:xfrm>
                  <a:off x="984147" y="5048361"/>
                  <a:ext cx="2741546" cy="288882"/>
                </a:xfrm>
                <a:prstGeom prst="rect">
                  <a:avLst/>
                </a:prstGeom>
                <a:solidFill>
                  <a:srgbClr val="B7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xmlns="" id="{56F64B02-81A6-43EE-A884-FE9BA8E4C94C}"/>
                    </a:ext>
                  </a:extLst>
                </p:cNvPr>
                <p:cNvSpPr/>
                <p:nvPr/>
              </p:nvSpPr>
              <p:spPr>
                <a:xfrm>
                  <a:off x="984147" y="5620482"/>
                  <a:ext cx="773145" cy="289030"/>
                </a:xfrm>
                <a:prstGeom prst="rect">
                  <a:avLst/>
                </a:prstGeom>
                <a:solidFill>
                  <a:srgbClr val="B7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xmlns="" id="{0204048D-0F5D-49B5-AD14-DF781D806B3E}"/>
                    </a:ext>
                  </a:extLst>
                </p:cNvPr>
                <p:cNvSpPr/>
                <p:nvPr/>
              </p:nvSpPr>
              <p:spPr>
                <a:xfrm>
                  <a:off x="984147" y="6170499"/>
                  <a:ext cx="116788" cy="289322"/>
                </a:xfrm>
                <a:prstGeom prst="rect">
                  <a:avLst/>
                </a:prstGeom>
                <a:solidFill>
                  <a:srgbClr val="B7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a:extLst>
                    <a:ext uri="{FF2B5EF4-FFF2-40B4-BE49-F238E27FC236}">
                      <a16:creationId xmlns:a16="http://schemas.microsoft.com/office/drawing/2014/main" xmlns="" id="{EA4F49EE-946E-4EE6-978A-904CEAE43CCD}"/>
                    </a:ext>
                  </a:extLst>
                </p:cNvPr>
                <p:cNvSpPr txBox="1"/>
                <p:nvPr/>
              </p:nvSpPr>
              <p:spPr>
                <a:xfrm>
                  <a:off x="3853322" y="5048361"/>
                  <a:ext cx="968803" cy="330432"/>
                </a:xfrm>
                <a:prstGeom prst="rect">
                  <a:avLst/>
                </a:prstGeom>
                <a:noFill/>
              </p:spPr>
              <p:txBody>
                <a:bodyPr wrap="none" rtlCol="0">
                  <a:spAutoFit/>
                </a:bodyPr>
                <a:lstStyle/>
                <a:p>
                  <a:r>
                    <a:rPr lang="en-US" altLang="zh-CN" sz="1400" b="1" dirty="0">
                      <a:latin typeface="+mn-ea"/>
                    </a:rPr>
                    <a:t>VM(s</a:t>
                  </a:r>
                  <a:r>
                    <a:rPr lang="zh-CN" altLang="en-US" sz="1400" b="1" dirty="0">
                      <a:latin typeface="+mn-ea"/>
                    </a:rPr>
                    <a:t>级</a:t>
                  </a:r>
                  <a:r>
                    <a:rPr lang="en-US" altLang="zh-CN" sz="1400" b="1" dirty="0">
                      <a:latin typeface="+mn-ea"/>
                    </a:rPr>
                    <a:t>)</a:t>
                  </a:r>
                  <a:endParaRPr lang="zh-CN" altLang="en-US" sz="1400" b="1" dirty="0">
                    <a:latin typeface="+mn-ea"/>
                  </a:endParaRPr>
                </a:p>
              </p:txBody>
            </p:sp>
            <p:sp>
              <p:nvSpPr>
                <p:cNvPr id="46" name="文本框 45">
                  <a:extLst>
                    <a:ext uri="{FF2B5EF4-FFF2-40B4-BE49-F238E27FC236}">
                      <a16:creationId xmlns:a16="http://schemas.microsoft.com/office/drawing/2014/main" xmlns="" id="{E04E1DED-D25D-414D-9E05-E0DE7A9A8AD5}"/>
                    </a:ext>
                  </a:extLst>
                </p:cNvPr>
                <p:cNvSpPr txBox="1"/>
                <p:nvPr/>
              </p:nvSpPr>
              <p:spPr>
                <a:xfrm>
                  <a:off x="1757292" y="5598533"/>
                  <a:ext cx="2082964" cy="330432"/>
                </a:xfrm>
                <a:prstGeom prst="rect">
                  <a:avLst/>
                </a:prstGeom>
                <a:noFill/>
              </p:spPr>
              <p:txBody>
                <a:bodyPr wrap="none" rtlCol="0">
                  <a:spAutoFit/>
                </a:bodyPr>
                <a:lstStyle/>
                <a:p>
                  <a:r>
                    <a:rPr lang="en-US" altLang="zh-CN" sz="1400" b="1" dirty="0" smtClean="0">
                      <a:latin typeface="+mn-ea"/>
                    </a:rPr>
                    <a:t>Container</a:t>
                  </a:r>
                  <a:r>
                    <a:rPr lang="en-US" altLang="zh-CN" sz="1400" b="1" dirty="0" smtClean="0">
                      <a:latin typeface="+mn-ea"/>
                    </a:rPr>
                    <a:t>(100ms</a:t>
                  </a:r>
                  <a:r>
                    <a:rPr lang="zh-CN" altLang="en-US" sz="1400" b="1" dirty="0">
                      <a:latin typeface="+mn-ea"/>
                    </a:rPr>
                    <a:t>级</a:t>
                  </a:r>
                  <a:r>
                    <a:rPr lang="en-US" altLang="zh-CN" sz="1400" b="1" dirty="0">
                      <a:latin typeface="+mn-ea"/>
                    </a:rPr>
                    <a:t>)</a:t>
                  </a:r>
                  <a:endParaRPr lang="zh-CN" altLang="en-US" sz="1400" b="1" dirty="0">
                    <a:latin typeface="+mn-ea"/>
                  </a:endParaRPr>
                </a:p>
              </p:txBody>
            </p:sp>
            <p:sp>
              <p:nvSpPr>
                <p:cNvPr id="47" name="文本框 46">
                  <a:extLst>
                    <a:ext uri="{FF2B5EF4-FFF2-40B4-BE49-F238E27FC236}">
                      <a16:creationId xmlns:a16="http://schemas.microsoft.com/office/drawing/2014/main" xmlns="" id="{0B4986B9-E098-40E0-8E95-D97A01A86D64}"/>
                    </a:ext>
                  </a:extLst>
                </p:cNvPr>
                <p:cNvSpPr txBox="1"/>
                <p:nvPr/>
              </p:nvSpPr>
              <p:spPr>
                <a:xfrm>
                  <a:off x="1120231" y="6155495"/>
                  <a:ext cx="1953839" cy="330432"/>
                </a:xfrm>
                <a:prstGeom prst="rect">
                  <a:avLst/>
                </a:prstGeom>
                <a:noFill/>
              </p:spPr>
              <p:txBody>
                <a:bodyPr wrap="none" rtlCol="0">
                  <a:spAutoFit/>
                </a:bodyPr>
                <a:lstStyle/>
                <a:p>
                  <a:r>
                    <a:rPr lang="en-US" altLang="zh-CN" sz="1400" b="1" dirty="0" err="1">
                      <a:latin typeface="+mn-ea"/>
                    </a:rPr>
                    <a:t>Unikernel</a:t>
                  </a:r>
                  <a:r>
                    <a:rPr lang="en-US" altLang="zh-CN" sz="1400" b="1" dirty="0">
                      <a:latin typeface="+mn-ea"/>
                    </a:rPr>
                    <a:t>(10ms</a:t>
                  </a:r>
                  <a:r>
                    <a:rPr lang="zh-CN" altLang="en-US" sz="1400" b="1" dirty="0">
                      <a:latin typeface="+mn-ea"/>
                    </a:rPr>
                    <a:t>级</a:t>
                  </a:r>
                  <a:r>
                    <a:rPr lang="en-US" altLang="zh-CN" sz="1400" b="1" dirty="0">
                      <a:latin typeface="+mn-ea"/>
                    </a:rPr>
                    <a:t>)</a:t>
                  </a:r>
                  <a:endParaRPr lang="zh-CN" altLang="en-US" sz="1400" b="1" dirty="0">
                    <a:latin typeface="+mn-ea"/>
                  </a:endParaRPr>
                </a:p>
              </p:txBody>
            </p:sp>
          </p:grpSp>
          <p:sp>
            <p:nvSpPr>
              <p:cNvPr id="40" name="文本框 39">
                <a:extLst>
                  <a:ext uri="{FF2B5EF4-FFF2-40B4-BE49-F238E27FC236}">
                    <a16:creationId xmlns:a16="http://schemas.microsoft.com/office/drawing/2014/main" xmlns="" id="{0A2A29F5-E540-45F2-BBE0-4EF449A8BF9B}"/>
                  </a:ext>
                </a:extLst>
              </p:cNvPr>
              <p:cNvSpPr txBox="1"/>
              <p:nvPr/>
            </p:nvSpPr>
            <p:spPr>
              <a:xfrm>
                <a:off x="2726215" y="6353115"/>
                <a:ext cx="1160853" cy="330432"/>
              </a:xfrm>
              <a:prstGeom prst="rect">
                <a:avLst/>
              </a:prstGeom>
              <a:noFill/>
            </p:spPr>
            <p:txBody>
              <a:bodyPr wrap="none" rtlCol="0">
                <a:spAutoFit/>
              </a:bodyPr>
              <a:lstStyle/>
              <a:p>
                <a:r>
                  <a:rPr lang="zh-CN" altLang="en-US" sz="1400" dirty="0">
                    <a:latin typeface="黑体" panose="02010609060101010101" pitchFamily="49" charset="-122"/>
                    <a:ea typeface="黑体" panose="02010609060101010101" pitchFamily="49" charset="-122"/>
                  </a:rPr>
                  <a:t>冷启动时间</a:t>
                </a:r>
              </a:p>
            </p:txBody>
          </p:sp>
        </p:grpSp>
        <p:grpSp>
          <p:nvGrpSpPr>
            <p:cNvPr id="33" name="组合 32">
              <a:extLst>
                <a:ext uri="{FF2B5EF4-FFF2-40B4-BE49-F238E27FC236}">
                  <a16:creationId xmlns:a16="http://schemas.microsoft.com/office/drawing/2014/main" xmlns="" id="{34843952-DB26-4302-97FE-2AA4CD35B94B}"/>
                </a:ext>
              </a:extLst>
            </p:cNvPr>
            <p:cNvGrpSpPr/>
            <p:nvPr/>
          </p:nvGrpSpPr>
          <p:grpSpPr>
            <a:xfrm>
              <a:off x="366879" y="4326499"/>
              <a:ext cx="8499309" cy="2322852"/>
              <a:chOff x="1300654" y="2301495"/>
              <a:chExt cx="4318234" cy="2610240"/>
            </a:xfrm>
          </p:grpSpPr>
          <p:sp>
            <p:nvSpPr>
              <p:cNvPr id="37" name="文本框 36">
                <a:extLst>
                  <a:ext uri="{FF2B5EF4-FFF2-40B4-BE49-F238E27FC236}">
                    <a16:creationId xmlns:a16="http://schemas.microsoft.com/office/drawing/2014/main" xmlns="" id="{F0F68E64-1199-481E-A9B4-F6C605560351}"/>
                  </a:ext>
                </a:extLst>
              </p:cNvPr>
              <p:cNvSpPr txBox="1"/>
              <p:nvPr/>
            </p:nvSpPr>
            <p:spPr>
              <a:xfrm>
                <a:off x="1307029" y="2306290"/>
                <a:ext cx="4311859" cy="345856"/>
              </a:xfrm>
              <a:prstGeom prst="rect">
                <a:avLst/>
              </a:prstGeom>
              <a:solidFill>
                <a:schemeClr val="accent5">
                  <a:lumMod val="20000"/>
                  <a:lumOff val="80000"/>
                </a:schemeClr>
              </a:solidFill>
            </p:spPr>
            <p:txBody>
              <a:bodyPr wrap="square" rtlCol="0">
                <a:spAutoFit/>
              </a:bodyPr>
              <a:lstStyle>
                <a:defPPr>
                  <a:defRPr lang="zh-CN"/>
                </a:defPPr>
                <a:lvl1pPr algn="ctr">
                  <a:defRPr kumimoji="1" sz="2000" b="1">
                    <a:solidFill>
                      <a:srgbClr val="002060"/>
                    </a:solidFill>
                    <a:latin typeface="Microsoft YaHei" panose="020B0503020204020204" pitchFamily="34" charset="-122"/>
                    <a:ea typeface="Microsoft YaHei" panose="020B0503020204020204" pitchFamily="34" charset="-122"/>
                  </a:defRPr>
                </a:lvl1pPr>
              </a:lstStyle>
              <a:p>
                <a:r>
                  <a:rPr lang="zh-CN" altLang="en-US" sz="1400" b="0" dirty="0">
                    <a:solidFill>
                      <a:schemeClr val="tx1"/>
                    </a:solidFill>
                    <a:latin typeface="黑体" panose="02010609060101010101" pitchFamily="49" charset="-122"/>
                    <a:ea typeface="黑体" panose="02010609060101010101" pitchFamily="49" charset="-122"/>
                  </a:rPr>
                  <a:t>几种虚拟化技术的对比</a:t>
                </a:r>
              </a:p>
            </p:txBody>
          </p:sp>
          <p:sp>
            <p:nvSpPr>
              <p:cNvPr id="38" name="圆角矩形 105">
                <a:extLst>
                  <a:ext uri="{FF2B5EF4-FFF2-40B4-BE49-F238E27FC236}">
                    <a16:creationId xmlns:a16="http://schemas.microsoft.com/office/drawing/2014/main" xmlns="" id="{2191170D-DE90-4DE3-9B0D-1A4219AF0556}"/>
                  </a:ext>
                </a:extLst>
              </p:cNvPr>
              <p:cNvSpPr/>
              <p:nvPr/>
            </p:nvSpPr>
            <p:spPr>
              <a:xfrm>
                <a:off x="1300654" y="2301495"/>
                <a:ext cx="4311859" cy="2610240"/>
              </a:xfrm>
              <a:prstGeom prst="roundRect">
                <a:avLst>
                  <a:gd name="adj" fmla="val 41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黑体" panose="02010609060101010101" pitchFamily="49" charset="-122"/>
                  <a:ea typeface="黑体" panose="02010609060101010101" pitchFamily="49" charset="-122"/>
                </a:endParaRPr>
              </a:p>
            </p:txBody>
          </p:sp>
        </p:grpSp>
        <p:sp>
          <p:nvSpPr>
            <p:cNvPr id="34" name="文本框 33">
              <a:extLst>
                <a:ext uri="{FF2B5EF4-FFF2-40B4-BE49-F238E27FC236}">
                  <a16:creationId xmlns:a16="http://schemas.microsoft.com/office/drawing/2014/main" xmlns="" id="{12CDB1B3-B892-42D9-B874-8ED2777826D7}"/>
                </a:ext>
              </a:extLst>
            </p:cNvPr>
            <p:cNvSpPr txBox="1"/>
            <p:nvPr/>
          </p:nvSpPr>
          <p:spPr>
            <a:xfrm>
              <a:off x="4950760" y="4876893"/>
              <a:ext cx="2702285" cy="307777"/>
            </a:xfrm>
            <a:prstGeom prst="rect">
              <a:avLst/>
            </a:prstGeom>
            <a:noFill/>
          </p:spPr>
          <p:txBody>
            <a:bodyPr wrap="none" rtlCol="0">
              <a:spAutoFit/>
            </a:bodyPr>
            <a:lstStyle/>
            <a:p>
              <a:r>
                <a:rPr lang="zh-CN" altLang="en-US" sz="1400" dirty="0">
                  <a:solidFill>
                    <a:srgbClr val="00B050"/>
                  </a:solidFill>
                  <a:latin typeface="黑体" panose="02010609060101010101" pitchFamily="49" charset="-122"/>
                  <a:ea typeface="黑体" panose="02010609060101010101" pitchFamily="49" charset="-122"/>
                </a:rPr>
                <a:t>强隔离，占用空间大，启动慢</a:t>
              </a:r>
            </a:p>
          </p:txBody>
        </p:sp>
        <p:sp>
          <p:nvSpPr>
            <p:cNvPr id="35" name="文本框 34">
              <a:extLst>
                <a:ext uri="{FF2B5EF4-FFF2-40B4-BE49-F238E27FC236}">
                  <a16:creationId xmlns:a16="http://schemas.microsoft.com/office/drawing/2014/main" xmlns="" id="{6E316C59-5A9F-467B-8A85-4AFDA4D1602F}"/>
                </a:ext>
              </a:extLst>
            </p:cNvPr>
            <p:cNvSpPr txBox="1"/>
            <p:nvPr/>
          </p:nvSpPr>
          <p:spPr>
            <a:xfrm>
              <a:off x="4970095" y="5348502"/>
              <a:ext cx="2702285" cy="523220"/>
            </a:xfrm>
            <a:prstGeom prst="rect">
              <a:avLst/>
            </a:prstGeom>
            <a:noFill/>
          </p:spPr>
          <p:txBody>
            <a:bodyPr wrap="none" rtlCol="0">
              <a:spAutoFit/>
            </a:bodyPr>
            <a:lstStyle/>
            <a:p>
              <a:r>
                <a:rPr lang="zh-CN" altLang="en-US" sz="1400" dirty="0">
                  <a:solidFill>
                    <a:srgbClr val="00B050"/>
                  </a:solidFill>
                  <a:latin typeface="黑体" panose="02010609060101010101" pitchFamily="49" charset="-122"/>
                  <a:ea typeface="黑体" panose="02010609060101010101" pitchFamily="49" charset="-122"/>
                </a:rPr>
                <a:t>弱隔离，比</a:t>
              </a:r>
              <a:r>
                <a:rPr lang="en-US" altLang="zh-CN" sz="1400" dirty="0">
                  <a:solidFill>
                    <a:srgbClr val="00B050"/>
                  </a:solidFill>
                  <a:latin typeface="黑体" panose="02010609060101010101" pitchFamily="49" charset="-122"/>
                  <a:ea typeface="黑体" panose="02010609060101010101" pitchFamily="49" charset="-122"/>
                </a:rPr>
                <a:t>VM</a:t>
              </a:r>
              <a:r>
                <a:rPr lang="zh-CN" altLang="en-US" sz="1400" dirty="0">
                  <a:solidFill>
                    <a:srgbClr val="00B050"/>
                  </a:solidFill>
                  <a:latin typeface="黑体" panose="02010609060101010101" pitchFamily="49" charset="-122"/>
                  <a:ea typeface="黑体" panose="02010609060101010101" pitchFamily="49" charset="-122"/>
                </a:rPr>
                <a:t>启动快，更小巧</a:t>
              </a:r>
              <a:endParaRPr lang="en-US" altLang="zh-CN" sz="1400" dirty="0">
                <a:solidFill>
                  <a:srgbClr val="00B050"/>
                </a:solidFill>
                <a:latin typeface="黑体" panose="02010609060101010101" pitchFamily="49" charset="-122"/>
                <a:ea typeface="黑体" panose="02010609060101010101" pitchFamily="49" charset="-122"/>
              </a:endParaRPr>
            </a:p>
            <a:p>
              <a:r>
                <a:rPr lang="zh-CN" altLang="en-US" sz="1400" dirty="0">
                  <a:solidFill>
                    <a:srgbClr val="C00000"/>
                  </a:solidFill>
                  <a:latin typeface="黑体" panose="02010609060101010101" pitchFamily="49" charset="-122"/>
                  <a:ea typeface="黑体" panose="02010609060101010101" pitchFamily="49" charset="-122"/>
                </a:rPr>
                <a:t>安全性不如</a:t>
              </a:r>
              <a:r>
                <a:rPr lang="en-US" altLang="zh-CN" sz="1400" b="1" dirty="0">
                  <a:solidFill>
                    <a:srgbClr val="C00000"/>
                  </a:solidFill>
                  <a:latin typeface="+mn-ea"/>
                </a:rPr>
                <a:t>VM</a:t>
              </a:r>
              <a:endParaRPr lang="zh-CN" altLang="en-US" sz="1400" dirty="0">
                <a:solidFill>
                  <a:srgbClr val="C00000"/>
                </a:solidFill>
                <a:latin typeface="黑体" panose="02010609060101010101" pitchFamily="49" charset="-122"/>
                <a:ea typeface="黑体" panose="02010609060101010101" pitchFamily="49" charset="-122"/>
              </a:endParaRPr>
            </a:p>
          </p:txBody>
        </p:sp>
        <p:sp>
          <p:nvSpPr>
            <p:cNvPr id="36" name="文本框 35">
              <a:extLst>
                <a:ext uri="{FF2B5EF4-FFF2-40B4-BE49-F238E27FC236}">
                  <a16:creationId xmlns:a16="http://schemas.microsoft.com/office/drawing/2014/main" xmlns="" id="{8A66C7C9-E5BC-43B4-9356-5A2A492DB24C}"/>
                </a:ext>
              </a:extLst>
            </p:cNvPr>
            <p:cNvSpPr txBox="1"/>
            <p:nvPr/>
          </p:nvSpPr>
          <p:spPr>
            <a:xfrm>
              <a:off x="4970095" y="5898805"/>
              <a:ext cx="3472795" cy="523220"/>
            </a:xfrm>
            <a:prstGeom prst="rect">
              <a:avLst/>
            </a:prstGeom>
            <a:noFill/>
          </p:spPr>
          <p:txBody>
            <a:bodyPr wrap="none" rtlCol="0">
              <a:spAutoFit/>
            </a:bodyPr>
            <a:lstStyle/>
            <a:p>
              <a:r>
                <a:rPr lang="zh-CN" altLang="en-US" sz="1400" dirty="0">
                  <a:solidFill>
                    <a:srgbClr val="00B050"/>
                  </a:solidFill>
                  <a:latin typeface="黑体" panose="02010609060101010101" pitchFamily="49" charset="-122"/>
                  <a:ea typeface="黑体" panose="02010609060101010101" pitchFamily="49" charset="-122"/>
                </a:rPr>
                <a:t>快速启动，代码量小，安全性高</a:t>
              </a:r>
              <a:endParaRPr lang="en-US" altLang="zh-CN" sz="1400" dirty="0">
                <a:solidFill>
                  <a:srgbClr val="00B050"/>
                </a:solidFill>
                <a:latin typeface="黑体" panose="02010609060101010101" pitchFamily="49" charset="-122"/>
                <a:ea typeface="黑体" panose="02010609060101010101" pitchFamily="49" charset="-122"/>
              </a:endParaRPr>
            </a:p>
            <a:p>
              <a:r>
                <a:rPr lang="zh-CN" altLang="en-US" sz="1400" dirty="0">
                  <a:solidFill>
                    <a:srgbClr val="C00000"/>
                  </a:solidFill>
                  <a:latin typeface="黑体" panose="02010609060101010101" pitchFamily="49" charset="-122"/>
                  <a:ea typeface="黑体" panose="02010609060101010101" pitchFamily="49" charset="-122"/>
                </a:rPr>
                <a:t>内部扩展性差（系统编译后不可改变）</a:t>
              </a:r>
            </a:p>
          </p:txBody>
        </p:sp>
      </p:grpSp>
      <p:pic>
        <p:nvPicPr>
          <p:cNvPr id="51" name="图片 50"/>
          <p:cNvPicPr>
            <a:picLocks noChangeAspect="1"/>
          </p:cNvPicPr>
          <p:nvPr/>
        </p:nvPicPr>
        <p:blipFill>
          <a:blip r:embed="rId3"/>
          <a:stretch>
            <a:fillRect/>
          </a:stretch>
        </p:blipFill>
        <p:spPr>
          <a:xfrm>
            <a:off x="4254593" y="4624144"/>
            <a:ext cx="476243" cy="515576"/>
          </a:xfrm>
          <a:prstGeom prst="rect">
            <a:avLst/>
          </a:prstGeom>
        </p:spPr>
      </p:pic>
      <p:pic>
        <p:nvPicPr>
          <p:cNvPr id="52" name="图片 51"/>
          <p:cNvPicPr>
            <a:picLocks noChangeAspect="1"/>
          </p:cNvPicPr>
          <p:nvPr/>
        </p:nvPicPr>
        <p:blipFill>
          <a:blip r:embed="rId4"/>
          <a:stretch>
            <a:fillRect/>
          </a:stretch>
        </p:blipFill>
        <p:spPr>
          <a:xfrm>
            <a:off x="4254593" y="5218990"/>
            <a:ext cx="558115" cy="499314"/>
          </a:xfrm>
          <a:prstGeom prst="rect">
            <a:avLst/>
          </a:prstGeom>
        </p:spPr>
      </p:pic>
      <p:pic>
        <p:nvPicPr>
          <p:cNvPr id="53" name="图片 52"/>
          <p:cNvPicPr>
            <a:picLocks noChangeAspect="1"/>
          </p:cNvPicPr>
          <p:nvPr/>
        </p:nvPicPr>
        <p:blipFill>
          <a:blip r:embed="rId5"/>
          <a:stretch>
            <a:fillRect/>
          </a:stretch>
        </p:blipFill>
        <p:spPr>
          <a:xfrm>
            <a:off x="4065085" y="5929884"/>
            <a:ext cx="958534" cy="221778"/>
          </a:xfrm>
          <a:prstGeom prst="rect">
            <a:avLst/>
          </a:prstGeom>
        </p:spPr>
      </p:pic>
    </p:spTree>
    <p:extLst>
      <p:ext uri="{BB962C8B-B14F-4D97-AF65-F5344CB8AC3E}">
        <p14:creationId xmlns:p14="http://schemas.microsoft.com/office/powerpoint/2010/main" val="402336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无服务器计算调度挑战：冷启动时延</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50" name="圆角矩形 8">
            <a:extLst>
              <a:ext uri="{FF2B5EF4-FFF2-40B4-BE49-F238E27FC236}">
                <a16:creationId xmlns:a16="http://schemas.microsoft.com/office/drawing/2014/main" xmlns="" id="{A1F9BB37-1A44-4FDC-ACEA-AC80F7430B62}"/>
              </a:ext>
            </a:extLst>
          </p:cNvPr>
          <p:cNvSpPr/>
          <p:nvPr/>
        </p:nvSpPr>
        <p:spPr>
          <a:xfrm>
            <a:off x="494024" y="1796142"/>
            <a:ext cx="8081805" cy="4282752"/>
          </a:xfrm>
          <a:prstGeom prst="roundRect">
            <a:avLst>
              <a:gd name="adj" fmla="val 3050"/>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mn-ea"/>
            </a:endParaRPr>
          </a:p>
        </p:txBody>
      </p:sp>
      <p:grpSp>
        <p:nvGrpSpPr>
          <p:cNvPr id="54" name="组合 53">
            <a:extLst>
              <a:ext uri="{FF2B5EF4-FFF2-40B4-BE49-F238E27FC236}">
                <a16:creationId xmlns:a16="http://schemas.microsoft.com/office/drawing/2014/main" xmlns="" id="{61CD93FE-83BD-4D22-A7AF-48E5ED67A033}"/>
              </a:ext>
            </a:extLst>
          </p:cNvPr>
          <p:cNvGrpSpPr/>
          <p:nvPr/>
        </p:nvGrpSpPr>
        <p:grpSpPr>
          <a:xfrm>
            <a:off x="763046" y="2477633"/>
            <a:ext cx="7741807" cy="3466091"/>
            <a:chOff x="342516" y="2827381"/>
            <a:chExt cx="8435669" cy="3466091"/>
          </a:xfrm>
        </p:grpSpPr>
        <p:sp>
          <p:nvSpPr>
            <p:cNvPr id="55" name="文本框 54">
              <a:extLst>
                <a:ext uri="{FF2B5EF4-FFF2-40B4-BE49-F238E27FC236}">
                  <a16:creationId xmlns:a16="http://schemas.microsoft.com/office/drawing/2014/main" xmlns="" id="{2CD9A9D5-30BD-48AE-8BED-AA4FE91B1F6A}"/>
                </a:ext>
              </a:extLst>
            </p:cNvPr>
            <p:cNvSpPr txBox="1"/>
            <p:nvPr/>
          </p:nvSpPr>
          <p:spPr>
            <a:xfrm>
              <a:off x="3051146" y="6016473"/>
              <a:ext cx="2802610" cy="276999"/>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zh-CN" altLang="en-US" sz="1200" dirty="0">
                  <a:solidFill>
                    <a:schemeClr val="accent1"/>
                  </a:solidFill>
                  <a:latin typeface="+mn-ea"/>
                  <a:ea typeface="+mn-ea"/>
                </a:rPr>
                <a:t>使用函数模板</a:t>
              </a:r>
              <a:r>
                <a:rPr lang="en-US" altLang="zh-CN" sz="1200" dirty="0">
                  <a:solidFill>
                    <a:schemeClr val="accent1"/>
                  </a:solidFill>
                  <a:latin typeface="+mn-ea"/>
                  <a:ea typeface="+mn-ea"/>
                </a:rPr>
                <a:t>Fork</a:t>
              </a:r>
              <a:r>
                <a:rPr lang="zh-CN" altLang="en-US" sz="1200" dirty="0">
                  <a:solidFill>
                    <a:schemeClr val="accent1"/>
                  </a:solidFill>
                  <a:latin typeface="+mn-ea"/>
                  <a:ea typeface="+mn-ea"/>
                </a:rPr>
                <a:t>启动</a:t>
              </a:r>
              <a:endParaRPr lang="en-US" altLang="zh-CN" sz="1200" dirty="0">
                <a:solidFill>
                  <a:schemeClr val="accent1"/>
                </a:solidFill>
                <a:latin typeface="+mn-ea"/>
                <a:ea typeface="+mn-ea"/>
              </a:endParaRPr>
            </a:p>
          </p:txBody>
        </p:sp>
        <p:graphicFrame>
          <p:nvGraphicFramePr>
            <p:cNvPr id="56" name="图示 55">
              <a:extLst>
                <a:ext uri="{FF2B5EF4-FFF2-40B4-BE49-F238E27FC236}">
                  <a16:creationId xmlns:a16="http://schemas.microsoft.com/office/drawing/2014/main" xmlns="" id="{C0D607AD-B5BF-413D-A038-D3E46E9CB0B9}"/>
                </a:ext>
              </a:extLst>
            </p:cNvPr>
            <p:cNvGraphicFramePr/>
            <p:nvPr>
              <p:extLst>
                <p:ext uri="{D42A27DB-BD31-4B8C-83A1-F6EECF244321}">
                  <p14:modId xmlns:p14="http://schemas.microsoft.com/office/powerpoint/2010/main" val="2838502776"/>
                </p:ext>
              </p:extLst>
            </p:nvPr>
          </p:nvGraphicFramePr>
          <p:xfrm>
            <a:off x="342516" y="2827381"/>
            <a:ext cx="8435669" cy="84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57" name="文本框 56">
            <a:extLst>
              <a:ext uri="{FF2B5EF4-FFF2-40B4-BE49-F238E27FC236}">
                <a16:creationId xmlns:a16="http://schemas.microsoft.com/office/drawing/2014/main" xmlns="" id="{37A3BEDB-0A5A-4EFC-85E8-69A7039D39CF}"/>
              </a:ext>
            </a:extLst>
          </p:cNvPr>
          <p:cNvSpPr txBox="1"/>
          <p:nvPr/>
        </p:nvSpPr>
        <p:spPr>
          <a:xfrm>
            <a:off x="290702" y="1909994"/>
            <a:ext cx="8562596" cy="400110"/>
          </a:xfrm>
          <a:prstGeom prst="rect">
            <a:avLst/>
          </a:prstGeom>
          <a:noFill/>
        </p:spPr>
        <p:txBody>
          <a:bodyPr wrap="square" rtlCol="0">
            <a:spAutoFit/>
          </a:bodyPr>
          <a:lstStyle/>
          <a:p>
            <a:pPr algn="ctr"/>
            <a:r>
              <a:rPr kumimoji="1" lang="zh-CN" altLang="en-US" sz="2000" b="1" dirty="0">
                <a:solidFill>
                  <a:srgbClr val="004098"/>
                </a:solidFill>
                <a:latin typeface="+mn-ea"/>
              </a:rPr>
              <a:t>方案设计</a:t>
            </a:r>
            <a:endParaRPr lang="zh-CN" altLang="en-US" dirty="0">
              <a:solidFill>
                <a:srgbClr val="004098"/>
              </a:solidFill>
              <a:latin typeface="+mn-ea"/>
            </a:endParaRPr>
          </a:p>
        </p:txBody>
      </p:sp>
      <p:sp>
        <p:nvSpPr>
          <p:cNvPr id="73" name="文本框 72">
            <a:extLst>
              <a:ext uri="{FF2B5EF4-FFF2-40B4-BE49-F238E27FC236}">
                <a16:creationId xmlns:a16="http://schemas.microsoft.com/office/drawing/2014/main" xmlns="" id="{07436357-7ECB-4B8D-B96D-EB3E2C0B99B8}"/>
              </a:ext>
            </a:extLst>
          </p:cNvPr>
          <p:cNvSpPr txBox="1"/>
          <p:nvPr/>
        </p:nvSpPr>
        <p:spPr>
          <a:xfrm>
            <a:off x="5773220" y="5666726"/>
            <a:ext cx="2802609" cy="276999"/>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zh-CN" altLang="en-US" sz="1200" dirty="0">
                <a:solidFill>
                  <a:srgbClr val="004098"/>
                </a:solidFill>
                <a:latin typeface="+mn-ea"/>
                <a:ea typeface="+mn-ea"/>
              </a:rPr>
              <a:t>离线加载关键路径上的检查点文件</a:t>
            </a:r>
          </a:p>
        </p:txBody>
      </p:sp>
      <p:pic>
        <p:nvPicPr>
          <p:cNvPr id="4" name="图片 3"/>
          <p:cNvPicPr>
            <a:picLocks noChangeAspect="1"/>
          </p:cNvPicPr>
          <p:nvPr/>
        </p:nvPicPr>
        <p:blipFill>
          <a:blip r:embed="rId8"/>
          <a:stretch>
            <a:fillRect/>
          </a:stretch>
        </p:blipFill>
        <p:spPr>
          <a:xfrm>
            <a:off x="5773220" y="3504454"/>
            <a:ext cx="2531152" cy="1953954"/>
          </a:xfrm>
          <a:prstGeom prst="rect">
            <a:avLst/>
          </a:prstGeom>
        </p:spPr>
      </p:pic>
      <p:pic>
        <p:nvPicPr>
          <p:cNvPr id="5" name="图片 4"/>
          <p:cNvPicPr>
            <a:picLocks noChangeAspect="1"/>
          </p:cNvPicPr>
          <p:nvPr/>
        </p:nvPicPr>
        <p:blipFill>
          <a:blip r:embed="rId9"/>
          <a:stretch>
            <a:fillRect/>
          </a:stretch>
        </p:blipFill>
        <p:spPr>
          <a:xfrm>
            <a:off x="3499469" y="3561572"/>
            <a:ext cx="2070913" cy="1896836"/>
          </a:xfrm>
          <a:prstGeom prst="rect">
            <a:avLst/>
          </a:prstGeom>
        </p:spPr>
      </p:pic>
      <p:pic>
        <p:nvPicPr>
          <p:cNvPr id="6" name="图片 5"/>
          <p:cNvPicPr>
            <a:picLocks noChangeAspect="1"/>
          </p:cNvPicPr>
          <p:nvPr/>
        </p:nvPicPr>
        <p:blipFill>
          <a:blip r:embed="rId10"/>
          <a:stretch>
            <a:fillRect/>
          </a:stretch>
        </p:blipFill>
        <p:spPr>
          <a:xfrm>
            <a:off x="563642" y="3744489"/>
            <a:ext cx="2645171" cy="1555299"/>
          </a:xfrm>
          <a:prstGeom prst="rect">
            <a:avLst/>
          </a:prstGeom>
        </p:spPr>
      </p:pic>
      <p:sp>
        <p:nvSpPr>
          <p:cNvPr id="74" name="文本框 73">
            <a:extLst>
              <a:ext uri="{FF2B5EF4-FFF2-40B4-BE49-F238E27FC236}">
                <a16:creationId xmlns:a16="http://schemas.microsoft.com/office/drawing/2014/main" xmlns="" id="{07436357-7ECB-4B8D-B96D-EB3E2C0B99B8}"/>
              </a:ext>
            </a:extLst>
          </p:cNvPr>
          <p:cNvSpPr txBox="1"/>
          <p:nvPr/>
        </p:nvSpPr>
        <p:spPr>
          <a:xfrm>
            <a:off x="597840" y="5663396"/>
            <a:ext cx="2802609" cy="276999"/>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zh-CN" altLang="en-US" sz="1200" dirty="0">
                <a:solidFill>
                  <a:srgbClr val="004098"/>
                </a:solidFill>
                <a:latin typeface="+mn-ea"/>
                <a:ea typeface="+mn-ea"/>
              </a:rPr>
              <a:t>容器隔离机制及性能需求</a:t>
            </a:r>
          </a:p>
        </p:txBody>
      </p:sp>
      <p:sp>
        <p:nvSpPr>
          <p:cNvPr id="75" name="矩形 74">
            <a:extLst>
              <a:ext uri="{FF2B5EF4-FFF2-40B4-BE49-F238E27FC236}">
                <a16:creationId xmlns:a16="http://schemas.microsoft.com/office/drawing/2014/main" xmlns="" id="{8C344D80-61C3-485E-986A-E7EF57769442}"/>
              </a:ext>
            </a:extLst>
          </p:cNvPr>
          <p:cNvSpPr/>
          <p:nvPr/>
        </p:nvSpPr>
        <p:spPr>
          <a:xfrm>
            <a:off x="639423" y="6239343"/>
            <a:ext cx="8122022" cy="346249"/>
          </a:xfrm>
          <a:prstGeom prst="rect">
            <a:avLst/>
          </a:prstGeom>
        </p:spPr>
        <p:txBody>
          <a:bodyPr wrap="square">
            <a:spAutoFit/>
          </a:bodyPr>
          <a:lstStyle/>
          <a:p>
            <a:pPr>
              <a:lnSpc>
                <a:spcPct val="150000"/>
              </a:lnSpc>
            </a:pPr>
            <a:r>
              <a:rPr lang="en-US" sz="1100" i="1" dirty="0">
                <a:latin typeface="+mn-ea"/>
                <a:cs typeface="Times New Roman" panose="02020603050405020304" pitchFamily="18" charset="0"/>
              </a:rPr>
              <a:t>[1] Catalyzer: Sub-millisecond Startup for </a:t>
            </a:r>
            <a:r>
              <a:rPr lang="en-US" sz="1100" i="1" dirty="0" err="1">
                <a:latin typeface="+mn-ea"/>
                <a:cs typeface="Times New Roman" panose="02020603050405020304" pitchFamily="18" charset="0"/>
              </a:rPr>
              <a:t>Serverless</a:t>
            </a:r>
            <a:r>
              <a:rPr lang="en-US" sz="1100" i="1" dirty="0">
                <a:latin typeface="+mn-ea"/>
                <a:cs typeface="Times New Roman" panose="02020603050405020304" pitchFamily="18" charset="0"/>
              </a:rPr>
              <a:t> Computing with Initialization-less Booting.  ASPLOS 2020</a:t>
            </a:r>
            <a:endParaRPr lang="en-US" altLang="zh-CN" sz="1100" i="1" dirty="0">
              <a:latin typeface="+mn-ea"/>
              <a:cs typeface="Times New Roman" panose="02020603050405020304" pitchFamily="18" charset="0"/>
            </a:endParaRPr>
          </a:p>
        </p:txBody>
      </p:sp>
    </p:spTree>
    <p:extLst>
      <p:ext uri="{BB962C8B-B14F-4D97-AF65-F5344CB8AC3E}">
        <p14:creationId xmlns:p14="http://schemas.microsoft.com/office/powerpoint/2010/main" val="231014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无服务器计算调度挑战：资源分配</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50" name="矩形: 圆角 49">
            <a:extLst>
              <a:ext uri="{FF2B5EF4-FFF2-40B4-BE49-F238E27FC236}">
                <a16:creationId xmlns:a16="http://schemas.microsoft.com/office/drawing/2014/main" xmlns="" id="{757E5ED2-014B-4693-8949-330CB09DD154}"/>
              </a:ext>
            </a:extLst>
          </p:cNvPr>
          <p:cNvSpPr/>
          <p:nvPr/>
        </p:nvSpPr>
        <p:spPr>
          <a:xfrm>
            <a:off x="1514814" y="4689477"/>
            <a:ext cx="2270237"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数据库优化、消息传递优化、拓扑结构</a:t>
            </a:r>
            <a:endParaRPr lang="en-US" sz="1600" dirty="0"/>
          </a:p>
        </p:txBody>
      </p:sp>
      <p:sp>
        <p:nvSpPr>
          <p:cNvPr id="54" name="矩形: 圆角 50">
            <a:extLst>
              <a:ext uri="{FF2B5EF4-FFF2-40B4-BE49-F238E27FC236}">
                <a16:creationId xmlns:a16="http://schemas.microsoft.com/office/drawing/2014/main" xmlns="" id="{F2EBBEA3-67CF-485C-A0CB-E505F02CBD3E}"/>
              </a:ext>
            </a:extLst>
          </p:cNvPr>
          <p:cNvSpPr/>
          <p:nvPr/>
        </p:nvSpPr>
        <p:spPr>
          <a:xfrm>
            <a:off x="1514814" y="2812897"/>
            <a:ext cx="2270238" cy="703384"/>
          </a:xfrm>
          <a:prstGeom prst="roundRect">
            <a:avLst/>
          </a:prstGeom>
          <a:solidFill>
            <a:srgbClr val="004098"/>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err="1"/>
              <a:t>QoS</a:t>
            </a:r>
            <a:r>
              <a:rPr lang="zh-CN" altLang="en-US" sz="1600" dirty="0"/>
              <a:t>预测模型、自动横纵向扩展、排队优化</a:t>
            </a:r>
            <a:endParaRPr lang="en-US" sz="1600" dirty="0"/>
          </a:p>
        </p:txBody>
      </p:sp>
      <p:sp>
        <p:nvSpPr>
          <p:cNvPr id="55" name="矩形: 圆角 51">
            <a:extLst>
              <a:ext uri="{FF2B5EF4-FFF2-40B4-BE49-F238E27FC236}">
                <a16:creationId xmlns:a16="http://schemas.microsoft.com/office/drawing/2014/main" xmlns="" id="{33A7CC60-64D6-49A5-8E55-3DDB817ED528}"/>
              </a:ext>
            </a:extLst>
          </p:cNvPr>
          <p:cNvSpPr/>
          <p:nvPr/>
        </p:nvSpPr>
        <p:spPr>
          <a:xfrm>
            <a:off x="1514815" y="3751187"/>
            <a:ext cx="2270237"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容器镜像共享、容器预热、动态资源调整</a:t>
            </a:r>
            <a:endParaRPr lang="en-US" sz="1600" dirty="0"/>
          </a:p>
        </p:txBody>
      </p:sp>
      <p:sp>
        <p:nvSpPr>
          <p:cNvPr id="57" name="文本框 56">
            <a:extLst>
              <a:ext uri="{FF2B5EF4-FFF2-40B4-BE49-F238E27FC236}">
                <a16:creationId xmlns:a16="http://schemas.microsoft.com/office/drawing/2014/main" xmlns="" id="{76294103-E8FC-4DEC-806C-A9F65EA44704}"/>
              </a:ext>
            </a:extLst>
          </p:cNvPr>
          <p:cNvSpPr txBox="1"/>
          <p:nvPr/>
        </p:nvSpPr>
        <p:spPr>
          <a:xfrm>
            <a:off x="270960" y="2020707"/>
            <a:ext cx="1234646" cy="338554"/>
          </a:xfrm>
          <a:prstGeom prst="rect">
            <a:avLst/>
          </a:prstGeom>
          <a:noFill/>
        </p:spPr>
        <p:txBody>
          <a:bodyPr wrap="square" rtlCol="0">
            <a:spAutoFit/>
          </a:bodyPr>
          <a:lstStyle/>
          <a:p>
            <a:pPr algn="ctr"/>
            <a:r>
              <a:rPr lang="zh-CN" altLang="en-US" sz="1600" b="1" dirty="0">
                <a:solidFill>
                  <a:srgbClr val="DADADA"/>
                </a:solidFill>
              </a:rPr>
              <a:t>冷启动时延</a:t>
            </a:r>
            <a:endParaRPr lang="en-US" sz="1600" b="1" dirty="0">
              <a:solidFill>
                <a:srgbClr val="DADADA"/>
              </a:solidFill>
            </a:endParaRPr>
          </a:p>
        </p:txBody>
      </p:sp>
      <p:sp>
        <p:nvSpPr>
          <p:cNvPr id="58" name="文本框 57">
            <a:extLst>
              <a:ext uri="{FF2B5EF4-FFF2-40B4-BE49-F238E27FC236}">
                <a16:creationId xmlns:a16="http://schemas.microsoft.com/office/drawing/2014/main" xmlns="" id="{6EA17A17-E3C7-4617-AE86-4F20A71F136F}"/>
              </a:ext>
            </a:extLst>
          </p:cNvPr>
          <p:cNvSpPr txBox="1"/>
          <p:nvPr/>
        </p:nvSpPr>
        <p:spPr>
          <a:xfrm>
            <a:off x="280168" y="2995312"/>
            <a:ext cx="1234646" cy="338554"/>
          </a:xfrm>
          <a:prstGeom prst="rect">
            <a:avLst/>
          </a:prstGeom>
          <a:noFill/>
        </p:spPr>
        <p:txBody>
          <a:bodyPr wrap="square" rtlCol="0">
            <a:spAutoFit/>
          </a:bodyPr>
          <a:lstStyle/>
          <a:p>
            <a:pPr algn="ctr"/>
            <a:r>
              <a:rPr lang="zh-CN" altLang="en-US" sz="1600" b="1" dirty="0">
                <a:solidFill>
                  <a:srgbClr val="004098"/>
                </a:solidFill>
              </a:rPr>
              <a:t>资源分配</a:t>
            </a:r>
            <a:endParaRPr lang="en-US" sz="1600" b="1" dirty="0">
              <a:solidFill>
                <a:srgbClr val="004098"/>
              </a:solidFill>
            </a:endParaRPr>
          </a:p>
        </p:txBody>
      </p:sp>
      <p:sp>
        <p:nvSpPr>
          <p:cNvPr id="59" name="文本框 58">
            <a:extLst>
              <a:ext uri="{FF2B5EF4-FFF2-40B4-BE49-F238E27FC236}">
                <a16:creationId xmlns:a16="http://schemas.microsoft.com/office/drawing/2014/main" xmlns="" id="{D8EB0087-1B4B-4A50-A2A1-AAF1CB832D33}"/>
              </a:ext>
            </a:extLst>
          </p:cNvPr>
          <p:cNvSpPr txBox="1"/>
          <p:nvPr/>
        </p:nvSpPr>
        <p:spPr>
          <a:xfrm>
            <a:off x="270960" y="3933602"/>
            <a:ext cx="1234646" cy="338554"/>
          </a:xfrm>
          <a:prstGeom prst="rect">
            <a:avLst/>
          </a:prstGeom>
          <a:noFill/>
        </p:spPr>
        <p:txBody>
          <a:bodyPr wrap="square" rtlCol="0">
            <a:spAutoFit/>
          </a:bodyPr>
          <a:lstStyle/>
          <a:p>
            <a:pPr algn="ctr"/>
            <a:r>
              <a:rPr lang="zh-CN" altLang="en-US" sz="1600" b="1" dirty="0">
                <a:solidFill>
                  <a:srgbClr val="DADADA"/>
                </a:solidFill>
              </a:rPr>
              <a:t>峰值突变</a:t>
            </a:r>
            <a:endParaRPr lang="en-US" sz="1600" b="1" dirty="0">
              <a:solidFill>
                <a:srgbClr val="DADADA"/>
              </a:solidFill>
            </a:endParaRPr>
          </a:p>
        </p:txBody>
      </p:sp>
      <p:sp>
        <p:nvSpPr>
          <p:cNvPr id="60" name="文本框 59">
            <a:extLst>
              <a:ext uri="{FF2B5EF4-FFF2-40B4-BE49-F238E27FC236}">
                <a16:creationId xmlns:a16="http://schemas.microsoft.com/office/drawing/2014/main" xmlns="" id="{57CBC0C5-F5A9-4BF9-A7BE-FFEA69DF947C}"/>
              </a:ext>
            </a:extLst>
          </p:cNvPr>
          <p:cNvSpPr txBox="1"/>
          <p:nvPr/>
        </p:nvSpPr>
        <p:spPr>
          <a:xfrm>
            <a:off x="280168" y="4867069"/>
            <a:ext cx="1234646" cy="338554"/>
          </a:xfrm>
          <a:prstGeom prst="rect">
            <a:avLst/>
          </a:prstGeom>
          <a:noFill/>
        </p:spPr>
        <p:txBody>
          <a:bodyPr wrap="square" rtlCol="0">
            <a:spAutoFit/>
          </a:bodyPr>
          <a:lstStyle/>
          <a:p>
            <a:pPr algn="ctr"/>
            <a:r>
              <a:rPr lang="zh-CN" altLang="en-US" sz="1600" b="1" dirty="0">
                <a:solidFill>
                  <a:srgbClr val="DADADA"/>
                </a:solidFill>
              </a:rPr>
              <a:t>数据传递</a:t>
            </a:r>
            <a:endParaRPr lang="en-US" sz="1600" b="1" dirty="0">
              <a:solidFill>
                <a:srgbClr val="DADADA"/>
              </a:solidFill>
            </a:endParaRPr>
          </a:p>
        </p:txBody>
      </p:sp>
      <p:grpSp>
        <p:nvGrpSpPr>
          <p:cNvPr id="61" name="组合 60">
            <a:extLst>
              <a:ext uri="{FF2B5EF4-FFF2-40B4-BE49-F238E27FC236}">
                <a16:creationId xmlns:a16="http://schemas.microsoft.com/office/drawing/2014/main" xmlns="" id="{B36AA8A3-5E72-4D67-B3D0-6838BA96C4F3}"/>
              </a:ext>
            </a:extLst>
          </p:cNvPr>
          <p:cNvGrpSpPr/>
          <p:nvPr/>
        </p:nvGrpSpPr>
        <p:grpSpPr>
          <a:xfrm>
            <a:off x="4048576" y="2074707"/>
            <a:ext cx="843427" cy="443226"/>
            <a:chOff x="666810" y="2586037"/>
            <a:chExt cx="468000" cy="245937"/>
          </a:xfrm>
        </p:grpSpPr>
        <p:sp>
          <p:nvSpPr>
            <p:cNvPr id="62" name="Freeform 10">
              <a:extLst>
                <a:ext uri="{FF2B5EF4-FFF2-40B4-BE49-F238E27FC236}">
                  <a16:creationId xmlns:a16="http://schemas.microsoft.com/office/drawing/2014/main" xmlns="" id="{822C3213-403C-4B27-821E-6179DD377A96}"/>
                </a:ext>
              </a:extLst>
            </p:cNvPr>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63" name="文本框 62">
              <a:extLst>
                <a:ext uri="{FF2B5EF4-FFF2-40B4-BE49-F238E27FC236}">
                  <a16:creationId xmlns:a16="http://schemas.microsoft.com/office/drawing/2014/main" xmlns="" id="{584E8565-E1A8-427E-A5AB-2C615FEB8DED}"/>
                </a:ext>
              </a:extLst>
            </p:cNvPr>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64" name="直接连接符 63">
            <a:extLst>
              <a:ext uri="{FF2B5EF4-FFF2-40B4-BE49-F238E27FC236}">
                <a16:creationId xmlns:a16="http://schemas.microsoft.com/office/drawing/2014/main" xmlns="" id="{F5F421AB-2F58-4DEB-B33B-AE4E570388CB}"/>
              </a:ext>
            </a:extLst>
          </p:cNvPr>
          <p:cNvCxnSpPr>
            <a:stCxn id="62" idx="6"/>
          </p:cNvCxnSpPr>
          <p:nvPr/>
        </p:nvCxnSpPr>
        <p:spPr>
          <a:xfrm>
            <a:off x="4741074" y="2482372"/>
            <a:ext cx="38404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Rectangle 2">
            <a:extLst>
              <a:ext uri="{FF2B5EF4-FFF2-40B4-BE49-F238E27FC236}">
                <a16:creationId xmlns:a16="http://schemas.microsoft.com/office/drawing/2014/main" xmlns="" id="{4B741326-9FFB-4359-854E-C7CE801C0B5D}"/>
              </a:ext>
            </a:extLst>
          </p:cNvPr>
          <p:cNvSpPr/>
          <p:nvPr/>
        </p:nvSpPr>
        <p:spPr>
          <a:xfrm>
            <a:off x="4821550" y="2733273"/>
            <a:ext cx="4180560" cy="1384995"/>
          </a:xfrm>
          <a:prstGeom prst="rect">
            <a:avLst/>
          </a:prstGeom>
        </p:spPr>
        <p:txBody>
          <a:bodyPr wrap="square">
            <a:spAutoFit/>
          </a:bodyPr>
          <a:lstStyle/>
          <a:p>
            <a:r>
              <a:rPr lang="zh-CN" altLang="en-US" sz="1400" b="1" dirty="0"/>
              <a:t>上海交通大学：</a:t>
            </a:r>
            <a:endParaRPr lang="en-US" altLang="zh-CN" sz="1400" b="1" dirty="0"/>
          </a:p>
          <a:p>
            <a:r>
              <a:rPr lang="zh-CN" altLang="en-US" sz="1400" b="1" dirty="0"/>
              <a:t>建立精确</a:t>
            </a:r>
            <a:r>
              <a:rPr lang="en-US" altLang="zh-CN" sz="1400" b="1" dirty="0"/>
              <a:t>QoS</a:t>
            </a:r>
            <a:r>
              <a:rPr lang="zh-CN" altLang="en-US" sz="1400" b="1" dirty="0"/>
              <a:t>预测模型，预留最少共享资源量，监控请求时延并进行</a:t>
            </a:r>
            <a:r>
              <a:rPr lang="en-US" altLang="zh-CN" sz="1400" b="1" dirty="0"/>
              <a:t>QoS</a:t>
            </a:r>
            <a:r>
              <a:rPr lang="zh-CN" altLang="en-US" sz="1400" b="1" dirty="0"/>
              <a:t>按需增强</a:t>
            </a:r>
            <a:endParaRPr lang="en-US" altLang="zh-CN" sz="1400" b="1" dirty="0"/>
          </a:p>
          <a:p>
            <a:r>
              <a:rPr lang="en-US" altLang="zh-CN" sz="1400" i="1" dirty="0"/>
              <a:t>Avalon: Towards QoS Awareness and Improved Utilization through Multi-Resource Management in Datacenters.  @ICS 19</a:t>
            </a:r>
          </a:p>
        </p:txBody>
      </p:sp>
      <p:sp>
        <p:nvSpPr>
          <p:cNvPr id="66" name="文本框 65">
            <a:extLst>
              <a:ext uri="{FF2B5EF4-FFF2-40B4-BE49-F238E27FC236}">
                <a16:creationId xmlns:a16="http://schemas.microsoft.com/office/drawing/2014/main" xmlns="" id="{CA65AC92-1D95-409A-847A-37D28D7AE3FD}"/>
              </a:ext>
            </a:extLst>
          </p:cNvPr>
          <p:cNvSpPr txBox="1"/>
          <p:nvPr/>
        </p:nvSpPr>
        <p:spPr>
          <a:xfrm>
            <a:off x="4932763" y="2040583"/>
            <a:ext cx="3422961" cy="461665"/>
          </a:xfrm>
          <a:prstGeom prst="rect">
            <a:avLst/>
          </a:prstGeom>
          <a:noFill/>
        </p:spPr>
        <p:txBody>
          <a:bodyPr wrap="square" rtlCol="0">
            <a:spAutoFit/>
          </a:bodyPr>
          <a:lstStyle/>
          <a:p>
            <a:r>
              <a:rPr lang="zh-CN" altLang="en-US" sz="2400" b="1" dirty="0"/>
              <a:t>资源分配</a:t>
            </a:r>
          </a:p>
        </p:txBody>
      </p:sp>
      <p:sp>
        <p:nvSpPr>
          <p:cNvPr id="67" name="矩形: 圆角 49">
            <a:extLst>
              <a:ext uri="{FF2B5EF4-FFF2-40B4-BE49-F238E27FC236}">
                <a16:creationId xmlns:a16="http://schemas.microsoft.com/office/drawing/2014/main" xmlns="" id="{757E5ED2-014B-4693-8949-330CB09DD154}"/>
              </a:ext>
            </a:extLst>
          </p:cNvPr>
          <p:cNvSpPr/>
          <p:nvPr/>
        </p:nvSpPr>
        <p:spPr>
          <a:xfrm>
            <a:off x="1505606" y="5627767"/>
            <a:ext cx="2270237"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数据流驱动、拓扑优化</a:t>
            </a:r>
            <a:endParaRPr lang="en-US" sz="1600" dirty="0"/>
          </a:p>
        </p:txBody>
      </p:sp>
      <p:sp>
        <p:nvSpPr>
          <p:cNvPr id="68" name="文本框 67">
            <a:extLst>
              <a:ext uri="{FF2B5EF4-FFF2-40B4-BE49-F238E27FC236}">
                <a16:creationId xmlns:a16="http://schemas.microsoft.com/office/drawing/2014/main" xmlns="" id="{57CBC0C5-F5A9-4BF9-A7BE-FFEA69DF947C}"/>
              </a:ext>
            </a:extLst>
          </p:cNvPr>
          <p:cNvSpPr txBox="1"/>
          <p:nvPr/>
        </p:nvSpPr>
        <p:spPr>
          <a:xfrm>
            <a:off x="270960" y="5810182"/>
            <a:ext cx="1234646" cy="338554"/>
          </a:xfrm>
          <a:prstGeom prst="rect">
            <a:avLst/>
          </a:prstGeom>
          <a:noFill/>
        </p:spPr>
        <p:txBody>
          <a:bodyPr wrap="square" rtlCol="0">
            <a:spAutoFit/>
          </a:bodyPr>
          <a:lstStyle/>
          <a:p>
            <a:pPr algn="ctr"/>
            <a:r>
              <a:rPr lang="zh-CN" altLang="en-US" sz="1600" b="1" dirty="0">
                <a:solidFill>
                  <a:srgbClr val="DADADA"/>
                </a:solidFill>
              </a:rPr>
              <a:t>负载均衡</a:t>
            </a:r>
            <a:endParaRPr lang="en-US" sz="1600" b="1" dirty="0">
              <a:solidFill>
                <a:srgbClr val="DADADA"/>
              </a:solidFill>
            </a:endParaRPr>
          </a:p>
        </p:txBody>
      </p:sp>
      <p:sp>
        <p:nvSpPr>
          <p:cNvPr id="69" name="Rectangle 2">
            <a:extLst>
              <a:ext uri="{FF2B5EF4-FFF2-40B4-BE49-F238E27FC236}">
                <a16:creationId xmlns:a16="http://schemas.microsoft.com/office/drawing/2014/main" xmlns="" id="{4B741326-9FFB-4359-854E-C7CE801C0B5D}"/>
              </a:ext>
            </a:extLst>
          </p:cNvPr>
          <p:cNvSpPr/>
          <p:nvPr/>
        </p:nvSpPr>
        <p:spPr>
          <a:xfrm>
            <a:off x="4821550" y="4143653"/>
            <a:ext cx="4180560" cy="954107"/>
          </a:xfrm>
          <a:prstGeom prst="rect">
            <a:avLst/>
          </a:prstGeom>
        </p:spPr>
        <p:txBody>
          <a:bodyPr wrap="square">
            <a:spAutoFit/>
          </a:bodyPr>
          <a:lstStyle/>
          <a:p>
            <a:r>
              <a:rPr lang="zh-CN" altLang="en-US" sz="1400" b="1" dirty="0"/>
              <a:t>多伦多大学</a:t>
            </a:r>
            <a:r>
              <a:rPr lang="en-US" altLang="zh-CN" sz="1400" b="1" dirty="0"/>
              <a:t>:</a:t>
            </a:r>
          </a:p>
          <a:p>
            <a:r>
              <a:rPr lang="zh-CN" altLang="en-US" sz="1400" b="1" dirty="0"/>
              <a:t>结合横纵向扩展，降低突发网络负载的响应延迟</a:t>
            </a:r>
            <a:endParaRPr lang="en-US" altLang="zh-CN" sz="1400" b="1" dirty="0"/>
          </a:p>
          <a:p>
            <a:r>
              <a:rPr lang="en-US" altLang="zh-CN" sz="1400" i="1" dirty="0" err="1"/>
              <a:t>HyScale</a:t>
            </a:r>
            <a:r>
              <a:rPr lang="en-US" altLang="zh-CN" sz="1400" i="1" dirty="0"/>
              <a:t>: Hybrid and Network Scaling of </a:t>
            </a:r>
            <a:r>
              <a:rPr lang="en-US" altLang="zh-CN" sz="1400" i="1" dirty="0" err="1"/>
              <a:t>Dockerized</a:t>
            </a:r>
            <a:r>
              <a:rPr lang="en-US" altLang="zh-CN" sz="1400" i="1" dirty="0"/>
              <a:t> </a:t>
            </a:r>
            <a:r>
              <a:rPr lang="en-US" altLang="zh-CN" sz="1400" i="1" dirty="0" err="1"/>
              <a:t>Microservices</a:t>
            </a:r>
            <a:r>
              <a:rPr lang="en-US" altLang="zh-CN" sz="1400" i="1" dirty="0"/>
              <a:t> in Cloud Data Centers  @ICDCS 19</a:t>
            </a:r>
          </a:p>
        </p:txBody>
      </p:sp>
      <p:sp>
        <p:nvSpPr>
          <p:cNvPr id="70" name="Rectangle 2">
            <a:extLst>
              <a:ext uri="{FF2B5EF4-FFF2-40B4-BE49-F238E27FC236}">
                <a16:creationId xmlns:a16="http://schemas.microsoft.com/office/drawing/2014/main" xmlns="" id="{4B741326-9FFB-4359-854E-C7CE801C0B5D}"/>
              </a:ext>
            </a:extLst>
          </p:cNvPr>
          <p:cNvSpPr/>
          <p:nvPr/>
        </p:nvSpPr>
        <p:spPr>
          <a:xfrm>
            <a:off x="4821550" y="5205623"/>
            <a:ext cx="3760004" cy="1384995"/>
          </a:xfrm>
          <a:prstGeom prst="rect">
            <a:avLst/>
          </a:prstGeom>
        </p:spPr>
        <p:txBody>
          <a:bodyPr wrap="square">
            <a:spAutoFit/>
          </a:bodyPr>
          <a:lstStyle/>
          <a:p>
            <a:r>
              <a:rPr lang="zh-CN" altLang="en-US" sz="1400" b="1" dirty="0"/>
              <a:t>密歇根大学：</a:t>
            </a:r>
            <a:endParaRPr lang="en-US" altLang="zh-CN" sz="1400" b="1" dirty="0"/>
          </a:p>
          <a:p>
            <a:r>
              <a:rPr lang="zh-CN" altLang="en-US" sz="1400" b="1" dirty="0"/>
              <a:t>优化排队算法，不同长度的请求进入不同队列。</a:t>
            </a:r>
            <a:endParaRPr lang="en-US" altLang="zh-CN" sz="1400" b="1" dirty="0"/>
          </a:p>
          <a:p>
            <a:r>
              <a:rPr lang="en-US" altLang="zh-CN" sz="1400" i="1" dirty="0"/>
              <a:t>Q-</a:t>
            </a:r>
            <a:r>
              <a:rPr lang="en-US" altLang="zh-CN" sz="1400" i="1" dirty="0" err="1"/>
              <a:t>Zilla</a:t>
            </a:r>
            <a:r>
              <a:rPr lang="en-US" altLang="zh-CN" sz="1400" i="1" dirty="0"/>
              <a:t>: A Scheduling Framework and Core Microarchitecture for Tail-Tolerant </a:t>
            </a:r>
            <a:r>
              <a:rPr lang="en-US" altLang="zh-CN" sz="1400" i="1" dirty="0" err="1"/>
              <a:t>Microservices</a:t>
            </a:r>
            <a:r>
              <a:rPr lang="en-US" altLang="zh-CN" sz="1400" i="1" dirty="0"/>
              <a:t>.  @HPCA 20</a:t>
            </a:r>
          </a:p>
          <a:p>
            <a:endParaRPr lang="en-US" altLang="zh-CN" sz="1400" i="1" dirty="0"/>
          </a:p>
        </p:txBody>
      </p:sp>
      <p:sp>
        <p:nvSpPr>
          <p:cNvPr id="22" name="矩形: 圆角 52">
            <a:extLst>
              <a:ext uri="{FF2B5EF4-FFF2-40B4-BE49-F238E27FC236}">
                <a16:creationId xmlns:a16="http://schemas.microsoft.com/office/drawing/2014/main" xmlns="" id="{2569D7BE-E639-4763-8664-B6274BA44333}"/>
              </a:ext>
            </a:extLst>
          </p:cNvPr>
          <p:cNvSpPr/>
          <p:nvPr/>
        </p:nvSpPr>
        <p:spPr>
          <a:xfrm>
            <a:off x="1505608" y="1874180"/>
            <a:ext cx="2270235"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latin typeface="Arial" panose="020B0604020202020204" pitchFamily="34" charset="0"/>
                <a:cs typeface="Arial" panose="020B0604020202020204" pitchFamily="34" charset="0"/>
              </a:rPr>
              <a:t>LightVM</a:t>
            </a:r>
            <a:r>
              <a:rPr lang="zh-CN" altLang="en-US" sz="1400" dirty="0">
                <a:latin typeface="Arial" panose="020B0604020202020204" pitchFamily="34" charset="0"/>
                <a:cs typeface="Arial" panose="020B0604020202020204" pitchFamily="34" charset="0"/>
              </a:rPr>
              <a:t>、</a:t>
            </a:r>
            <a:r>
              <a:rPr lang="en-US" altLang="zh-CN" sz="1400" dirty="0" err="1">
                <a:latin typeface="Arial" panose="020B0604020202020204" pitchFamily="34" charset="0"/>
                <a:cs typeface="Arial" panose="020B0604020202020204" pitchFamily="34" charset="0"/>
              </a:rPr>
              <a:t>Unikernel</a:t>
            </a:r>
            <a:endParaRPr lang="en-US" altLang="zh-CN" sz="1400" dirty="0">
              <a:latin typeface="Arial" panose="020B0604020202020204" pitchFamily="34" charset="0"/>
              <a:cs typeface="Arial" panose="020B0604020202020204" pitchFamily="34" charset="0"/>
            </a:endParaRPr>
          </a:p>
          <a:p>
            <a:pPr algn="ctr"/>
            <a:r>
              <a:rPr lang="en-US" altLang="zh-CN" sz="1400" dirty="0">
                <a:latin typeface="Arial" panose="020B0604020202020204" pitchFamily="34" charset="0"/>
                <a:cs typeface="Arial" panose="020B0604020202020204" pitchFamily="34" charset="0"/>
              </a:rPr>
              <a:t>CRIU</a:t>
            </a:r>
            <a:r>
              <a:rPr lang="en-US" altLang="zh-CN" sz="1200" dirty="0">
                <a:latin typeface="Arial" panose="020B0604020202020204" pitchFamily="34" charset="0"/>
                <a:cs typeface="Arial" panose="020B0604020202020204" pitchFamily="34" charset="0"/>
              </a:rPr>
              <a:t>(Checkpoint/Restore in </a:t>
            </a:r>
            <a:r>
              <a:rPr lang="en-US" altLang="zh-CN" sz="1200" dirty="0" err="1">
                <a:latin typeface="Arial" panose="020B0604020202020204" pitchFamily="34" charset="0"/>
                <a:cs typeface="Arial" panose="020B0604020202020204" pitchFamily="34" charset="0"/>
              </a:rPr>
              <a:t>Userspace</a:t>
            </a:r>
            <a:r>
              <a:rPr lang="en-US" altLang="zh-CN"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361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无服务器计算调度挑战：资源分配</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grpSp>
        <p:nvGrpSpPr>
          <p:cNvPr id="2" name="组合 1">
            <a:extLst>
              <a:ext uri="{FF2B5EF4-FFF2-40B4-BE49-F238E27FC236}">
                <a16:creationId xmlns:a16="http://schemas.microsoft.com/office/drawing/2014/main" xmlns="" id="{C3501B44-1DD3-4DD6-A6D3-203275F76A8B}"/>
              </a:ext>
            </a:extLst>
          </p:cNvPr>
          <p:cNvGrpSpPr/>
          <p:nvPr/>
        </p:nvGrpSpPr>
        <p:grpSpPr>
          <a:xfrm>
            <a:off x="690301" y="2538426"/>
            <a:ext cx="2618897" cy="1483851"/>
            <a:chOff x="929510" y="1808432"/>
            <a:chExt cx="2828188" cy="1705281"/>
          </a:xfrm>
        </p:grpSpPr>
        <p:grpSp>
          <p:nvGrpSpPr>
            <p:cNvPr id="29" name="组合 28">
              <a:extLst>
                <a:ext uri="{FF2B5EF4-FFF2-40B4-BE49-F238E27FC236}">
                  <a16:creationId xmlns:a16="http://schemas.microsoft.com/office/drawing/2014/main" xmlns="" id="{BADE6A34-5646-4510-9DA9-24A01C7E5088}"/>
                </a:ext>
              </a:extLst>
            </p:cNvPr>
            <p:cNvGrpSpPr/>
            <p:nvPr/>
          </p:nvGrpSpPr>
          <p:grpSpPr>
            <a:xfrm>
              <a:off x="929510" y="1808432"/>
              <a:ext cx="2828188" cy="874439"/>
              <a:chOff x="4954539" y="1880943"/>
              <a:chExt cx="2828188" cy="874439"/>
            </a:xfrm>
          </p:grpSpPr>
          <p:sp>
            <p:nvSpPr>
              <p:cNvPr id="7" name="矩形: 圆角 6">
                <a:extLst>
                  <a:ext uri="{FF2B5EF4-FFF2-40B4-BE49-F238E27FC236}">
                    <a16:creationId xmlns:a16="http://schemas.microsoft.com/office/drawing/2014/main" xmlns="" id="{B6E46540-8D7E-4FA0-A4FF-20EFD53D42C9}"/>
                  </a:ext>
                </a:extLst>
              </p:cNvPr>
              <p:cNvSpPr/>
              <p:nvPr/>
            </p:nvSpPr>
            <p:spPr>
              <a:xfrm>
                <a:off x="4954539" y="1880943"/>
                <a:ext cx="2828188" cy="776732"/>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a:extLst>
                  <a:ext uri="{FF2B5EF4-FFF2-40B4-BE49-F238E27FC236}">
                    <a16:creationId xmlns:a16="http://schemas.microsoft.com/office/drawing/2014/main" xmlns="" id="{EB55DB8D-CA66-415C-B109-5F953AA6FA18}"/>
                  </a:ext>
                </a:extLst>
              </p:cNvPr>
              <p:cNvSpPr txBox="1"/>
              <p:nvPr/>
            </p:nvSpPr>
            <p:spPr>
              <a:xfrm>
                <a:off x="4954540" y="2019084"/>
                <a:ext cx="590121" cy="601299"/>
              </a:xfrm>
              <a:prstGeom prst="rect">
                <a:avLst/>
              </a:prstGeom>
              <a:noFill/>
            </p:spPr>
            <p:txBody>
              <a:bodyPr wrap="square" rtlCol="0">
                <a:spAutoFit/>
              </a:bodyPr>
              <a:lstStyle/>
              <a:p>
                <a:r>
                  <a:rPr lang="zh-CN" altLang="en-US" sz="1400" dirty="0"/>
                  <a:t>科学计算</a:t>
                </a:r>
              </a:p>
            </p:txBody>
          </p:sp>
          <p:sp>
            <p:nvSpPr>
              <p:cNvPr id="9" name="矩形: 圆角 8">
                <a:extLst>
                  <a:ext uri="{FF2B5EF4-FFF2-40B4-BE49-F238E27FC236}">
                    <a16:creationId xmlns:a16="http://schemas.microsoft.com/office/drawing/2014/main" xmlns="" id="{FF0B4C58-110A-4348-8736-5C2953B42A94}"/>
                  </a:ext>
                </a:extLst>
              </p:cNvPr>
              <p:cNvSpPr/>
              <p:nvPr/>
            </p:nvSpPr>
            <p:spPr>
              <a:xfrm>
                <a:off x="5550810" y="1990062"/>
                <a:ext cx="639212" cy="60606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ysClr val="windowText" lastClr="000000"/>
                    </a:solidFill>
                  </a:rPr>
                  <a:t>CPU</a:t>
                </a:r>
                <a:endParaRPr lang="zh-CN" altLang="en-US" sz="1400" dirty="0">
                  <a:solidFill>
                    <a:sysClr val="windowText" lastClr="000000"/>
                  </a:solidFill>
                </a:endParaRPr>
              </a:p>
            </p:txBody>
          </p:sp>
          <p:sp>
            <p:nvSpPr>
              <p:cNvPr id="10" name="矩形: 圆角 9">
                <a:extLst>
                  <a:ext uri="{FF2B5EF4-FFF2-40B4-BE49-F238E27FC236}">
                    <a16:creationId xmlns:a16="http://schemas.microsoft.com/office/drawing/2014/main" xmlns="" id="{71716F4D-1995-45EE-8646-8280FA8228B1}"/>
                  </a:ext>
                </a:extLst>
              </p:cNvPr>
              <p:cNvSpPr/>
              <p:nvPr/>
            </p:nvSpPr>
            <p:spPr>
              <a:xfrm>
                <a:off x="6237167" y="2001456"/>
                <a:ext cx="639212" cy="60606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ysClr val="windowText" lastClr="000000"/>
                    </a:solidFill>
                  </a:rPr>
                  <a:t>内存</a:t>
                </a:r>
              </a:p>
            </p:txBody>
          </p:sp>
          <p:sp>
            <p:nvSpPr>
              <p:cNvPr id="11" name="矩形: 圆角 10">
                <a:extLst>
                  <a:ext uri="{FF2B5EF4-FFF2-40B4-BE49-F238E27FC236}">
                    <a16:creationId xmlns:a16="http://schemas.microsoft.com/office/drawing/2014/main" xmlns="" id="{4EE7A2B3-200A-4142-BB49-EF35D32849B1}"/>
                  </a:ext>
                </a:extLst>
              </p:cNvPr>
              <p:cNvSpPr/>
              <p:nvPr/>
            </p:nvSpPr>
            <p:spPr>
              <a:xfrm>
                <a:off x="6931752" y="2005188"/>
                <a:ext cx="738554" cy="24957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ysClr val="windowText" lastClr="000000"/>
                    </a:solidFill>
                  </a:rPr>
                  <a:t>存储</a:t>
                </a:r>
              </a:p>
            </p:txBody>
          </p:sp>
          <p:sp>
            <p:nvSpPr>
              <p:cNvPr id="12" name="矩形: 圆角 11">
                <a:extLst>
                  <a:ext uri="{FF2B5EF4-FFF2-40B4-BE49-F238E27FC236}">
                    <a16:creationId xmlns:a16="http://schemas.microsoft.com/office/drawing/2014/main" xmlns="" id="{72630ACA-B7D8-4A90-A757-C7F75B588280}"/>
                  </a:ext>
                </a:extLst>
              </p:cNvPr>
              <p:cNvSpPr/>
              <p:nvPr/>
            </p:nvSpPr>
            <p:spPr>
              <a:xfrm>
                <a:off x="6931752" y="2276417"/>
                <a:ext cx="738554" cy="21372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ysClr val="windowText" lastClr="000000"/>
                    </a:solidFill>
                  </a:rPr>
                  <a:t>网络</a:t>
                </a:r>
              </a:p>
            </p:txBody>
          </p:sp>
          <p:sp>
            <p:nvSpPr>
              <p:cNvPr id="28" name="文本框 27">
                <a:extLst>
                  <a:ext uri="{FF2B5EF4-FFF2-40B4-BE49-F238E27FC236}">
                    <a16:creationId xmlns:a16="http://schemas.microsoft.com/office/drawing/2014/main" xmlns="" id="{921F33B2-4C4A-4E5B-9651-0B6CE1638AAB}"/>
                  </a:ext>
                </a:extLst>
              </p:cNvPr>
              <p:cNvSpPr txBox="1"/>
              <p:nvPr/>
            </p:nvSpPr>
            <p:spPr>
              <a:xfrm>
                <a:off x="7040042" y="2386050"/>
                <a:ext cx="492443" cy="369332"/>
              </a:xfrm>
              <a:prstGeom prst="rect">
                <a:avLst/>
              </a:prstGeom>
              <a:noFill/>
            </p:spPr>
            <p:txBody>
              <a:bodyPr wrap="none" rtlCol="0">
                <a:spAutoFit/>
              </a:bodyPr>
              <a:lstStyle/>
              <a:p>
                <a:r>
                  <a:rPr lang="en-US" altLang="zh-CN" dirty="0"/>
                  <a:t>……</a:t>
                </a:r>
                <a:endParaRPr lang="zh-CN" altLang="en-US" dirty="0"/>
              </a:p>
            </p:txBody>
          </p:sp>
        </p:grpSp>
        <p:grpSp>
          <p:nvGrpSpPr>
            <p:cNvPr id="38" name="组合 37">
              <a:extLst>
                <a:ext uri="{FF2B5EF4-FFF2-40B4-BE49-F238E27FC236}">
                  <a16:creationId xmlns:a16="http://schemas.microsoft.com/office/drawing/2014/main" xmlns="" id="{1C3C603F-57C7-4CB0-8673-D9305D2C5B58}"/>
                </a:ext>
              </a:extLst>
            </p:cNvPr>
            <p:cNvGrpSpPr/>
            <p:nvPr/>
          </p:nvGrpSpPr>
          <p:grpSpPr>
            <a:xfrm>
              <a:off x="929510" y="2647801"/>
              <a:ext cx="2828188" cy="865912"/>
              <a:chOff x="4960401" y="1589753"/>
              <a:chExt cx="2828188" cy="865912"/>
            </a:xfrm>
          </p:grpSpPr>
          <p:sp>
            <p:nvSpPr>
              <p:cNvPr id="39" name="矩形: 圆角 38">
                <a:extLst>
                  <a:ext uri="{FF2B5EF4-FFF2-40B4-BE49-F238E27FC236}">
                    <a16:creationId xmlns:a16="http://schemas.microsoft.com/office/drawing/2014/main" xmlns="" id="{1B704C95-D53C-4875-A738-6C3FF563B8A4}"/>
                  </a:ext>
                </a:extLst>
              </p:cNvPr>
              <p:cNvSpPr/>
              <p:nvPr/>
            </p:nvSpPr>
            <p:spPr>
              <a:xfrm>
                <a:off x="4960401" y="1589753"/>
                <a:ext cx="2828188" cy="77716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文本框 39">
                <a:extLst>
                  <a:ext uri="{FF2B5EF4-FFF2-40B4-BE49-F238E27FC236}">
                    <a16:creationId xmlns:a16="http://schemas.microsoft.com/office/drawing/2014/main" xmlns="" id="{2970EDEE-561A-4596-BD2A-FE7625943D30}"/>
                  </a:ext>
                </a:extLst>
              </p:cNvPr>
              <p:cNvSpPr txBox="1"/>
              <p:nvPr/>
            </p:nvSpPr>
            <p:spPr>
              <a:xfrm>
                <a:off x="4960401" y="1681664"/>
                <a:ext cx="590121" cy="601298"/>
              </a:xfrm>
              <a:prstGeom prst="rect">
                <a:avLst/>
              </a:prstGeom>
              <a:noFill/>
            </p:spPr>
            <p:txBody>
              <a:bodyPr wrap="square" rtlCol="0">
                <a:spAutoFit/>
              </a:bodyPr>
              <a:lstStyle/>
              <a:p>
                <a:r>
                  <a:rPr lang="zh-CN" altLang="en-US" sz="1400" dirty="0"/>
                  <a:t>网页应用</a:t>
                </a:r>
              </a:p>
            </p:txBody>
          </p:sp>
          <p:sp>
            <p:nvSpPr>
              <p:cNvPr id="41" name="矩形: 圆角 40">
                <a:extLst>
                  <a:ext uri="{FF2B5EF4-FFF2-40B4-BE49-F238E27FC236}">
                    <a16:creationId xmlns:a16="http://schemas.microsoft.com/office/drawing/2014/main" xmlns="" id="{D619CD81-11AA-4553-AEC4-49300EBD7460}"/>
                  </a:ext>
                </a:extLst>
              </p:cNvPr>
              <p:cNvSpPr/>
              <p:nvPr/>
            </p:nvSpPr>
            <p:spPr>
              <a:xfrm>
                <a:off x="5550524" y="1705690"/>
                <a:ext cx="643538" cy="57727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ysClr val="windowText" lastClr="000000"/>
                    </a:solidFill>
                  </a:rPr>
                  <a:t>网络</a:t>
                </a:r>
                <a:endParaRPr lang="en-US" altLang="zh-CN" sz="1400" dirty="0">
                  <a:solidFill>
                    <a:sysClr val="windowText" lastClr="000000"/>
                  </a:solidFill>
                </a:endParaRPr>
              </a:p>
              <a:p>
                <a:pPr algn="ctr"/>
                <a:r>
                  <a:rPr lang="zh-CN" altLang="en-US" sz="1400" dirty="0">
                    <a:solidFill>
                      <a:sysClr val="windowText" lastClr="000000"/>
                    </a:solidFill>
                  </a:rPr>
                  <a:t>带宽</a:t>
                </a:r>
              </a:p>
            </p:txBody>
          </p:sp>
          <p:sp>
            <p:nvSpPr>
              <p:cNvPr id="42" name="矩形: 圆角 41">
                <a:extLst>
                  <a:ext uri="{FF2B5EF4-FFF2-40B4-BE49-F238E27FC236}">
                    <a16:creationId xmlns:a16="http://schemas.microsoft.com/office/drawing/2014/main" xmlns="" id="{C7D68425-56A7-417D-86E2-5CBFC8C0BE49}"/>
                  </a:ext>
                </a:extLst>
              </p:cNvPr>
              <p:cNvSpPr/>
              <p:nvPr/>
            </p:nvSpPr>
            <p:spPr>
              <a:xfrm>
                <a:off x="6243854" y="1705690"/>
                <a:ext cx="643539" cy="57727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ysClr val="windowText" lastClr="000000"/>
                    </a:solidFill>
                  </a:rPr>
                  <a:t>IO</a:t>
                </a:r>
              </a:p>
              <a:p>
                <a:pPr algn="ctr"/>
                <a:r>
                  <a:rPr lang="zh-CN" altLang="en-US" sz="1400" dirty="0">
                    <a:solidFill>
                      <a:sysClr val="windowText" lastClr="000000"/>
                    </a:solidFill>
                  </a:rPr>
                  <a:t>使用</a:t>
                </a:r>
              </a:p>
            </p:txBody>
          </p:sp>
          <p:sp>
            <p:nvSpPr>
              <p:cNvPr id="43" name="矩形: 圆角 42">
                <a:extLst>
                  <a:ext uri="{FF2B5EF4-FFF2-40B4-BE49-F238E27FC236}">
                    <a16:creationId xmlns:a16="http://schemas.microsoft.com/office/drawing/2014/main" xmlns="" id="{9E797176-5373-4C59-B9AF-0EE56E72D45C}"/>
                  </a:ext>
                </a:extLst>
              </p:cNvPr>
              <p:cNvSpPr/>
              <p:nvPr/>
            </p:nvSpPr>
            <p:spPr>
              <a:xfrm>
                <a:off x="6937614" y="1723280"/>
                <a:ext cx="738554" cy="22095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ysClr val="windowText" lastClr="000000"/>
                    </a:solidFill>
                  </a:rPr>
                  <a:t>CPU</a:t>
                </a:r>
                <a:endParaRPr lang="zh-CN" altLang="en-US" sz="1200" dirty="0">
                  <a:solidFill>
                    <a:sysClr val="windowText" lastClr="000000"/>
                  </a:solidFill>
                </a:endParaRPr>
              </a:p>
            </p:txBody>
          </p:sp>
          <p:sp>
            <p:nvSpPr>
              <p:cNvPr id="44" name="矩形: 圆角 43">
                <a:extLst>
                  <a:ext uri="{FF2B5EF4-FFF2-40B4-BE49-F238E27FC236}">
                    <a16:creationId xmlns:a16="http://schemas.microsoft.com/office/drawing/2014/main" xmlns="" id="{B6B919EA-5722-44EB-A205-6CE13EDF50A6}"/>
                  </a:ext>
                </a:extLst>
              </p:cNvPr>
              <p:cNvSpPr/>
              <p:nvPr/>
            </p:nvSpPr>
            <p:spPr>
              <a:xfrm>
                <a:off x="6945702" y="1982312"/>
                <a:ext cx="738554" cy="23166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ysClr val="windowText" lastClr="000000"/>
                    </a:solidFill>
                  </a:rPr>
                  <a:t>内存</a:t>
                </a:r>
              </a:p>
            </p:txBody>
          </p:sp>
          <p:sp>
            <p:nvSpPr>
              <p:cNvPr id="45" name="文本框 44">
                <a:extLst>
                  <a:ext uri="{FF2B5EF4-FFF2-40B4-BE49-F238E27FC236}">
                    <a16:creationId xmlns:a16="http://schemas.microsoft.com/office/drawing/2014/main" xmlns="" id="{6841EB98-A322-46AD-A352-C1A168D48AC0}"/>
                  </a:ext>
                </a:extLst>
              </p:cNvPr>
              <p:cNvSpPr txBox="1"/>
              <p:nvPr/>
            </p:nvSpPr>
            <p:spPr>
              <a:xfrm>
                <a:off x="7050557" y="2086332"/>
                <a:ext cx="492443" cy="369333"/>
              </a:xfrm>
              <a:prstGeom prst="rect">
                <a:avLst/>
              </a:prstGeom>
              <a:noFill/>
            </p:spPr>
            <p:txBody>
              <a:bodyPr wrap="none" rtlCol="0">
                <a:spAutoFit/>
              </a:bodyPr>
              <a:lstStyle/>
              <a:p>
                <a:r>
                  <a:rPr lang="en-US" altLang="zh-CN" dirty="0"/>
                  <a:t>……</a:t>
                </a:r>
                <a:endParaRPr lang="zh-CN" altLang="en-US" dirty="0"/>
              </a:p>
            </p:txBody>
          </p:sp>
        </p:grpSp>
      </p:grpSp>
      <p:sp>
        <p:nvSpPr>
          <p:cNvPr id="14" name="文本框 13">
            <a:extLst>
              <a:ext uri="{FF2B5EF4-FFF2-40B4-BE49-F238E27FC236}">
                <a16:creationId xmlns:a16="http://schemas.microsoft.com/office/drawing/2014/main" xmlns="" id="{2A9383A3-5710-4B51-9344-ACD1E3BE87B4}"/>
              </a:ext>
            </a:extLst>
          </p:cNvPr>
          <p:cNvSpPr txBox="1"/>
          <p:nvPr/>
        </p:nvSpPr>
        <p:spPr>
          <a:xfrm>
            <a:off x="1174917" y="4725900"/>
            <a:ext cx="7841292" cy="424155"/>
          </a:xfrm>
          <a:prstGeom prst="rect">
            <a:avLst/>
          </a:prstGeom>
          <a:noFill/>
        </p:spPr>
        <p:txBody>
          <a:bodyPr wrap="square" rtlCol="0">
            <a:spAutoFit/>
          </a:bodyPr>
          <a:lstStyle/>
          <a:p>
            <a:pPr>
              <a:lnSpc>
                <a:spcPct val="150000"/>
              </a:lnSpc>
            </a:pPr>
            <a:r>
              <a:rPr lang="zh-CN" altLang="en-US" sz="1600" b="1" dirty="0">
                <a:solidFill>
                  <a:schemeClr val="accent1"/>
                </a:solidFill>
                <a:latin typeface="+mn-ea"/>
              </a:rPr>
              <a:t>不同种类的用户应用对不同资源的</a:t>
            </a:r>
            <a:r>
              <a:rPr lang="zh-CN" altLang="en-US" sz="1600" b="1" dirty="0">
                <a:solidFill>
                  <a:srgbClr val="C00000"/>
                </a:solidFill>
                <a:latin typeface="+mn-ea"/>
              </a:rPr>
              <a:t>需求不同</a:t>
            </a:r>
            <a:endParaRPr lang="en-US" altLang="zh-CN" sz="1600" b="1" dirty="0">
              <a:solidFill>
                <a:srgbClr val="C00000"/>
              </a:solidFill>
              <a:latin typeface="+mn-ea"/>
            </a:endParaRPr>
          </a:p>
        </p:txBody>
      </p:sp>
      <p:grpSp>
        <p:nvGrpSpPr>
          <p:cNvPr id="21" name="组合 20">
            <a:extLst>
              <a:ext uri="{FF2B5EF4-FFF2-40B4-BE49-F238E27FC236}">
                <a16:creationId xmlns:a16="http://schemas.microsoft.com/office/drawing/2014/main" xmlns="" id="{D0549409-2C3D-43D1-9956-D984DF25183B}"/>
              </a:ext>
            </a:extLst>
          </p:cNvPr>
          <p:cNvGrpSpPr/>
          <p:nvPr/>
        </p:nvGrpSpPr>
        <p:grpSpPr>
          <a:xfrm>
            <a:off x="3616882" y="2038673"/>
            <a:ext cx="4922507" cy="2288047"/>
            <a:chOff x="2769388" y="2053019"/>
            <a:chExt cx="4922507" cy="2288047"/>
          </a:xfrm>
        </p:grpSpPr>
        <p:grpSp>
          <p:nvGrpSpPr>
            <p:cNvPr id="20" name="组合 19">
              <a:extLst>
                <a:ext uri="{FF2B5EF4-FFF2-40B4-BE49-F238E27FC236}">
                  <a16:creationId xmlns:a16="http://schemas.microsoft.com/office/drawing/2014/main" xmlns="" id="{6CAC722D-08E1-47D6-A276-35AB2F5EDB06}"/>
                </a:ext>
              </a:extLst>
            </p:cNvPr>
            <p:cNvGrpSpPr/>
            <p:nvPr/>
          </p:nvGrpSpPr>
          <p:grpSpPr>
            <a:xfrm>
              <a:off x="5261149" y="2053019"/>
              <a:ext cx="2430746" cy="2288047"/>
              <a:chOff x="4851146" y="2013726"/>
              <a:chExt cx="2430746" cy="2288047"/>
            </a:xfrm>
          </p:grpSpPr>
          <p:grpSp>
            <p:nvGrpSpPr>
              <p:cNvPr id="102" name="组合 101">
                <a:extLst>
                  <a:ext uri="{FF2B5EF4-FFF2-40B4-BE49-F238E27FC236}">
                    <a16:creationId xmlns:a16="http://schemas.microsoft.com/office/drawing/2014/main" xmlns="" id="{F990D31D-F722-46EE-9849-CE5BEA629C68}"/>
                  </a:ext>
                </a:extLst>
              </p:cNvPr>
              <p:cNvGrpSpPr/>
              <p:nvPr/>
            </p:nvGrpSpPr>
            <p:grpSpPr>
              <a:xfrm>
                <a:off x="4851146" y="2013726"/>
                <a:ext cx="2430746" cy="2288047"/>
                <a:chOff x="4627191" y="2006692"/>
                <a:chExt cx="2430746" cy="2288047"/>
              </a:xfrm>
            </p:grpSpPr>
            <p:grpSp>
              <p:nvGrpSpPr>
                <p:cNvPr id="90" name="组合 89">
                  <a:extLst>
                    <a:ext uri="{FF2B5EF4-FFF2-40B4-BE49-F238E27FC236}">
                      <a16:creationId xmlns:a16="http://schemas.microsoft.com/office/drawing/2014/main" xmlns="" id="{F106AE0A-B05A-4F1A-897F-885860387137}"/>
                    </a:ext>
                  </a:extLst>
                </p:cNvPr>
                <p:cNvGrpSpPr/>
                <p:nvPr/>
              </p:nvGrpSpPr>
              <p:grpSpPr>
                <a:xfrm>
                  <a:off x="4627191" y="2006692"/>
                  <a:ext cx="2430746" cy="2288047"/>
                  <a:chOff x="5495955" y="1868820"/>
                  <a:chExt cx="2749460" cy="2288047"/>
                </a:xfrm>
              </p:grpSpPr>
              <p:grpSp>
                <p:nvGrpSpPr>
                  <p:cNvPr id="91" name="组合 90">
                    <a:extLst>
                      <a:ext uri="{FF2B5EF4-FFF2-40B4-BE49-F238E27FC236}">
                        <a16:creationId xmlns:a16="http://schemas.microsoft.com/office/drawing/2014/main" xmlns="" id="{00DBFE39-BE18-4AF6-A98A-AB60F8A71461}"/>
                      </a:ext>
                    </a:extLst>
                  </p:cNvPr>
                  <p:cNvGrpSpPr/>
                  <p:nvPr/>
                </p:nvGrpSpPr>
                <p:grpSpPr>
                  <a:xfrm>
                    <a:off x="5809959" y="2021554"/>
                    <a:ext cx="2013730" cy="1774507"/>
                    <a:chOff x="628650" y="3388594"/>
                    <a:chExt cx="570463" cy="530669"/>
                  </a:xfrm>
                </p:grpSpPr>
                <p:cxnSp>
                  <p:nvCxnSpPr>
                    <p:cNvPr id="94" name="直线箭头连接符 9">
                      <a:extLst>
                        <a:ext uri="{FF2B5EF4-FFF2-40B4-BE49-F238E27FC236}">
                          <a16:creationId xmlns:a16="http://schemas.microsoft.com/office/drawing/2014/main" xmlns="" id="{A14049B8-E56B-4F0D-8D14-0983D60FAA2D}"/>
                        </a:ext>
                      </a:extLst>
                    </p:cNvPr>
                    <p:cNvCxnSpPr>
                      <a:cxnSpLocks/>
                    </p:cNvCxnSpPr>
                    <p:nvPr/>
                  </p:nvCxnSpPr>
                  <p:spPr>
                    <a:xfrm>
                      <a:off x="628650" y="3919263"/>
                      <a:ext cx="57046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线箭头连接符 60">
                      <a:extLst>
                        <a:ext uri="{FF2B5EF4-FFF2-40B4-BE49-F238E27FC236}">
                          <a16:creationId xmlns:a16="http://schemas.microsoft.com/office/drawing/2014/main" xmlns="" id="{6E6662FA-FDF2-44CA-8DEB-9FD73EABA5B3}"/>
                        </a:ext>
                      </a:extLst>
                    </p:cNvPr>
                    <p:cNvCxnSpPr>
                      <a:cxnSpLocks/>
                    </p:cNvCxnSpPr>
                    <p:nvPr/>
                  </p:nvCxnSpPr>
                  <p:spPr>
                    <a:xfrm flipV="1">
                      <a:off x="630054" y="3388594"/>
                      <a:ext cx="0" cy="5267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2" name="íṣľîḑê">
                    <a:extLst>
                      <a:ext uri="{FF2B5EF4-FFF2-40B4-BE49-F238E27FC236}">
                        <a16:creationId xmlns:a16="http://schemas.microsoft.com/office/drawing/2014/main" xmlns="" id="{463D1F15-3AF2-4CFC-B122-CE7FE528A03B}"/>
                      </a:ext>
                    </a:extLst>
                  </p:cNvPr>
                  <p:cNvSpPr/>
                  <p:nvPr/>
                </p:nvSpPr>
                <p:spPr bwMode="auto">
                  <a:xfrm rot="16200000">
                    <a:off x="5268541" y="2096234"/>
                    <a:ext cx="803103" cy="34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en-US" altLang="zh-CN" sz="1400" i="1" dirty="0"/>
                      <a:t>QoS</a:t>
                    </a:r>
                  </a:p>
                </p:txBody>
              </p:sp>
              <p:sp>
                <p:nvSpPr>
                  <p:cNvPr id="93" name="íṣľîḑê">
                    <a:extLst>
                      <a:ext uri="{FF2B5EF4-FFF2-40B4-BE49-F238E27FC236}">
                        <a16:creationId xmlns:a16="http://schemas.microsoft.com/office/drawing/2014/main" xmlns="" id="{315642E1-3C81-427A-878F-6A175A9A5083}"/>
                      </a:ext>
                    </a:extLst>
                  </p:cNvPr>
                  <p:cNvSpPr/>
                  <p:nvPr/>
                </p:nvSpPr>
                <p:spPr bwMode="auto">
                  <a:xfrm>
                    <a:off x="6816823" y="3808591"/>
                    <a:ext cx="1428592" cy="34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zh-CN" altLang="en-US" sz="1400" i="1" dirty="0"/>
                      <a:t>资源分配</a:t>
                    </a:r>
                    <a:endParaRPr lang="en-US" altLang="zh-CN" sz="1400" i="1" dirty="0"/>
                  </a:p>
                </p:txBody>
              </p:sp>
            </p:grpSp>
            <p:sp>
              <p:nvSpPr>
                <p:cNvPr id="96" name="任意多边形: 形状 95">
                  <a:extLst>
                    <a:ext uri="{FF2B5EF4-FFF2-40B4-BE49-F238E27FC236}">
                      <a16:creationId xmlns:a16="http://schemas.microsoft.com/office/drawing/2014/main" xmlns="" id="{83E276FB-AE2A-4265-9973-929BE0E43608}"/>
                    </a:ext>
                  </a:extLst>
                </p:cNvPr>
                <p:cNvSpPr/>
                <p:nvPr/>
              </p:nvSpPr>
              <p:spPr>
                <a:xfrm>
                  <a:off x="4934829" y="2631739"/>
                  <a:ext cx="629590" cy="1289669"/>
                </a:xfrm>
                <a:custGeom>
                  <a:avLst/>
                  <a:gdLst>
                    <a:gd name="connsiteX0" fmla="*/ 0 w 1037492"/>
                    <a:gd name="connsiteY0" fmla="*/ 1664677 h 1664677"/>
                    <a:gd name="connsiteX1" fmla="*/ 316523 w 1037492"/>
                    <a:gd name="connsiteY1" fmla="*/ 474785 h 1664677"/>
                    <a:gd name="connsiteX2" fmla="*/ 1037492 w 1037492"/>
                    <a:gd name="connsiteY2" fmla="*/ 0 h 1664677"/>
                    <a:gd name="connsiteX3" fmla="*/ 1037492 w 1037492"/>
                    <a:gd name="connsiteY3" fmla="*/ 0 h 1664677"/>
                  </a:gdLst>
                  <a:ahLst/>
                  <a:cxnLst>
                    <a:cxn ang="0">
                      <a:pos x="connsiteX0" y="connsiteY0"/>
                    </a:cxn>
                    <a:cxn ang="0">
                      <a:pos x="connsiteX1" y="connsiteY1"/>
                    </a:cxn>
                    <a:cxn ang="0">
                      <a:pos x="connsiteX2" y="connsiteY2"/>
                    </a:cxn>
                    <a:cxn ang="0">
                      <a:pos x="connsiteX3" y="connsiteY3"/>
                    </a:cxn>
                  </a:cxnLst>
                  <a:rect l="l" t="t" r="r" b="b"/>
                  <a:pathLst>
                    <a:path w="1037492" h="1664677">
                      <a:moveTo>
                        <a:pt x="0" y="1664677"/>
                      </a:moveTo>
                      <a:cubicBezTo>
                        <a:pt x="71804" y="1208454"/>
                        <a:pt x="143608" y="752231"/>
                        <a:pt x="316523" y="474785"/>
                      </a:cubicBezTo>
                      <a:cubicBezTo>
                        <a:pt x="489438" y="197339"/>
                        <a:pt x="1037492" y="0"/>
                        <a:pt x="1037492" y="0"/>
                      </a:cubicBezTo>
                      <a:lnTo>
                        <a:pt x="1037492" y="0"/>
                      </a:lnTo>
                    </a:path>
                  </a:pathLst>
                </a:custGeom>
                <a:ln w="38100">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cxnSp>
              <p:nvCxnSpPr>
                <p:cNvPr id="99" name="直接连接符 98">
                  <a:extLst>
                    <a:ext uri="{FF2B5EF4-FFF2-40B4-BE49-F238E27FC236}">
                      <a16:creationId xmlns:a16="http://schemas.microsoft.com/office/drawing/2014/main" xmlns="" id="{F5FBEC9D-3653-47BD-AF3F-E0CBB813C285}"/>
                    </a:ext>
                  </a:extLst>
                </p:cNvPr>
                <p:cNvCxnSpPr>
                  <a:cxnSpLocks/>
                </p:cNvCxnSpPr>
                <p:nvPr/>
              </p:nvCxnSpPr>
              <p:spPr>
                <a:xfrm>
                  <a:off x="4904796" y="2482316"/>
                  <a:ext cx="1464990"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97" name="任意多边形: 形状 96">
                  <a:extLst>
                    <a:ext uri="{FF2B5EF4-FFF2-40B4-BE49-F238E27FC236}">
                      <a16:creationId xmlns:a16="http://schemas.microsoft.com/office/drawing/2014/main" xmlns="" id="{AB3A373B-7720-425D-B598-7CFFBB268292}"/>
                    </a:ext>
                  </a:extLst>
                </p:cNvPr>
                <p:cNvSpPr/>
                <p:nvPr/>
              </p:nvSpPr>
              <p:spPr>
                <a:xfrm>
                  <a:off x="5564420" y="2381336"/>
                  <a:ext cx="876312" cy="250400"/>
                </a:xfrm>
                <a:custGeom>
                  <a:avLst/>
                  <a:gdLst>
                    <a:gd name="connsiteX0" fmla="*/ 0 w 1553307"/>
                    <a:gd name="connsiteY0" fmla="*/ 345831 h 345831"/>
                    <a:gd name="connsiteX1" fmla="*/ 580292 w 1553307"/>
                    <a:gd name="connsiteY1" fmla="*/ 87923 h 345831"/>
                    <a:gd name="connsiteX2" fmla="*/ 1553307 w 1553307"/>
                    <a:gd name="connsiteY2" fmla="*/ 0 h 345831"/>
                    <a:gd name="connsiteX3" fmla="*/ 1553307 w 1553307"/>
                    <a:gd name="connsiteY3" fmla="*/ 0 h 345831"/>
                  </a:gdLst>
                  <a:ahLst/>
                  <a:cxnLst>
                    <a:cxn ang="0">
                      <a:pos x="connsiteX0" y="connsiteY0"/>
                    </a:cxn>
                    <a:cxn ang="0">
                      <a:pos x="connsiteX1" y="connsiteY1"/>
                    </a:cxn>
                    <a:cxn ang="0">
                      <a:pos x="connsiteX2" y="connsiteY2"/>
                    </a:cxn>
                    <a:cxn ang="0">
                      <a:pos x="connsiteX3" y="connsiteY3"/>
                    </a:cxn>
                  </a:cxnLst>
                  <a:rect l="l" t="t" r="r" b="b"/>
                  <a:pathLst>
                    <a:path w="1553307" h="345831">
                      <a:moveTo>
                        <a:pt x="0" y="345831"/>
                      </a:moveTo>
                      <a:cubicBezTo>
                        <a:pt x="160704" y="245696"/>
                        <a:pt x="321408" y="145561"/>
                        <a:pt x="580292" y="87923"/>
                      </a:cubicBezTo>
                      <a:cubicBezTo>
                        <a:pt x="839176" y="30285"/>
                        <a:pt x="1553307" y="0"/>
                        <a:pt x="1553307" y="0"/>
                      </a:cubicBezTo>
                      <a:lnTo>
                        <a:pt x="1553307" y="0"/>
                      </a:lnTo>
                    </a:path>
                  </a:pathLst>
                </a:custGeom>
                <a:ln w="38100">
                  <a:solidFill>
                    <a:schemeClr val="accent1">
                      <a:lumMod val="60000"/>
                      <a:lumOff val="40000"/>
                    </a:schemeClr>
                  </a:solidFill>
                  <a:prstDash val="sysDot"/>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01" name="文本框 100">
                  <a:extLst>
                    <a:ext uri="{FF2B5EF4-FFF2-40B4-BE49-F238E27FC236}">
                      <a16:creationId xmlns:a16="http://schemas.microsoft.com/office/drawing/2014/main" xmlns="" id="{4FF74736-97E3-47E4-9178-9EA3BE436E4C}"/>
                    </a:ext>
                  </a:extLst>
                </p:cNvPr>
                <p:cNvSpPr txBox="1"/>
                <p:nvPr/>
              </p:nvSpPr>
              <p:spPr>
                <a:xfrm>
                  <a:off x="6145154" y="2477847"/>
                  <a:ext cx="869149" cy="307777"/>
                </a:xfrm>
                <a:prstGeom prst="rect">
                  <a:avLst/>
                </a:prstGeom>
                <a:noFill/>
              </p:spPr>
              <p:txBody>
                <a:bodyPr wrap="none" rtlCol="0">
                  <a:spAutoFit/>
                </a:bodyPr>
                <a:lstStyle/>
                <a:p>
                  <a:r>
                    <a:rPr lang="en-US" altLang="zh-CN" sz="1400" dirty="0">
                      <a:solidFill>
                        <a:srgbClr val="FF0000"/>
                      </a:solidFill>
                    </a:rPr>
                    <a:t>QoS</a:t>
                  </a:r>
                  <a:r>
                    <a:rPr lang="zh-CN" altLang="en-US" sz="1400" dirty="0">
                      <a:solidFill>
                        <a:srgbClr val="FF0000"/>
                      </a:solidFill>
                    </a:rPr>
                    <a:t>要求</a:t>
                  </a:r>
                </a:p>
              </p:txBody>
            </p:sp>
          </p:grpSp>
          <p:cxnSp>
            <p:nvCxnSpPr>
              <p:cNvPr id="16" name="直接箭头连接符 15">
                <a:extLst>
                  <a:ext uri="{FF2B5EF4-FFF2-40B4-BE49-F238E27FC236}">
                    <a16:creationId xmlns:a16="http://schemas.microsoft.com/office/drawing/2014/main" xmlns="" id="{5AB6209D-763E-434B-ACF5-51D6A9590B95}"/>
                  </a:ext>
                </a:extLst>
              </p:cNvPr>
              <p:cNvCxnSpPr>
                <a:cxnSpLocks/>
              </p:cNvCxnSpPr>
              <p:nvPr/>
            </p:nvCxnSpPr>
            <p:spPr>
              <a:xfrm flipH="1" flipV="1">
                <a:off x="6030759" y="2578487"/>
                <a:ext cx="17387" cy="36982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xmlns="" id="{CDD81253-AB59-419C-9120-EA5877C93FF5}"/>
                  </a:ext>
                </a:extLst>
              </p:cNvPr>
              <p:cNvSpPr txBox="1"/>
              <p:nvPr/>
            </p:nvSpPr>
            <p:spPr>
              <a:xfrm>
                <a:off x="5661647" y="2925316"/>
                <a:ext cx="1440707" cy="523220"/>
              </a:xfrm>
              <a:prstGeom prst="rect">
                <a:avLst/>
              </a:prstGeom>
              <a:noFill/>
            </p:spPr>
            <p:txBody>
              <a:bodyPr wrap="square" rtlCol="0">
                <a:spAutoFit/>
              </a:bodyPr>
              <a:lstStyle/>
              <a:p>
                <a:r>
                  <a:rPr lang="zh-CN" altLang="en-US" sz="1400" dirty="0"/>
                  <a:t>满足</a:t>
                </a:r>
                <a:r>
                  <a:rPr lang="en-US" altLang="zh-CN" sz="1400" dirty="0"/>
                  <a:t>QoS</a:t>
                </a:r>
                <a:r>
                  <a:rPr lang="zh-CN" altLang="en-US" sz="1400" dirty="0"/>
                  <a:t>要求下的最低资源配置</a:t>
                </a:r>
              </a:p>
            </p:txBody>
          </p:sp>
        </p:grpSp>
        <p:sp>
          <p:nvSpPr>
            <p:cNvPr id="4" name="矩形: 圆角 3">
              <a:extLst>
                <a:ext uri="{FF2B5EF4-FFF2-40B4-BE49-F238E27FC236}">
                  <a16:creationId xmlns:a16="http://schemas.microsoft.com/office/drawing/2014/main" xmlns="" id="{BD37C8B3-6D3C-440E-BB82-F2E139525F44}"/>
                </a:ext>
              </a:extLst>
            </p:cNvPr>
            <p:cNvSpPr/>
            <p:nvPr/>
          </p:nvSpPr>
          <p:spPr>
            <a:xfrm>
              <a:off x="2845341" y="2502409"/>
              <a:ext cx="900142" cy="56258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ysClr val="windowText" lastClr="000000"/>
                  </a:solidFill>
                </a:rPr>
                <a:t>CPU</a:t>
              </a:r>
              <a:r>
                <a:rPr lang="zh-CN" altLang="en-US" sz="1200" dirty="0">
                  <a:solidFill>
                    <a:sysClr val="windowText" lastClr="000000"/>
                  </a:solidFill>
                </a:rPr>
                <a:t>占用</a:t>
              </a:r>
            </a:p>
          </p:txBody>
        </p:sp>
        <p:sp>
          <p:nvSpPr>
            <p:cNvPr id="46" name="矩形: 圆角 45">
              <a:extLst>
                <a:ext uri="{FF2B5EF4-FFF2-40B4-BE49-F238E27FC236}">
                  <a16:creationId xmlns:a16="http://schemas.microsoft.com/office/drawing/2014/main" xmlns="" id="{DFB18D7D-9239-48DF-95F2-3DC47300B526}"/>
                </a:ext>
              </a:extLst>
            </p:cNvPr>
            <p:cNvSpPr/>
            <p:nvPr/>
          </p:nvSpPr>
          <p:spPr>
            <a:xfrm>
              <a:off x="2868203" y="3134511"/>
              <a:ext cx="891245" cy="562581"/>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ysClr val="windowText" lastClr="000000"/>
                  </a:solidFill>
                </a:rPr>
                <a:t>内存占用</a:t>
              </a:r>
            </a:p>
          </p:txBody>
        </p:sp>
        <p:sp>
          <p:nvSpPr>
            <p:cNvPr id="47" name="矩形: 圆角 46">
              <a:extLst>
                <a:ext uri="{FF2B5EF4-FFF2-40B4-BE49-F238E27FC236}">
                  <a16:creationId xmlns:a16="http://schemas.microsoft.com/office/drawing/2014/main" xmlns="" id="{AF8C2E7A-4F05-4F3D-BEAB-255DC7D22453}"/>
                </a:ext>
              </a:extLst>
            </p:cNvPr>
            <p:cNvSpPr/>
            <p:nvPr/>
          </p:nvSpPr>
          <p:spPr>
            <a:xfrm>
              <a:off x="3809185" y="2495050"/>
              <a:ext cx="891244" cy="56258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ysClr val="windowText" lastClr="000000"/>
                  </a:solidFill>
                </a:rPr>
                <a:t>IO</a:t>
              </a:r>
              <a:r>
                <a:rPr lang="zh-CN" altLang="en-US" sz="1200" dirty="0">
                  <a:solidFill>
                    <a:sysClr val="windowText" lastClr="000000"/>
                  </a:solidFill>
                </a:rPr>
                <a:t>使用</a:t>
              </a:r>
            </a:p>
          </p:txBody>
        </p:sp>
        <p:sp>
          <p:nvSpPr>
            <p:cNvPr id="48" name="矩形: 圆角 47">
              <a:extLst>
                <a:ext uri="{FF2B5EF4-FFF2-40B4-BE49-F238E27FC236}">
                  <a16:creationId xmlns:a16="http://schemas.microsoft.com/office/drawing/2014/main" xmlns="" id="{0E3DD287-D764-4207-B98E-17C0ADD74305}"/>
                </a:ext>
              </a:extLst>
            </p:cNvPr>
            <p:cNvSpPr/>
            <p:nvPr/>
          </p:nvSpPr>
          <p:spPr>
            <a:xfrm>
              <a:off x="3820802" y="3128901"/>
              <a:ext cx="891244" cy="56258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ysClr val="windowText" lastClr="000000"/>
                  </a:solidFill>
                </a:rPr>
                <a:t>带宽使用</a:t>
              </a:r>
            </a:p>
          </p:txBody>
        </p:sp>
        <p:sp>
          <p:nvSpPr>
            <p:cNvPr id="6" name="矩形: 圆角 5">
              <a:extLst>
                <a:ext uri="{FF2B5EF4-FFF2-40B4-BE49-F238E27FC236}">
                  <a16:creationId xmlns:a16="http://schemas.microsoft.com/office/drawing/2014/main" xmlns="" id="{5B6FD3C3-2D27-4C53-AFB7-1E0C1E0E118D}"/>
                </a:ext>
              </a:extLst>
            </p:cNvPr>
            <p:cNvSpPr/>
            <p:nvPr/>
          </p:nvSpPr>
          <p:spPr>
            <a:xfrm>
              <a:off x="2769388" y="2317246"/>
              <a:ext cx="2053726" cy="1721288"/>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FA91E85E-29FE-4021-A4B7-52A4F1B5AABA}"/>
                </a:ext>
              </a:extLst>
            </p:cNvPr>
            <p:cNvSpPr txBox="1"/>
            <p:nvPr/>
          </p:nvSpPr>
          <p:spPr>
            <a:xfrm>
              <a:off x="3536661" y="3664834"/>
              <a:ext cx="492443" cy="369332"/>
            </a:xfrm>
            <a:prstGeom prst="rect">
              <a:avLst/>
            </a:prstGeom>
            <a:noFill/>
          </p:spPr>
          <p:txBody>
            <a:bodyPr wrap="none" rtlCol="0" anchor="ctr">
              <a:spAutoFit/>
            </a:bodyPr>
            <a:lstStyle/>
            <a:p>
              <a:r>
                <a:rPr lang="en-US" altLang="zh-CN" b="1" dirty="0"/>
                <a:t>……</a:t>
              </a:r>
              <a:endParaRPr lang="zh-CN" altLang="en-US" b="1" dirty="0"/>
            </a:p>
          </p:txBody>
        </p:sp>
        <p:sp>
          <p:nvSpPr>
            <p:cNvPr id="17" name="箭头: 右 16">
              <a:extLst>
                <a:ext uri="{FF2B5EF4-FFF2-40B4-BE49-F238E27FC236}">
                  <a16:creationId xmlns:a16="http://schemas.microsoft.com/office/drawing/2014/main" xmlns="" id="{7C6D9FA8-1B3A-4128-9A8F-F09F364AFE59}"/>
                </a:ext>
              </a:extLst>
            </p:cNvPr>
            <p:cNvSpPr/>
            <p:nvPr/>
          </p:nvSpPr>
          <p:spPr>
            <a:xfrm>
              <a:off x="4931074" y="3366582"/>
              <a:ext cx="566858" cy="21932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a:extLst>
                <a:ext uri="{FF2B5EF4-FFF2-40B4-BE49-F238E27FC236}">
                  <a16:creationId xmlns:a16="http://schemas.microsoft.com/office/drawing/2014/main" xmlns="" id="{6099C1E2-FE7E-4B51-8944-E813A19DD5E7}"/>
                </a:ext>
              </a:extLst>
            </p:cNvPr>
            <p:cNvSpPr txBox="1"/>
            <p:nvPr/>
          </p:nvSpPr>
          <p:spPr>
            <a:xfrm>
              <a:off x="4898433" y="3070364"/>
              <a:ext cx="595035" cy="338554"/>
            </a:xfrm>
            <a:prstGeom prst="rect">
              <a:avLst/>
            </a:prstGeom>
            <a:noFill/>
          </p:spPr>
          <p:txBody>
            <a:bodyPr wrap="none" rtlCol="0">
              <a:spAutoFit/>
            </a:bodyPr>
            <a:lstStyle/>
            <a:p>
              <a:r>
                <a:rPr lang="zh-CN" altLang="en-US" sz="1600" dirty="0"/>
                <a:t>预测</a:t>
              </a:r>
            </a:p>
          </p:txBody>
        </p:sp>
      </p:grpSp>
      <p:sp>
        <p:nvSpPr>
          <p:cNvPr id="50" name="矩形 49">
            <a:extLst>
              <a:ext uri="{FF2B5EF4-FFF2-40B4-BE49-F238E27FC236}">
                <a16:creationId xmlns:a16="http://schemas.microsoft.com/office/drawing/2014/main" xmlns="" id="{A78E12CD-B0A0-7C4E-99D7-CEBC805DECC5}"/>
              </a:ext>
            </a:extLst>
          </p:cNvPr>
          <p:cNvSpPr/>
          <p:nvPr/>
        </p:nvSpPr>
        <p:spPr>
          <a:xfrm>
            <a:off x="876724" y="1851494"/>
            <a:ext cx="2466611" cy="451406"/>
          </a:xfrm>
          <a:prstGeom prst="rect">
            <a:avLst/>
          </a:prstGeom>
        </p:spPr>
        <p:txBody>
          <a:bodyPr wrap="square">
            <a:spAutoFit/>
          </a:bodyPr>
          <a:lstStyle/>
          <a:p>
            <a:pPr lvl="1">
              <a:lnSpc>
                <a:spcPts val="2800"/>
              </a:lnSpc>
            </a:pPr>
            <a:r>
              <a:rPr lang="en-US" altLang="zh-CN" sz="2000" b="1" dirty="0" err="1">
                <a:solidFill>
                  <a:schemeClr val="accent1"/>
                </a:solidFill>
                <a:latin typeface="+mn-ea"/>
              </a:rPr>
              <a:t>QoS</a:t>
            </a:r>
            <a:r>
              <a:rPr lang="zh-CN" altLang="en-US" sz="2000" b="1" dirty="0">
                <a:solidFill>
                  <a:schemeClr val="accent1"/>
                </a:solidFill>
                <a:latin typeface="+mn-ea"/>
              </a:rPr>
              <a:t>可预测模型</a:t>
            </a:r>
            <a:endParaRPr lang="en-US" altLang="zh-CN" sz="2000" b="1" dirty="0">
              <a:solidFill>
                <a:srgbClr val="FF0000"/>
              </a:solidFill>
              <a:latin typeface="+mn-ea"/>
            </a:endParaRPr>
          </a:p>
        </p:txBody>
      </p:sp>
      <p:sp>
        <p:nvSpPr>
          <p:cNvPr id="51" name="iconfont-1049-809666">
            <a:extLst>
              <a:ext uri="{FF2B5EF4-FFF2-40B4-BE49-F238E27FC236}">
                <a16:creationId xmlns:a16="http://schemas.microsoft.com/office/drawing/2014/main" xmlns="" id="{D997CABC-7C35-CB4F-9738-32E4AD7DE7BB}"/>
              </a:ext>
            </a:extLst>
          </p:cNvPr>
          <p:cNvSpPr>
            <a:spLocks noChangeAspect="1"/>
          </p:cNvSpPr>
          <p:nvPr/>
        </p:nvSpPr>
        <p:spPr bwMode="auto">
          <a:xfrm>
            <a:off x="865665" y="1854044"/>
            <a:ext cx="427317" cy="427317"/>
          </a:xfrm>
          <a:custGeom>
            <a:avLst/>
            <a:gdLst>
              <a:gd name="T0" fmla="*/ 11378 w 12800"/>
              <a:gd name="T1" fmla="*/ 10472 h 12800"/>
              <a:gd name="T2" fmla="*/ 10967 w 12800"/>
              <a:gd name="T3" fmla="*/ 8065 h 12800"/>
              <a:gd name="T4" fmla="*/ 12800 w 12800"/>
              <a:gd name="T5" fmla="*/ 5759 h 12800"/>
              <a:gd name="T6" fmla="*/ 10804 w 12800"/>
              <a:gd name="T7" fmla="*/ 4351 h 12800"/>
              <a:gd name="T8" fmla="*/ 10472 w 12800"/>
              <a:gd name="T9" fmla="*/ 1422 h 12800"/>
              <a:gd name="T10" fmla="*/ 8065 w 12800"/>
              <a:gd name="T11" fmla="*/ 1840 h 12800"/>
              <a:gd name="T12" fmla="*/ 5759 w 12800"/>
              <a:gd name="T13" fmla="*/ 0 h 12800"/>
              <a:gd name="T14" fmla="*/ 4355 w 12800"/>
              <a:gd name="T15" fmla="*/ 2000 h 12800"/>
              <a:gd name="T16" fmla="*/ 1422 w 12800"/>
              <a:gd name="T17" fmla="*/ 2328 h 12800"/>
              <a:gd name="T18" fmla="*/ 1843 w 12800"/>
              <a:gd name="T19" fmla="*/ 4735 h 12800"/>
              <a:gd name="T20" fmla="*/ 0 w 12800"/>
              <a:gd name="T21" fmla="*/ 7041 h 12800"/>
              <a:gd name="T22" fmla="*/ 2001 w 12800"/>
              <a:gd name="T23" fmla="*/ 8444 h 12800"/>
              <a:gd name="T24" fmla="*/ 2328 w 12800"/>
              <a:gd name="T25" fmla="*/ 11378 h 12800"/>
              <a:gd name="T26" fmla="*/ 4735 w 12800"/>
              <a:gd name="T27" fmla="*/ 10959 h 12800"/>
              <a:gd name="T28" fmla="*/ 7041 w 12800"/>
              <a:gd name="T29" fmla="*/ 12800 h 12800"/>
              <a:gd name="T30" fmla="*/ 8452 w 12800"/>
              <a:gd name="T31" fmla="*/ 10799 h 12800"/>
              <a:gd name="T32" fmla="*/ 8277 w 12800"/>
              <a:gd name="T33" fmla="*/ 9783 h 12800"/>
              <a:gd name="T34" fmla="*/ 7110 w 12800"/>
              <a:gd name="T35" fmla="*/ 10554 h 12800"/>
              <a:gd name="T36" fmla="*/ 5759 w 12800"/>
              <a:gd name="T37" fmla="*/ 11815 h 12800"/>
              <a:gd name="T38" fmla="*/ 5663 w 12800"/>
              <a:gd name="T39" fmla="*/ 10214 h 12800"/>
              <a:gd name="T40" fmla="*/ 4225 w 12800"/>
              <a:gd name="T41" fmla="*/ 9617 h 12800"/>
              <a:gd name="T42" fmla="*/ 3024 w 12800"/>
              <a:gd name="T43" fmla="*/ 10682 h 12800"/>
              <a:gd name="T44" fmla="*/ 2961 w 12800"/>
              <a:gd name="T45" fmla="*/ 8835 h 12800"/>
              <a:gd name="T46" fmla="*/ 2680 w 12800"/>
              <a:gd name="T47" fmla="*/ 7465 h 12800"/>
              <a:gd name="T48" fmla="*/ 951 w 12800"/>
              <a:gd name="T49" fmla="*/ 7006 h 12800"/>
              <a:gd name="T50" fmla="*/ 951 w 12800"/>
              <a:gd name="T51" fmla="*/ 5794 h 12800"/>
              <a:gd name="T52" fmla="*/ 2680 w 12800"/>
              <a:gd name="T53" fmla="*/ 5335 h 12800"/>
              <a:gd name="T54" fmla="*/ 2961 w 12800"/>
              <a:gd name="T55" fmla="*/ 3965 h 12800"/>
              <a:gd name="T56" fmla="*/ 3024 w 12800"/>
              <a:gd name="T57" fmla="*/ 2118 h 12800"/>
              <a:gd name="T58" fmla="*/ 4225 w 12800"/>
              <a:gd name="T59" fmla="*/ 3183 h 12800"/>
              <a:gd name="T60" fmla="*/ 5663 w 12800"/>
              <a:gd name="T61" fmla="*/ 2586 h 12800"/>
              <a:gd name="T62" fmla="*/ 5759 w 12800"/>
              <a:gd name="T63" fmla="*/ 985 h 12800"/>
              <a:gd name="T64" fmla="*/ 7110 w 12800"/>
              <a:gd name="T65" fmla="*/ 2246 h 12800"/>
              <a:gd name="T66" fmla="*/ 8277 w 12800"/>
              <a:gd name="T67" fmla="*/ 3017 h 12800"/>
              <a:gd name="T68" fmla="*/ 9824 w 12800"/>
              <a:gd name="T69" fmla="*/ 2118 h 12800"/>
              <a:gd name="T70" fmla="*/ 10682 w 12800"/>
              <a:gd name="T71" fmla="*/ 2976 h 12800"/>
              <a:gd name="T72" fmla="*/ 9783 w 12800"/>
              <a:gd name="T73" fmla="*/ 4523 h 12800"/>
              <a:gd name="T74" fmla="*/ 10554 w 12800"/>
              <a:gd name="T75" fmla="*/ 5690 h 12800"/>
              <a:gd name="T76" fmla="*/ 11815 w 12800"/>
              <a:gd name="T77" fmla="*/ 7041 h 12800"/>
              <a:gd name="T78" fmla="*/ 10214 w 12800"/>
              <a:gd name="T79" fmla="*/ 7137 h 12800"/>
              <a:gd name="T80" fmla="*/ 9617 w 12800"/>
              <a:gd name="T81" fmla="*/ 8575 h 12800"/>
              <a:gd name="T82" fmla="*/ 10682 w 12800"/>
              <a:gd name="T83" fmla="*/ 9776 h 12800"/>
              <a:gd name="T84" fmla="*/ 8835 w 12800"/>
              <a:gd name="T85" fmla="*/ 9839 h 12800"/>
              <a:gd name="T86" fmla="*/ 8721 w 12800"/>
              <a:gd name="T87" fmla="*/ 6470 h 12800"/>
              <a:gd name="T88" fmla="*/ 6470 w 12800"/>
              <a:gd name="T89" fmla="*/ 8721 h 12800"/>
              <a:gd name="T90" fmla="*/ 6470 w 12800"/>
              <a:gd name="T91" fmla="*/ 5204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00" h="12800">
                <a:moveTo>
                  <a:pt x="9186" y="11431"/>
                </a:moveTo>
                <a:cubicBezTo>
                  <a:pt x="9559" y="11749"/>
                  <a:pt x="10126" y="11725"/>
                  <a:pt x="10472" y="11378"/>
                </a:cubicBezTo>
                <a:lnTo>
                  <a:pt x="11378" y="10472"/>
                </a:lnTo>
                <a:cubicBezTo>
                  <a:pt x="11725" y="10126"/>
                  <a:pt x="11748" y="9558"/>
                  <a:pt x="11431" y="9186"/>
                </a:cubicBezTo>
                <a:cubicBezTo>
                  <a:pt x="11431" y="9186"/>
                  <a:pt x="10754" y="8547"/>
                  <a:pt x="10804" y="8441"/>
                </a:cubicBezTo>
                <a:cubicBezTo>
                  <a:pt x="10909" y="8213"/>
                  <a:pt x="10855" y="8073"/>
                  <a:pt x="10967" y="8065"/>
                </a:cubicBezTo>
                <a:cubicBezTo>
                  <a:pt x="11287" y="8039"/>
                  <a:pt x="11928" y="7988"/>
                  <a:pt x="11928" y="7988"/>
                </a:cubicBezTo>
                <a:cubicBezTo>
                  <a:pt x="12416" y="7949"/>
                  <a:pt x="12800" y="7531"/>
                  <a:pt x="12800" y="7041"/>
                </a:cubicBezTo>
                <a:lnTo>
                  <a:pt x="12800" y="5759"/>
                </a:lnTo>
                <a:cubicBezTo>
                  <a:pt x="12800" y="5270"/>
                  <a:pt x="12415" y="4851"/>
                  <a:pt x="11928" y="4812"/>
                </a:cubicBezTo>
                <a:cubicBezTo>
                  <a:pt x="11928" y="4812"/>
                  <a:pt x="11000" y="4846"/>
                  <a:pt x="10961" y="4739"/>
                </a:cubicBezTo>
                <a:cubicBezTo>
                  <a:pt x="10874" y="4499"/>
                  <a:pt x="10732" y="4435"/>
                  <a:pt x="10804" y="4351"/>
                </a:cubicBezTo>
                <a:lnTo>
                  <a:pt x="11431" y="3614"/>
                </a:lnTo>
                <a:cubicBezTo>
                  <a:pt x="11749" y="3241"/>
                  <a:pt x="11725" y="2674"/>
                  <a:pt x="11378" y="2328"/>
                </a:cubicBezTo>
                <a:lnTo>
                  <a:pt x="10472" y="1422"/>
                </a:lnTo>
                <a:cubicBezTo>
                  <a:pt x="10126" y="1075"/>
                  <a:pt x="9558" y="1052"/>
                  <a:pt x="9186" y="1369"/>
                </a:cubicBezTo>
                <a:cubicBezTo>
                  <a:pt x="9186" y="1369"/>
                  <a:pt x="8548" y="2046"/>
                  <a:pt x="8441" y="1996"/>
                </a:cubicBezTo>
                <a:cubicBezTo>
                  <a:pt x="8214" y="1891"/>
                  <a:pt x="8074" y="1949"/>
                  <a:pt x="8065" y="1840"/>
                </a:cubicBezTo>
                <a:cubicBezTo>
                  <a:pt x="8039" y="1518"/>
                  <a:pt x="7988" y="872"/>
                  <a:pt x="7988" y="872"/>
                </a:cubicBezTo>
                <a:cubicBezTo>
                  <a:pt x="7949" y="384"/>
                  <a:pt x="7531" y="0"/>
                  <a:pt x="7041" y="0"/>
                </a:cubicBezTo>
                <a:lnTo>
                  <a:pt x="5759" y="0"/>
                </a:lnTo>
                <a:cubicBezTo>
                  <a:pt x="5270" y="0"/>
                  <a:pt x="4851" y="385"/>
                  <a:pt x="4812" y="872"/>
                </a:cubicBezTo>
                <a:cubicBezTo>
                  <a:pt x="4812" y="872"/>
                  <a:pt x="4848" y="1799"/>
                  <a:pt x="4742" y="1838"/>
                </a:cubicBezTo>
                <a:cubicBezTo>
                  <a:pt x="4502" y="1925"/>
                  <a:pt x="4438" y="2071"/>
                  <a:pt x="4355" y="2000"/>
                </a:cubicBezTo>
                <a:lnTo>
                  <a:pt x="3614" y="1369"/>
                </a:lnTo>
                <a:cubicBezTo>
                  <a:pt x="3241" y="1051"/>
                  <a:pt x="2674" y="1075"/>
                  <a:pt x="2328" y="1422"/>
                </a:cubicBezTo>
                <a:lnTo>
                  <a:pt x="1422" y="2328"/>
                </a:lnTo>
                <a:cubicBezTo>
                  <a:pt x="1075" y="2674"/>
                  <a:pt x="1052" y="3242"/>
                  <a:pt x="1369" y="3614"/>
                </a:cubicBezTo>
                <a:cubicBezTo>
                  <a:pt x="1369" y="3614"/>
                  <a:pt x="2047" y="4250"/>
                  <a:pt x="1998" y="4355"/>
                </a:cubicBezTo>
                <a:cubicBezTo>
                  <a:pt x="1892" y="4584"/>
                  <a:pt x="1951" y="4726"/>
                  <a:pt x="1843" y="4735"/>
                </a:cubicBezTo>
                <a:lnTo>
                  <a:pt x="872" y="4812"/>
                </a:lnTo>
                <a:cubicBezTo>
                  <a:pt x="384" y="4851"/>
                  <a:pt x="0" y="5269"/>
                  <a:pt x="0" y="5759"/>
                </a:cubicBezTo>
                <a:lnTo>
                  <a:pt x="0" y="7041"/>
                </a:lnTo>
                <a:cubicBezTo>
                  <a:pt x="0" y="7530"/>
                  <a:pt x="385" y="7949"/>
                  <a:pt x="872" y="7988"/>
                </a:cubicBezTo>
                <a:cubicBezTo>
                  <a:pt x="872" y="7988"/>
                  <a:pt x="1811" y="7985"/>
                  <a:pt x="1842" y="8069"/>
                </a:cubicBezTo>
                <a:cubicBezTo>
                  <a:pt x="1929" y="8306"/>
                  <a:pt x="2071" y="8361"/>
                  <a:pt x="2001" y="8444"/>
                </a:cubicBezTo>
                <a:lnTo>
                  <a:pt x="1369" y="9186"/>
                </a:lnTo>
                <a:cubicBezTo>
                  <a:pt x="1051" y="9559"/>
                  <a:pt x="1075" y="10126"/>
                  <a:pt x="1422" y="10472"/>
                </a:cubicBezTo>
                <a:lnTo>
                  <a:pt x="2328" y="11378"/>
                </a:lnTo>
                <a:cubicBezTo>
                  <a:pt x="2674" y="11725"/>
                  <a:pt x="3242" y="11748"/>
                  <a:pt x="3614" y="11431"/>
                </a:cubicBezTo>
                <a:cubicBezTo>
                  <a:pt x="3614" y="11431"/>
                  <a:pt x="4252" y="10754"/>
                  <a:pt x="4359" y="10804"/>
                </a:cubicBezTo>
                <a:cubicBezTo>
                  <a:pt x="4586" y="10909"/>
                  <a:pt x="4732" y="10917"/>
                  <a:pt x="4735" y="10959"/>
                </a:cubicBezTo>
                <a:cubicBezTo>
                  <a:pt x="4761" y="11282"/>
                  <a:pt x="4812" y="11928"/>
                  <a:pt x="4812" y="11928"/>
                </a:cubicBezTo>
                <a:cubicBezTo>
                  <a:pt x="4851" y="12416"/>
                  <a:pt x="5269" y="12800"/>
                  <a:pt x="5759" y="12800"/>
                </a:cubicBezTo>
                <a:lnTo>
                  <a:pt x="7041" y="12800"/>
                </a:lnTo>
                <a:cubicBezTo>
                  <a:pt x="7530" y="12800"/>
                  <a:pt x="7949" y="12415"/>
                  <a:pt x="7988" y="11928"/>
                </a:cubicBezTo>
                <a:cubicBezTo>
                  <a:pt x="7988" y="11928"/>
                  <a:pt x="7961" y="10997"/>
                  <a:pt x="8072" y="10957"/>
                </a:cubicBezTo>
                <a:cubicBezTo>
                  <a:pt x="8201" y="10910"/>
                  <a:pt x="8327" y="10857"/>
                  <a:pt x="8452" y="10799"/>
                </a:cubicBezTo>
                <a:cubicBezTo>
                  <a:pt x="8554" y="10751"/>
                  <a:pt x="9186" y="11431"/>
                  <a:pt x="9186" y="11431"/>
                </a:cubicBezTo>
                <a:close/>
                <a:moveTo>
                  <a:pt x="8575" y="9617"/>
                </a:moveTo>
                <a:lnTo>
                  <a:pt x="8277" y="9783"/>
                </a:lnTo>
                <a:cubicBezTo>
                  <a:pt x="8020" y="9926"/>
                  <a:pt x="7748" y="10039"/>
                  <a:pt x="7465" y="10120"/>
                </a:cubicBezTo>
                <a:lnTo>
                  <a:pt x="7137" y="10214"/>
                </a:lnTo>
                <a:lnTo>
                  <a:pt x="7110" y="10554"/>
                </a:lnTo>
                <a:lnTo>
                  <a:pt x="7006" y="11849"/>
                </a:lnTo>
                <a:cubicBezTo>
                  <a:pt x="7008" y="11824"/>
                  <a:pt x="7018" y="11815"/>
                  <a:pt x="7041" y="11815"/>
                </a:cubicBezTo>
                <a:lnTo>
                  <a:pt x="5759" y="11815"/>
                </a:lnTo>
                <a:cubicBezTo>
                  <a:pt x="5782" y="11815"/>
                  <a:pt x="5792" y="11825"/>
                  <a:pt x="5794" y="11849"/>
                </a:cubicBezTo>
                <a:lnTo>
                  <a:pt x="5690" y="10554"/>
                </a:lnTo>
                <a:lnTo>
                  <a:pt x="5663" y="10214"/>
                </a:lnTo>
                <a:lnTo>
                  <a:pt x="5335" y="10120"/>
                </a:lnTo>
                <a:cubicBezTo>
                  <a:pt x="5052" y="10039"/>
                  <a:pt x="4780" y="9926"/>
                  <a:pt x="4523" y="9783"/>
                </a:cubicBezTo>
                <a:lnTo>
                  <a:pt x="4225" y="9617"/>
                </a:lnTo>
                <a:lnTo>
                  <a:pt x="3965" y="9839"/>
                </a:lnTo>
                <a:lnTo>
                  <a:pt x="2976" y="10682"/>
                </a:lnTo>
                <a:cubicBezTo>
                  <a:pt x="2995" y="10665"/>
                  <a:pt x="3007" y="10666"/>
                  <a:pt x="3024" y="10682"/>
                </a:cubicBezTo>
                <a:lnTo>
                  <a:pt x="2118" y="9776"/>
                </a:lnTo>
                <a:cubicBezTo>
                  <a:pt x="2134" y="9792"/>
                  <a:pt x="2134" y="9806"/>
                  <a:pt x="2118" y="9824"/>
                </a:cubicBezTo>
                <a:lnTo>
                  <a:pt x="2961" y="8835"/>
                </a:lnTo>
                <a:lnTo>
                  <a:pt x="3183" y="8575"/>
                </a:lnTo>
                <a:lnTo>
                  <a:pt x="3017" y="8277"/>
                </a:lnTo>
                <a:cubicBezTo>
                  <a:pt x="2874" y="8020"/>
                  <a:pt x="2761" y="7748"/>
                  <a:pt x="2680" y="7465"/>
                </a:cubicBezTo>
                <a:lnTo>
                  <a:pt x="2586" y="7137"/>
                </a:lnTo>
                <a:lnTo>
                  <a:pt x="2246" y="7110"/>
                </a:lnTo>
                <a:lnTo>
                  <a:pt x="951" y="7006"/>
                </a:lnTo>
                <a:cubicBezTo>
                  <a:pt x="976" y="7008"/>
                  <a:pt x="985" y="7018"/>
                  <a:pt x="985" y="7041"/>
                </a:cubicBezTo>
                <a:lnTo>
                  <a:pt x="985" y="5759"/>
                </a:lnTo>
                <a:cubicBezTo>
                  <a:pt x="985" y="5782"/>
                  <a:pt x="975" y="5792"/>
                  <a:pt x="951" y="5794"/>
                </a:cubicBezTo>
                <a:lnTo>
                  <a:pt x="2246" y="5690"/>
                </a:lnTo>
                <a:lnTo>
                  <a:pt x="2586" y="5663"/>
                </a:lnTo>
                <a:lnTo>
                  <a:pt x="2680" y="5335"/>
                </a:lnTo>
                <a:cubicBezTo>
                  <a:pt x="2761" y="5052"/>
                  <a:pt x="2874" y="4780"/>
                  <a:pt x="3017" y="4523"/>
                </a:cubicBezTo>
                <a:lnTo>
                  <a:pt x="3183" y="4225"/>
                </a:lnTo>
                <a:lnTo>
                  <a:pt x="2961" y="3965"/>
                </a:lnTo>
                <a:lnTo>
                  <a:pt x="2118" y="2976"/>
                </a:lnTo>
                <a:cubicBezTo>
                  <a:pt x="2135" y="2995"/>
                  <a:pt x="2134" y="3007"/>
                  <a:pt x="2118" y="3024"/>
                </a:cubicBezTo>
                <a:lnTo>
                  <a:pt x="3024" y="2118"/>
                </a:lnTo>
                <a:cubicBezTo>
                  <a:pt x="3008" y="2134"/>
                  <a:pt x="2994" y="2134"/>
                  <a:pt x="2976" y="2118"/>
                </a:cubicBezTo>
                <a:lnTo>
                  <a:pt x="3965" y="2961"/>
                </a:lnTo>
                <a:lnTo>
                  <a:pt x="4225" y="3183"/>
                </a:lnTo>
                <a:lnTo>
                  <a:pt x="4523" y="3017"/>
                </a:lnTo>
                <a:cubicBezTo>
                  <a:pt x="4780" y="2874"/>
                  <a:pt x="5052" y="2761"/>
                  <a:pt x="5335" y="2680"/>
                </a:cubicBezTo>
                <a:lnTo>
                  <a:pt x="5663" y="2586"/>
                </a:lnTo>
                <a:lnTo>
                  <a:pt x="5690" y="2246"/>
                </a:lnTo>
                <a:lnTo>
                  <a:pt x="5794" y="951"/>
                </a:lnTo>
                <a:cubicBezTo>
                  <a:pt x="5792" y="976"/>
                  <a:pt x="5782" y="985"/>
                  <a:pt x="5759" y="985"/>
                </a:cubicBezTo>
                <a:lnTo>
                  <a:pt x="7041" y="985"/>
                </a:lnTo>
                <a:cubicBezTo>
                  <a:pt x="7018" y="985"/>
                  <a:pt x="7008" y="975"/>
                  <a:pt x="7006" y="951"/>
                </a:cubicBezTo>
                <a:lnTo>
                  <a:pt x="7110" y="2246"/>
                </a:lnTo>
                <a:lnTo>
                  <a:pt x="7137" y="2586"/>
                </a:lnTo>
                <a:lnTo>
                  <a:pt x="7465" y="2680"/>
                </a:lnTo>
                <a:cubicBezTo>
                  <a:pt x="7748" y="2761"/>
                  <a:pt x="8020" y="2874"/>
                  <a:pt x="8277" y="3017"/>
                </a:cubicBezTo>
                <a:lnTo>
                  <a:pt x="8575" y="3183"/>
                </a:lnTo>
                <a:lnTo>
                  <a:pt x="8835" y="2961"/>
                </a:lnTo>
                <a:lnTo>
                  <a:pt x="9824" y="2118"/>
                </a:lnTo>
                <a:cubicBezTo>
                  <a:pt x="9805" y="2135"/>
                  <a:pt x="9793" y="2134"/>
                  <a:pt x="9776" y="2118"/>
                </a:cubicBezTo>
                <a:lnTo>
                  <a:pt x="10682" y="3024"/>
                </a:lnTo>
                <a:cubicBezTo>
                  <a:pt x="10666" y="3008"/>
                  <a:pt x="10666" y="2994"/>
                  <a:pt x="10682" y="2976"/>
                </a:cubicBezTo>
                <a:lnTo>
                  <a:pt x="9839" y="3965"/>
                </a:lnTo>
                <a:lnTo>
                  <a:pt x="9617" y="4225"/>
                </a:lnTo>
                <a:lnTo>
                  <a:pt x="9783" y="4523"/>
                </a:lnTo>
                <a:cubicBezTo>
                  <a:pt x="9926" y="4780"/>
                  <a:pt x="10039" y="5052"/>
                  <a:pt x="10120" y="5335"/>
                </a:cubicBezTo>
                <a:lnTo>
                  <a:pt x="10214" y="5663"/>
                </a:lnTo>
                <a:lnTo>
                  <a:pt x="10554" y="5690"/>
                </a:lnTo>
                <a:lnTo>
                  <a:pt x="11849" y="5794"/>
                </a:lnTo>
                <a:cubicBezTo>
                  <a:pt x="11824" y="5792"/>
                  <a:pt x="11815" y="5782"/>
                  <a:pt x="11815" y="5759"/>
                </a:cubicBezTo>
                <a:lnTo>
                  <a:pt x="11815" y="7041"/>
                </a:lnTo>
                <a:cubicBezTo>
                  <a:pt x="11815" y="7018"/>
                  <a:pt x="11825" y="7008"/>
                  <a:pt x="11849" y="7006"/>
                </a:cubicBezTo>
                <a:lnTo>
                  <a:pt x="10554" y="7110"/>
                </a:lnTo>
                <a:lnTo>
                  <a:pt x="10214" y="7137"/>
                </a:lnTo>
                <a:lnTo>
                  <a:pt x="10120" y="7465"/>
                </a:lnTo>
                <a:cubicBezTo>
                  <a:pt x="10039" y="7748"/>
                  <a:pt x="9926" y="8020"/>
                  <a:pt x="9783" y="8277"/>
                </a:cubicBezTo>
                <a:lnTo>
                  <a:pt x="9617" y="8575"/>
                </a:lnTo>
                <a:lnTo>
                  <a:pt x="9839" y="8835"/>
                </a:lnTo>
                <a:lnTo>
                  <a:pt x="10682" y="9824"/>
                </a:lnTo>
                <a:cubicBezTo>
                  <a:pt x="10665" y="9805"/>
                  <a:pt x="10666" y="9793"/>
                  <a:pt x="10682" y="9776"/>
                </a:cubicBezTo>
                <a:lnTo>
                  <a:pt x="9776" y="10682"/>
                </a:lnTo>
                <a:cubicBezTo>
                  <a:pt x="9792" y="10666"/>
                  <a:pt x="9806" y="10666"/>
                  <a:pt x="9824" y="10682"/>
                </a:cubicBezTo>
                <a:lnTo>
                  <a:pt x="8835" y="9839"/>
                </a:lnTo>
                <a:lnTo>
                  <a:pt x="8575" y="9617"/>
                </a:lnTo>
                <a:close/>
                <a:moveTo>
                  <a:pt x="6470" y="8721"/>
                </a:moveTo>
                <a:cubicBezTo>
                  <a:pt x="7713" y="8721"/>
                  <a:pt x="8721" y="7713"/>
                  <a:pt x="8721" y="6470"/>
                </a:cubicBezTo>
                <a:cubicBezTo>
                  <a:pt x="8721" y="5227"/>
                  <a:pt x="7713" y="4220"/>
                  <a:pt x="6470" y="4220"/>
                </a:cubicBezTo>
                <a:cubicBezTo>
                  <a:pt x="5227" y="4220"/>
                  <a:pt x="4220" y="5227"/>
                  <a:pt x="4220" y="6470"/>
                </a:cubicBezTo>
                <a:cubicBezTo>
                  <a:pt x="4220" y="7713"/>
                  <a:pt x="5227" y="8721"/>
                  <a:pt x="6470" y="8721"/>
                </a:cubicBezTo>
                <a:close/>
                <a:moveTo>
                  <a:pt x="6470" y="7736"/>
                </a:moveTo>
                <a:cubicBezTo>
                  <a:pt x="5771" y="7736"/>
                  <a:pt x="5204" y="7169"/>
                  <a:pt x="5204" y="6470"/>
                </a:cubicBezTo>
                <a:cubicBezTo>
                  <a:pt x="5204" y="5771"/>
                  <a:pt x="5771" y="5204"/>
                  <a:pt x="6470" y="5204"/>
                </a:cubicBezTo>
                <a:cubicBezTo>
                  <a:pt x="7169" y="5204"/>
                  <a:pt x="7736" y="5771"/>
                  <a:pt x="7736" y="6470"/>
                </a:cubicBezTo>
                <a:cubicBezTo>
                  <a:pt x="7736" y="7169"/>
                  <a:pt x="7169" y="7736"/>
                  <a:pt x="6470" y="7736"/>
                </a:cubicBezTo>
                <a:close/>
              </a:path>
            </a:pathLst>
          </a:custGeom>
          <a:solidFill>
            <a:schemeClr val="accent1"/>
          </a:solidFill>
          <a:ln>
            <a:noFill/>
          </a:ln>
        </p:spPr>
      </p:sp>
      <p:cxnSp>
        <p:nvCxnSpPr>
          <p:cNvPr id="53" name="直线连接符 29">
            <a:extLst>
              <a:ext uri="{FF2B5EF4-FFF2-40B4-BE49-F238E27FC236}">
                <a16:creationId xmlns:a16="http://schemas.microsoft.com/office/drawing/2014/main" xmlns="" id="{DE835D04-9157-4211-9801-180973E1CED4}"/>
              </a:ext>
            </a:extLst>
          </p:cNvPr>
          <p:cNvCxnSpPr>
            <a:cxnSpLocks/>
          </p:cNvCxnSpPr>
          <p:nvPr/>
        </p:nvCxnSpPr>
        <p:spPr>
          <a:xfrm>
            <a:off x="724960" y="4484507"/>
            <a:ext cx="7974834" cy="0"/>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Oval 75">
            <a:extLst>
              <a:ext uri="{FF2B5EF4-FFF2-40B4-BE49-F238E27FC236}">
                <a16:creationId xmlns:a16="http://schemas.microsoft.com/office/drawing/2014/main" xmlns="" id="{BBFC6F68-543B-4401-943E-26830D31BDDA}"/>
              </a:ext>
            </a:extLst>
          </p:cNvPr>
          <p:cNvSpPr/>
          <p:nvPr/>
        </p:nvSpPr>
        <p:spPr>
          <a:xfrm>
            <a:off x="873066" y="4835655"/>
            <a:ext cx="301851" cy="3016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rPr>
              <a:t>1</a:t>
            </a:r>
            <a:endParaRPr lang="en-US" dirty="0">
              <a:latin typeface="+mn-ea"/>
            </a:endParaRPr>
          </a:p>
        </p:txBody>
      </p:sp>
      <p:sp>
        <p:nvSpPr>
          <p:cNvPr id="56" name="文本框 55">
            <a:extLst>
              <a:ext uri="{FF2B5EF4-FFF2-40B4-BE49-F238E27FC236}">
                <a16:creationId xmlns:a16="http://schemas.microsoft.com/office/drawing/2014/main" xmlns="" id="{2A9383A3-5710-4B51-9344-ACD1E3BE87B4}"/>
              </a:ext>
            </a:extLst>
          </p:cNvPr>
          <p:cNvSpPr txBox="1"/>
          <p:nvPr/>
        </p:nvSpPr>
        <p:spPr>
          <a:xfrm>
            <a:off x="1174917" y="5246063"/>
            <a:ext cx="6541009" cy="461665"/>
          </a:xfrm>
          <a:prstGeom prst="rect">
            <a:avLst/>
          </a:prstGeom>
          <a:noFill/>
        </p:spPr>
        <p:txBody>
          <a:bodyPr wrap="square" rtlCol="0">
            <a:spAutoFit/>
          </a:bodyPr>
          <a:lstStyle/>
          <a:p>
            <a:pPr>
              <a:lnSpc>
                <a:spcPct val="150000"/>
              </a:lnSpc>
            </a:pPr>
            <a:r>
              <a:rPr lang="zh-CN" altLang="en-US" sz="1600" b="1" dirty="0">
                <a:solidFill>
                  <a:schemeClr val="accent1"/>
                </a:solidFill>
                <a:latin typeface="+mn-ea"/>
              </a:rPr>
              <a:t>服务商对应用</a:t>
            </a:r>
            <a:r>
              <a:rPr lang="zh-CN" altLang="en-US" sz="1600" b="1" dirty="0">
                <a:solidFill>
                  <a:srgbClr val="C00000"/>
                </a:solidFill>
                <a:latin typeface="+mn-ea"/>
              </a:rPr>
              <a:t>不够了解</a:t>
            </a:r>
            <a:r>
              <a:rPr lang="zh-CN" altLang="en-US" sz="1600" b="1" dirty="0">
                <a:solidFill>
                  <a:schemeClr val="accent1"/>
                </a:solidFill>
                <a:latin typeface="+mn-ea"/>
              </a:rPr>
              <a:t>，要通过各种实时指标预测应用的资源需求</a:t>
            </a:r>
            <a:endParaRPr lang="en-US" altLang="zh-CN" sz="1600" b="1" dirty="0">
              <a:solidFill>
                <a:schemeClr val="accent1"/>
              </a:solidFill>
              <a:latin typeface="+mn-ea"/>
            </a:endParaRPr>
          </a:p>
        </p:txBody>
      </p:sp>
      <p:sp>
        <p:nvSpPr>
          <p:cNvPr id="57" name="文本框 56">
            <a:extLst>
              <a:ext uri="{FF2B5EF4-FFF2-40B4-BE49-F238E27FC236}">
                <a16:creationId xmlns:a16="http://schemas.microsoft.com/office/drawing/2014/main" xmlns="" id="{2A9383A3-5710-4B51-9344-ACD1E3BE87B4}"/>
              </a:ext>
            </a:extLst>
          </p:cNvPr>
          <p:cNvSpPr txBox="1"/>
          <p:nvPr/>
        </p:nvSpPr>
        <p:spPr>
          <a:xfrm>
            <a:off x="1208787" y="5727980"/>
            <a:ext cx="6380367" cy="461665"/>
          </a:xfrm>
          <a:prstGeom prst="rect">
            <a:avLst/>
          </a:prstGeom>
          <a:noFill/>
        </p:spPr>
        <p:txBody>
          <a:bodyPr wrap="square" rtlCol="0">
            <a:spAutoFit/>
          </a:bodyPr>
          <a:lstStyle/>
          <a:p>
            <a:pPr>
              <a:lnSpc>
                <a:spcPct val="150000"/>
              </a:lnSpc>
            </a:pPr>
            <a:r>
              <a:rPr lang="zh-CN" altLang="en-US" sz="1600" b="1" dirty="0">
                <a:solidFill>
                  <a:schemeClr val="accent1"/>
                </a:solidFill>
                <a:latin typeface="+mn-ea"/>
              </a:rPr>
              <a:t>根据预测结果找到应用在满足</a:t>
            </a:r>
            <a:r>
              <a:rPr lang="en-US" altLang="zh-CN" sz="1600" b="1" dirty="0">
                <a:solidFill>
                  <a:schemeClr val="accent1"/>
                </a:solidFill>
                <a:latin typeface="+mn-ea"/>
              </a:rPr>
              <a:t>QoS</a:t>
            </a:r>
            <a:r>
              <a:rPr lang="zh-CN" altLang="en-US" sz="1600" b="1" dirty="0">
                <a:solidFill>
                  <a:schemeClr val="accent1"/>
                </a:solidFill>
                <a:latin typeface="+mn-ea"/>
              </a:rPr>
              <a:t>要求下的</a:t>
            </a:r>
            <a:r>
              <a:rPr lang="zh-CN" altLang="en-US" sz="1600" b="1" dirty="0">
                <a:solidFill>
                  <a:srgbClr val="C00000"/>
                </a:solidFill>
                <a:latin typeface="+mn-ea"/>
              </a:rPr>
              <a:t>最低资源配置</a:t>
            </a:r>
            <a:endParaRPr lang="en-US" altLang="zh-CN" sz="1600" b="1" dirty="0">
              <a:solidFill>
                <a:srgbClr val="C00000"/>
              </a:solidFill>
              <a:latin typeface="+mn-ea"/>
            </a:endParaRPr>
          </a:p>
        </p:txBody>
      </p:sp>
      <p:sp>
        <p:nvSpPr>
          <p:cNvPr id="58" name="文本框 57">
            <a:extLst>
              <a:ext uri="{FF2B5EF4-FFF2-40B4-BE49-F238E27FC236}">
                <a16:creationId xmlns:a16="http://schemas.microsoft.com/office/drawing/2014/main" xmlns="" id="{2A9383A3-5710-4B51-9344-ACD1E3BE87B4}"/>
              </a:ext>
            </a:extLst>
          </p:cNvPr>
          <p:cNvSpPr txBox="1"/>
          <p:nvPr/>
        </p:nvSpPr>
        <p:spPr>
          <a:xfrm>
            <a:off x="1215044" y="6209011"/>
            <a:ext cx="6214180" cy="424155"/>
          </a:xfrm>
          <a:prstGeom prst="rect">
            <a:avLst/>
          </a:prstGeom>
          <a:noFill/>
        </p:spPr>
        <p:txBody>
          <a:bodyPr wrap="square" rtlCol="0">
            <a:spAutoFit/>
          </a:bodyPr>
          <a:lstStyle/>
          <a:p>
            <a:pPr>
              <a:lnSpc>
                <a:spcPct val="150000"/>
              </a:lnSpc>
            </a:pPr>
            <a:r>
              <a:rPr lang="zh-CN" altLang="en-US" sz="1600" b="1" dirty="0">
                <a:solidFill>
                  <a:schemeClr val="accent1"/>
                </a:solidFill>
                <a:latin typeface="+mn-ea"/>
              </a:rPr>
              <a:t>以细粒度的方式对多种资源进行配置，以达到</a:t>
            </a:r>
            <a:r>
              <a:rPr lang="zh-CN" altLang="en-US" sz="1600" b="1" dirty="0">
                <a:solidFill>
                  <a:srgbClr val="C00000"/>
                </a:solidFill>
                <a:latin typeface="+mn-ea"/>
              </a:rPr>
              <a:t>最大资源利用</a:t>
            </a:r>
            <a:endParaRPr lang="en-US" altLang="zh-CN" sz="1600" b="1" dirty="0">
              <a:solidFill>
                <a:srgbClr val="C00000"/>
              </a:solidFill>
              <a:latin typeface="+mn-ea"/>
            </a:endParaRPr>
          </a:p>
        </p:txBody>
      </p:sp>
      <p:sp>
        <p:nvSpPr>
          <p:cNvPr id="59" name="Oval 75">
            <a:extLst>
              <a:ext uri="{FF2B5EF4-FFF2-40B4-BE49-F238E27FC236}">
                <a16:creationId xmlns:a16="http://schemas.microsoft.com/office/drawing/2014/main" xmlns="" id="{BBFC6F68-543B-4401-943E-26830D31BDDA}"/>
              </a:ext>
            </a:extLst>
          </p:cNvPr>
          <p:cNvSpPr/>
          <p:nvPr/>
        </p:nvSpPr>
        <p:spPr>
          <a:xfrm>
            <a:off x="873066" y="5349395"/>
            <a:ext cx="301851" cy="3016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rPr>
              <a:t>2</a:t>
            </a:r>
            <a:endParaRPr lang="en-US" dirty="0">
              <a:latin typeface="+mn-ea"/>
            </a:endParaRPr>
          </a:p>
        </p:txBody>
      </p:sp>
      <p:sp>
        <p:nvSpPr>
          <p:cNvPr id="60" name="Oval 75">
            <a:extLst>
              <a:ext uri="{FF2B5EF4-FFF2-40B4-BE49-F238E27FC236}">
                <a16:creationId xmlns:a16="http://schemas.microsoft.com/office/drawing/2014/main" xmlns="" id="{BBFC6F68-543B-4401-943E-26830D31BDDA}"/>
              </a:ext>
            </a:extLst>
          </p:cNvPr>
          <p:cNvSpPr/>
          <p:nvPr/>
        </p:nvSpPr>
        <p:spPr>
          <a:xfrm>
            <a:off x="873066" y="5812825"/>
            <a:ext cx="301851" cy="3016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rPr>
              <a:t>3</a:t>
            </a:r>
            <a:endParaRPr lang="en-US" dirty="0">
              <a:latin typeface="+mn-ea"/>
            </a:endParaRPr>
          </a:p>
        </p:txBody>
      </p:sp>
      <p:sp>
        <p:nvSpPr>
          <p:cNvPr id="61" name="Oval 75">
            <a:extLst>
              <a:ext uri="{FF2B5EF4-FFF2-40B4-BE49-F238E27FC236}">
                <a16:creationId xmlns:a16="http://schemas.microsoft.com/office/drawing/2014/main" xmlns="" id="{BBFC6F68-543B-4401-943E-26830D31BDDA}"/>
              </a:ext>
            </a:extLst>
          </p:cNvPr>
          <p:cNvSpPr/>
          <p:nvPr/>
        </p:nvSpPr>
        <p:spPr>
          <a:xfrm>
            <a:off x="873066" y="6315118"/>
            <a:ext cx="301851" cy="3016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rPr>
              <a:t>4</a:t>
            </a:r>
            <a:endParaRPr lang="en-US" dirty="0">
              <a:latin typeface="+mn-ea"/>
            </a:endParaRPr>
          </a:p>
        </p:txBody>
      </p:sp>
      <p:sp>
        <p:nvSpPr>
          <p:cNvPr id="62" name="圆角矩形 115">
            <a:extLst>
              <a:ext uri="{FF2B5EF4-FFF2-40B4-BE49-F238E27FC236}">
                <a16:creationId xmlns:a16="http://schemas.microsoft.com/office/drawing/2014/main" xmlns="" id="{D925FD83-51BC-401A-ABF5-C8F56AE15067}"/>
              </a:ext>
            </a:extLst>
          </p:cNvPr>
          <p:cNvSpPr/>
          <p:nvPr/>
        </p:nvSpPr>
        <p:spPr>
          <a:xfrm>
            <a:off x="4049216" y="1802673"/>
            <a:ext cx="1115452" cy="4191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bg1"/>
                </a:solidFill>
                <a:latin typeface="黑体" panose="02010609060101010101" pitchFamily="49" charset="-122"/>
                <a:ea typeface="黑体" panose="02010609060101010101" pitchFamily="49" charset="-122"/>
              </a:rPr>
              <a:t>考虑因素</a:t>
            </a:r>
          </a:p>
        </p:txBody>
      </p:sp>
    </p:spTree>
    <p:extLst>
      <p:ext uri="{BB962C8B-B14F-4D97-AF65-F5344CB8AC3E}">
        <p14:creationId xmlns:p14="http://schemas.microsoft.com/office/powerpoint/2010/main" val="169262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0" grpId="0"/>
      <p:bldP spid="55" grpId="0" animBg="1"/>
      <p:bldP spid="56" grpId="0"/>
      <p:bldP spid="57" grpId="0"/>
      <p:bldP spid="58" grpId="0"/>
      <p:bldP spid="59" grpId="0" animBg="1"/>
      <p:bldP spid="60" grpId="0" animBg="1"/>
      <p:bldP spid="61" grpId="0" animBg="1"/>
      <p:bldP spid="6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无服务器计算调度挑战：资源分配</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4" name="圆角矩形 8">
            <a:extLst>
              <a:ext uri="{FF2B5EF4-FFF2-40B4-BE49-F238E27FC236}">
                <a16:creationId xmlns:a16="http://schemas.microsoft.com/office/drawing/2014/main" xmlns="" id="{A1F9BB37-1A44-4FDC-ACEA-AC80F7430B62}"/>
              </a:ext>
            </a:extLst>
          </p:cNvPr>
          <p:cNvSpPr/>
          <p:nvPr/>
        </p:nvSpPr>
        <p:spPr>
          <a:xfrm>
            <a:off x="494024" y="1796142"/>
            <a:ext cx="8081805" cy="4216186"/>
          </a:xfrm>
          <a:prstGeom prst="roundRect">
            <a:avLst>
              <a:gd name="adj" fmla="val 3050"/>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mn-ea"/>
            </a:endParaRPr>
          </a:p>
        </p:txBody>
      </p:sp>
      <p:grpSp>
        <p:nvGrpSpPr>
          <p:cNvPr id="5" name="组合 4">
            <a:extLst>
              <a:ext uri="{FF2B5EF4-FFF2-40B4-BE49-F238E27FC236}">
                <a16:creationId xmlns:a16="http://schemas.microsoft.com/office/drawing/2014/main" xmlns="" id="{61CD93FE-83BD-4D22-A7AF-48E5ED67A033}"/>
              </a:ext>
            </a:extLst>
          </p:cNvPr>
          <p:cNvGrpSpPr/>
          <p:nvPr/>
        </p:nvGrpSpPr>
        <p:grpSpPr>
          <a:xfrm>
            <a:off x="529382" y="2477633"/>
            <a:ext cx="7975471" cy="3465961"/>
            <a:chOff x="87910" y="2827381"/>
            <a:chExt cx="8690275" cy="3465961"/>
          </a:xfrm>
        </p:grpSpPr>
        <p:sp>
          <p:nvSpPr>
            <p:cNvPr id="6" name="文本框 5">
              <a:extLst>
                <a:ext uri="{FF2B5EF4-FFF2-40B4-BE49-F238E27FC236}">
                  <a16:creationId xmlns:a16="http://schemas.microsoft.com/office/drawing/2014/main" xmlns="" id="{2CD9A9D5-30BD-48AE-8BED-AA4FE91B1F6A}"/>
                </a:ext>
              </a:extLst>
            </p:cNvPr>
            <p:cNvSpPr txBox="1"/>
            <p:nvPr/>
          </p:nvSpPr>
          <p:spPr>
            <a:xfrm>
              <a:off x="87910" y="6016343"/>
              <a:ext cx="2802610" cy="276999"/>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zh-CN" altLang="en-US" sz="1200" dirty="0">
                  <a:solidFill>
                    <a:schemeClr val="accent1"/>
                  </a:solidFill>
                  <a:latin typeface="+mn-ea"/>
                  <a:ea typeface="+mn-ea"/>
                </a:rPr>
                <a:t>使用</a:t>
              </a:r>
              <a:r>
                <a:rPr lang="en-US" altLang="zh-CN" sz="1200" dirty="0">
                  <a:solidFill>
                    <a:schemeClr val="accent1"/>
                  </a:solidFill>
                  <a:latin typeface="+mn-ea"/>
                  <a:ea typeface="+mn-ea"/>
                </a:rPr>
                <a:t>Lasso Regression</a:t>
              </a:r>
              <a:r>
                <a:rPr lang="zh-CN" altLang="en-US" sz="1200" dirty="0">
                  <a:solidFill>
                    <a:schemeClr val="accent1"/>
                  </a:solidFill>
                  <a:latin typeface="+mn-ea"/>
                  <a:ea typeface="+mn-ea"/>
                </a:rPr>
                <a:t>筛选关键特征</a:t>
              </a:r>
              <a:endParaRPr lang="en-US" altLang="zh-CN" sz="1200" dirty="0">
                <a:solidFill>
                  <a:schemeClr val="accent1"/>
                </a:solidFill>
                <a:latin typeface="+mn-ea"/>
                <a:ea typeface="+mn-ea"/>
              </a:endParaRPr>
            </a:p>
          </p:txBody>
        </p:sp>
        <p:graphicFrame>
          <p:nvGraphicFramePr>
            <p:cNvPr id="7" name="图示 6">
              <a:extLst>
                <a:ext uri="{FF2B5EF4-FFF2-40B4-BE49-F238E27FC236}">
                  <a16:creationId xmlns:a16="http://schemas.microsoft.com/office/drawing/2014/main" xmlns="" id="{C0D607AD-B5BF-413D-A038-D3E46E9CB0B9}"/>
                </a:ext>
              </a:extLst>
            </p:cNvPr>
            <p:cNvGraphicFramePr/>
            <p:nvPr>
              <p:extLst>
                <p:ext uri="{D42A27DB-BD31-4B8C-83A1-F6EECF244321}">
                  <p14:modId xmlns:p14="http://schemas.microsoft.com/office/powerpoint/2010/main" val="3374291733"/>
                </p:ext>
              </p:extLst>
            </p:nvPr>
          </p:nvGraphicFramePr>
          <p:xfrm>
            <a:off x="342516" y="2827381"/>
            <a:ext cx="8435669" cy="84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8" name="文本框 7">
            <a:extLst>
              <a:ext uri="{FF2B5EF4-FFF2-40B4-BE49-F238E27FC236}">
                <a16:creationId xmlns:a16="http://schemas.microsoft.com/office/drawing/2014/main" xmlns="" id="{37A3BEDB-0A5A-4EFC-85E8-69A7039D39CF}"/>
              </a:ext>
            </a:extLst>
          </p:cNvPr>
          <p:cNvSpPr txBox="1"/>
          <p:nvPr/>
        </p:nvSpPr>
        <p:spPr>
          <a:xfrm>
            <a:off x="290702" y="1909994"/>
            <a:ext cx="8562596" cy="400110"/>
          </a:xfrm>
          <a:prstGeom prst="rect">
            <a:avLst/>
          </a:prstGeom>
          <a:noFill/>
        </p:spPr>
        <p:txBody>
          <a:bodyPr wrap="square" rtlCol="0">
            <a:spAutoFit/>
          </a:bodyPr>
          <a:lstStyle/>
          <a:p>
            <a:pPr algn="ctr"/>
            <a:r>
              <a:rPr kumimoji="1" lang="zh-CN" altLang="en-US" sz="2000" b="1" dirty="0">
                <a:solidFill>
                  <a:srgbClr val="004098"/>
                </a:solidFill>
                <a:latin typeface="+mn-ea"/>
              </a:rPr>
              <a:t>方案设计</a:t>
            </a:r>
            <a:endParaRPr lang="zh-CN" altLang="en-US" dirty="0">
              <a:solidFill>
                <a:srgbClr val="004098"/>
              </a:solidFill>
              <a:latin typeface="+mn-ea"/>
            </a:endParaRPr>
          </a:p>
        </p:txBody>
      </p:sp>
      <p:pic>
        <p:nvPicPr>
          <p:cNvPr id="9" name="图片 8">
            <a:extLst>
              <a:ext uri="{FF2B5EF4-FFF2-40B4-BE49-F238E27FC236}">
                <a16:creationId xmlns:a16="http://schemas.microsoft.com/office/drawing/2014/main" xmlns="" id="{05F5D6C5-7954-4DD0-9283-E4FA2234EC16}"/>
              </a:ext>
            </a:extLst>
          </p:cNvPr>
          <p:cNvPicPr>
            <a:picLocks noChangeAspect="1"/>
          </p:cNvPicPr>
          <p:nvPr/>
        </p:nvPicPr>
        <p:blipFill rotWithShape="1">
          <a:blip r:embed="rId8"/>
          <a:srcRect l="29837"/>
          <a:stretch/>
        </p:blipFill>
        <p:spPr>
          <a:xfrm>
            <a:off x="639423" y="3675368"/>
            <a:ext cx="2166388" cy="1777646"/>
          </a:xfrm>
          <a:prstGeom prst="rect">
            <a:avLst/>
          </a:prstGeom>
        </p:spPr>
      </p:pic>
      <p:grpSp>
        <p:nvGrpSpPr>
          <p:cNvPr id="10" name="组合 9">
            <a:extLst>
              <a:ext uri="{FF2B5EF4-FFF2-40B4-BE49-F238E27FC236}">
                <a16:creationId xmlns:a16="http://schemas.microsoft.com/office/drawing/2014/main" xmlns="" id="{DEAD8FF7-2E30-4EE4-9903-B85523C62018}"/>
              </a:ext>
            </a:extLst>
          </p:cNvPr>
          <p:cNvGrpSpPr/>
          <p:nvPr/>
        </p:nvGrpSpPr>
        <p:grpSpPr>
          <a:xfrm>
            <a:off x="3410649" y="3777401"/>
            <a:ext cx="1951779" cy="2153183"/>
            <a:chOff x="3238500" y="3724840"/>
            <a:chExt cx="1951779" cy="2153183"/>
          </a:xfrm>
        </p:grpSpPr>
        <p:sp>
          <p:nvSpPr>
            <p:cNvPr id="11" name="圆角矩形 3">
              <a:extLst>
                <a:ext uri="{FF2B5EF4-FFF2-40B4-BE49-F238E27FC236}">
                  <a16:creationId xmlns:a16="http://schemas.microsoft.com/office/drawing/2014/main" xmlns="" id="{78043880-7EEF-4C4D-8D48-8C23026D050E}"/>
                </a:ext>
              </a:extLst>
            </p:cNvPr>
            <p:cNvSpPr/>
            <p:nvPr/>
          </p:nvSpPr>
          <p:spPr>
            <a:xfrm>
              <a:off x="3238500" y="4300499"/>
              <a:ext cx="1868558" cy="30718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rgbClr val="004098"/>
                  </a:solidFill>
                  <a:latin typeface="+mn-ea"/>
                </a:rPr>
                <a:t>CPU</a:t>
              </a:r>
              <a:r>
                <a:rPr kumimoji="1" lang="zh-CN" altLang="en-US" sz="1400" dirty="0">
                  <a:solidFill>
                    <a:srgbClr val="004098"/>
                  </a:solidFill>
                  <a:latin typeface="+mn-ea"/>
                </a:rPr>
                <a:t>请求性能</a:t>
              </a:r>
            </a:p>
          </p:txBody>
        </p:sp>
        <p:sp>
          <p:nvSpPr>
            <p:cNvPr id="12" name="圆角矩形 28">
              <a:extLst>
                <a:ext uri="{FF2B5EF4-FFF2-40B4-BE49-F238E27FC236}">
                  <a16:creationId xmlns:a16="http://schemas.microsoft.com/office/drawing/2014/main" xmlns="" id="{4EC54A8A-F9DE-4A0E-BB5B-E93816CFEEE2}"/>
                </a:ext>
              </a:extLst>
            </p:cNvPr>
            <p:cNvSpPr/>
            <p:nvPr/>
          </p:nvSpPr>
          <p:spPr>
            <a:xfrm>
              <a:off x="3244599" y="3724840"/>
              <a:ext cx="695208" cy="30718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dirty="0">
                  <a:solidFill>
                    <a:srgbClr val="004098"/>
                  </a:solidFill>
                  <a:latin typeface="+mn-ea"/>
                </a:rPr>
                <a:t>核心数</a:t>
              </a:r>
            </a:p>
          </p:txBody>
        </p:sp>
        <p:sp>
          <p:nvSpPr>
            <p:cNvPr id="13" name="文本框 12">
              <a:extLst>
                <a:ext uri="{FF2B5EF4-FFF2-40B4-BE49-F238E27FC236}">
                  <a16:creationId xmlns:a16="http://schemas.microsoft.com/office/drawing/2014/main" xmlns="" id="{BA0E6F46-5F90-4091-8145-B6F2176F44DA}"/>
                </a:ext>
              </a:extLst>
            </p:cNvPr>
            <p:cNvSpPr txBox="1"/>
            <p:nvPr/>
          </p:nvSpPr>
          <p:spPr>
            <a:xfrm>
              <a:off x="3321722" y="5601024"/>
              <a:ext cx="1868557" cy="276999"/>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en-US" altLang="zh-CN" sz="1200" dirty="0">
                  <a:solidFill>
                    <a:srgbClr val="004098"/>
                  </a:solidFill>
                  <a:latin typeface="+mn-ea"/>
                  <a:ea typeface="+mn-ea"/>
                </a:rPr>
                <a:t>CPU</a:t>
              </a:r>
              <a:r>
                <a:rPr lang="zh-CN" altLang="en-US" sz="1200" dirty="0">
                  <a:solidFill>
                    <a:srgbClr val="004098"/>
                  </a:solidFill>
                  <a:latin typeface="+mn-ea"/>
                  <a:ea typeface="+mn-ea"/>
                </a:rPr>
                <a:t>请求性能建模</a:t>
              </a:r>
            </a:p>
          </p:txBody>
        </p:sp>
        <p:cxnSp>
          <p:nvCxnSpPr>
            <p:cNvPr id="14" name="直线箭头连接符 7">
              <a:extLst>
                <a:ext uri="{FF2B5EF4-FFF2-40B4-BE49-F238E27FC236}">
                  <a16:creationId xmlns:a16="http://schemas.microsoft.com/office/drawing/2014/main" xmlns="" id="{29BC1872-D25C-4E63-B188-85620E46FF5F}"/>
                </a:ext>
              </a:extLst>
            </p:cNvPr>
            <p:cNvCxnSpPr>
              <a:cxnSpLocks/>
            </p:cNvCxnSpPr>
            <p:nvPr/>
          </p:nvCxnSpPr>
          <p:spPr>
            <a:xfrm flipH="1">
              <a:off x="4730295" y="4026849"/>
              <a:ext cx="122422" cy="28216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1">
              <a:extLst>
                <a:ext uri="{FF2B5EF4-FFF2-40B4-BE49-F238E27FC236}">
                  <a16:creationId xmlns:a16="http://schemas.microsoft.com/office/drawing/2014/main" xmlns="" id="{223DDC82-90E7-4856-A12D-51EAABFC1A53}"/>
                </a:ext>
              </a:extLst>
            </p:cNvPr>
            <p:cNvCxnSpPr>
              <a:cxnSpLocks/>
            </p:cNvCxnSpPr>
            <p:nvPr/>
          </p:nvCxnSpPr>
          <p:spPr>
            <a:xfrm flipV="1">
              <a:off x="3495497" y="4607681"/>
              <a:ext cx="162103" cy="30526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32">
              <a:extLst>
                <a:ext uri="{FF2B5EF4-FFF2-40B4-BE49-F238E27FC236}">
                  <a16:creationId xmlns:a16="http://schemas.microsoft.com/office/drawing/2014/main" xmlns="" id="{3734F932-C3D8-48F3-81B6-F0557FD0135F}"/>
                </a:ext>
              </a:extLst>
            </p:cNvPr>
            <p:cNvCxnSpPr>
              <a:cxnSpLocks/>
            </p:cNvCxnSpPr>
            <p:nvPr/>
          </p:nvCxnSpPr>
          <p:spPr>
            <a:xfrm>
              <a:off x="3582579" y="4026849"/>
              <a:ext cx="75021" cy="28216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圆角矩形 28">
              <a:extLst>
                <a:ext uri="{FF2B5EF4-FFF2-40B4-BE49-F238E27FC236}">
                  <a16:creationId xmlns:a16="http://schemas.microsoft.com/office/drawing/2014/main" xmlns="" id="{4C259B0C-50D8-4BCD-B535-63196DD20E3C}"/>
                </a:ext>
              </a:extLst>
            </p:cNvPr>
            <p:cNvSpPr/>
            <p:nvPr/>
          </p:nvSpPr>
          <p:spPr>
            <a:xfrm>
              <a:off x="3240340" y="4948805"/>
              <a:ext cx="510314" cy="30718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dirty="0">
                  <a:solidFill>
                    <a:srgbClr val="004098"/>
                  </a:solidFill>
                  <a:latin typeface="+mn-ea"/>
                </a:rPr>
                <a:t>负载</a:t>
              </a:r>
            </a:p>
          </p:txBody>
        </p:sp>
        <p:sp>
          <p:nvSpPr>
            <p:cNvPr id="18" name="圆角矩形 28">
              <a:extLst>
                <a:ext uri="{FF2B5EF4-FFF2-40B4-BE49-F238E27FC236}">
                  <a16:creationId xmlns:a16="http://schemas.microsoft.com/office/drawing/2014/main" xmlns="" id="{6E62541E-D931-481A-AAAA-E4BD6163D089}"/>
                </a:ext>
              </a:extLst>
            </p:cNvPr>
            <p:cNvSpPr/>
            <p:nvPr/>
          </p:nvSpPr>
          <p:spPr>
            <a:xfrm>
              <a:off x="4597559" y="3725009"/>
              <a:ext cx="510314" cy="30718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dirty="0">
                  <a:solidFill>
                    <a:srgbClr val="004098"/>
                  </a:solidFill>
                  <a:latin typeface="+mn-ea"/>
                </a:rPr>
                <a:t>主频</a:t>
              </a:r>
            </a:p>
          </p:txBody>
        </p:sp>
        <p:sp>
          <p:nvSpPr>
            <p:cNvPr id="19" name="圆角矩形 28">
              <a:extLst>
                <a:ext uri="{FF2B5EF4-FFF2-40B4-BE49-F238E27FC236}">
                  <a16:creationId xmlns:a16="http://schemas.microsoft.com/office/drawing/2014/main" xmlns="" id="{288A588F-0299-41EA-8681-14BD71E525D1}"/>
                </a:ext>
              </a:extLst>
            </p:cNvPr>
            <p:cNvSpPr/>
            <p:nvPr/>
          </p:nvSpPr>
          <p:spPr>
            <a:xfrm>
              <a:off x="3925812" y="4948805"/>
              <a:ext cx="510314" cy="30718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dirty="0">
                  <a:solidFill>
                    <a:srgbClr val="004098"/>
                  </a:solidFill>
                  <a:latin typeface="+mn-ea"/>
                </a:rPr>
                <a:t>缓存</a:t>
              </a:r>
            </a:p>
          </p:txBody>
        </p:sp>
        <p:sp>
          <p:nvSpPr>
            <p:cNvPr id="20" name="圆角矩形 28">
              <a:extLst>
                <a:ext uri="{FF2B5EF4-FFF2-40B4-BE49-F238E27FC236}">
                  <a16:creationId xmlns:a16="http://schemas.microsoft.com/office/drawing/2014/main" xmlns="" id="{F9DA1821-8BF4-4F1C-A559-E146A78A4D2D}"/>
                </a:ext>
              </a:extLst>
            </p:cNvPr>
            <p:cNvSpPr/>
            <p:nvPr/>
          </p:nvSpPr>
          <p:spPr>
            <a:xfrm>
              <a:off x="4607111" y="4948804"/>
              <a:ext cx="510314" cy="30718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00" dirty="0">
                  <a:solidFill>
                    <a:srgbClr val="004098"/>
                  </a:solidFill>
                  <a:latin typeface="+mn-ea"/>
                </a:rPr>
                <a:t>带宽</a:t>
              </a:r>
            </a:p>
          </p:txBody>
        </p:sp>
        <p:cxnSp>
          <p:nvCxnSpPr>
            <p:cNvPr id="21" name="直线箭头连接符 11">
              <a:extLst>
                <a:ext uri="{FF2B5EF4-FFF2-40B4-BE49-F238E27FC236}">
                  <a16:creationId xmlns:a16="http://schemas.microsoft.com/office/drawing/2014/main" xmlns="" id="{4B56B040-AE45-482E-8DF5-363292571C67}"/>
                </a:ext>
              </a:extLst>
            </p:cNvPr>
            <p:cNvCxnSpPr>
              <a:cxnSpLocks/>
            </p:cNvCxnSpPr>
            <p:nvPr/>
          </p:nvCxnSpPr>
          <p:spPr>
            <a:xfrm flipV="1">
              <a:off x="4172779" y="4650760"/>
              <a:ext cx="8190" cy="28011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线箭头连接符 11">
              <a:extLst>
                <a:ext uri="{FF2B5EF4-FFF2-40B4-BE49-F238E27FC236}">
                  <a16:creationId xmlns:a16="http://schemas.microsoft.com/office/drawing/2014/main" xmlns="" id="{8123B776-9530-43B1-BE97-5CDC29A5B4E2}"/>
                </a:ext>
              </a:extLst>
            </p:cNvPr>
            <p:cNvCxnSpPr>
              <a:cxnSpLocks/>
            </p:cNvCxnSpPr>
            <p:nvPr/>
          </p:nvCxnSpPr>
          <p:spPr>
            <a:xfrm flipH="1" flipV="1">
              <a:off x="4696148" y="4638185"/>
              <a:ext cx="145996" cy="29268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pic>
        <p:nvPicPr>
          <p:cNvPr id="23" name="图片 22">
            <a:extLst>
              <a:ext uri="{FF2B5EF4-FFF2-40B4-BE49-F238E27FC236}">
                <a16:creationId xmlns:a16="http://schemas.microsoft.com/office/drawing/2014/main" xmlns="" id="{488B0DE6-D74C-4D9D-83BB-BE519478A19A}"/>
              </a:ext>
            </a:extLst>
          </p:cNvPr>
          <p:cNvPicPr>
            <a:picLocks noChangeAspect="1"/>
          </p:cNvPicPr>
          <p:nvPr/>
        </p:nvPicPr>
        <p:blipFill>
          <a:blip r:embed="rId9"/>
          <a:stretch>
            <a:fillRect/>
          </a:stretch>
        </p:blipFill>
        <p:spPr>
          <a:xfrm>
            <a:off x="5873362" y="3710142"/>
            <a:ext cx="2602323" cy="1900197"/>
          </a:xfrm>
          <a:prstGeom prst="rect">
            <a:avLst/>
          </a:prstGeom>
        </p:spPr>
      </p:pic>
      <p:sp>
        <p:nvSpPr>
          <p:cNvPr id="24" name="文本框 23">
            <a:extLst>
              <a:ext uri="{FF2B5EF4-FFF2-40B4-BE49-F238E27FC236}">
                <a16:creationId xmlns:a16="http://schemas.microsoft.com/office/drawing/2014/main" xmlns="" id="{07436357-7ECB-4B8D-B96D-EB3E2C0B99B8}"/>
              </a:ext>
            </a:extLst>
          </p:cNvPr>
          <p:cNvSpPr txBox="1"/>
          <p:nvPr/>
        </p:nvSpPr>
        <p:spPr>
          <a:xfrm>
            <a:off x="5773220" y="5666726"/>
            <a:ext cx="2802609" cy="276999"/>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zh-CN" altLang="en-US" sz="1200" dirty="0">
                <a:solidFill>
                  <a:srgbClr val="004098"/>
                </a:solidFill>
                <a:latin typeface="+mn-ea"/>
                <a:ea typeface="+mn-ea"/>
              </a:rPr>
              <a:t>混部下性能、能耗联合建模</a:t>
            </a:r>
          </a:p>
        </p:txBody>
      </p:sp>
      <p:sp>
        <p:nvSpPr>
          <p:cNvPr id="25" name="矩形 24">
            <a:extLst>
              <a:ext uri="{FF2B5EF4-FFF2-40B4-BE49-F238E27FC236}">
                <a16:creationId xmlns:a16="http://schemas.microsoft.com/office/drawing/2014/main" xmlns="" id="{8C344D80-61C3-485E-986A-E7EF57769442}"/>
              </a:ext>
            </a:extLst>
          </p:cNvPr>
          <p:cNvSpPr/>
          <p:nvPr/>
        </p:nvSpPr>
        <p:spPr>
          <a:xfrm>
            <a:off x="639423" y="6094721"/>
            <a:ext cx="8122022" cy="600164"/>
          </a:xfrm>
          <a:prstGeom prst="rect">
            <a:avLst/>
          </a:prstGeom>
        </p:spPr>
        <p:txBody>
          <a:bodyPr wrap="square">
            <a:spAutoFit/>
          </a:bodyPr>
          <a:lstStyle/>
          <a:p>
            <a:pPr>
              <a:lnSpc>
                <a:spcPct val="150000"/>
              </a:lnSpc>
            </a:pPr>
            <a:r>
              <a:rPr lang="en-US" sz="1100" i="1" dirty="0">
                <a:latin typeface="+mn-ea"/>
                <a:cs typeface="Times New Roman" panose="02020603050405020304" pitchFamily="18" charset="0"/>
              </a:rPr>
              <a:t>[1] Avalon: Towards QoS Awareness and Improved Utilization through Multi-Resource Management in Datacenters. ICS</a:t>
            </a:r>
            <a:r>
              <a:rPr lang="zh-CN" altLang="en-US" sz="1100" i="1" dirty="0">
                <a:latin typeface="+mn-ea"/>
                <a:cs typeface="Times New Roman" panose="02020603050405020304" pitchFamily="18" charset="0"/>
              </a:rPr>
              <a:t> </a:t>
            </a:r>
            <a:r>
              <a:rPr lang="en-US" altLang="zh-CN" sz="1100" i="1" dirty="0">
                <a:latin typeface="+mn-ea"/>
                <a:cs typeface="Times New Roman" panose="02020603050405020304" pitchFamily="18" charset="0"/>
              </a:rPr>
              <a:t>2019</a:t>
            </a:r>
          </a:p>
          <a:p>
            <a:pPr>
              <a:lnSpc>
                <a:spcPct val="150000"/>
              </a:lnSpc>
            </a:pPr>
            <a:r>
              <a:rPr lang="en-US" altLang="zh-CN" sz="1100" i="1" dirty="0">
                <a:latin typeface="+mn-ea"/>
                <a:cs typeface="Times New Roman" panose="02020603050405020304" pitchFamily="18" charset="0"/>
              </a:rPr>
              <a:t>[2] Sturgeon: Preference-aware Co-location for Improving Utilization of Power Constrained Computers. IPDPS 2020</a:t>
            </a:r>
            <a:endParaRPr lang="zh-CN" altLang="en-US" sz="1100" i="1" dirty="0">
              <a:latin typeface="+mn-ea"/>
              <a:cs typeface="Times New Roman" panose="02020603050405020304" pitchFamily="18" charset="0"/>
            </a:endParaRPr>
          </a:p>
        </p:txBody>
      </p:sp>
    </p:spTree>
    <p:extLst>
      <p:ext uri="{BB962C8B-B14F-4D97-AF65-F5344CB8AC3E}">
        <p14:creationId xmlns:p14="http://schemas.microsoft.com/office/powerpoint/2010/main" val="2036758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无服务器计算调度挑战：负载突变</a:t>
            </a:r>
            <a:r>
              <a:rPr lang="en-US" altLang="zh-CN" dirty="0">
                <a:latin typeface="黑体" panose="02010609060101010101" pitchFamily="49" charset="-122"/>
                <a:ea typeface="黑体" panose="02010609060101010101" pitchFamily="49" charset="-122"/>
                <a:cs typeface="Arial" panose="020B0604020202020204" pitchFamily="34" charset="0"/>
              </a:rPr>
              <a:t>(burst)</a:t>
            </a:r>
          </a:p>
        </p:txBody>
      </p:sp>
      <p:sp>
        <p:nvSpPr>
          <p:cNvPr id="50" name="矩形: 圆角 49">
            <a:extLst>
              <a:ext uri="{FF2B5EF4-FFF2-40B4-BE49-F238E27FC236}">
                <a16:creationId xmlns:a16="http://schemas.microsoft.com/office/drawing/2014/main" xmlns="" id="{757E5ED2-014B-4693-8949-330CB09DD154}"/>
              </a:ext>
            </a:extLst>
          </p:cNvPr>
          <p:cNvSpPr/>
          <p:nvPr/>
        </p:nvSpPr>
        <p:spPr>
          <a:xfrm>
            <a:off x="1514814" y="4689477"/>
            <a:ext cx="2270237"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数据库优化、消息传递优化、拓扑结构</a:t>
            </a:r>
            <a:endParaRPr lang="en-US" sz="1600" dirty="0"/>
          </a:p>
        </p:txBody>
      </p:sp>
      <p:sp>
        <p:nvSpPr>
          <p:cNvPr id="54" name="矩形: 圆角 50">
            <a:extLst>
              <a:ext uri="{FF2B5EF4-FFF2-40B4-BE49-F238E27FC236}">
                <a16:creationId xmlns:a16="http://schemas.microsoft.com/office/drawing/2014/main" xmlns="" id="{F2EBBEA3-67CF-485C-A0CB-E505F02CBD3E}"/>
              </a:ext>
            </a:extLst>
          </p:cNvPr>
          <p:cNvSpPr/>
          <p:nvPr/>
        </p:nvSpPr>
        <p:spPr>
          <a:xfrm>
            <a:off x="1514814" y="2812897"/>
            <a:ext cx="2270238"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err="1"/>
              <a:t>QoS</a:t>
            </a:r>
            <a:r>
              <a:rPr lang="zh-CN" altLang="en-US" sz="1600" dirty="0"/>
              <a:t>预测模型、自动横纵向扩展、排队优化</a:t>
            </a:r>
            <a:endParaRPr lang="en-US" altLang="zh-CN" sz="1600" dirty="0"/>
          </a:p>
        </p:txBody>
      </p:sp>
      <p:sp>
        <p:nvSpPr>
          <p:cNvPr id="55" name="矩形: 圆角 51">
            <a:extLst>
              <a:ext uri="{FF2B5EF4-FFF2-40B4-BE49-F238E27FC236}">
                <a16:creationId xmlns:a16="http://schemas.microsoft.com/office/drawing/2014/main" xmlns="" id="{33A7CC60-64D6-49A5-8E55-3DDB817ED528}"/>
              </a:ext>
            </a:extLst>
          </p:cNvPr>
          <p:cNvSpPr/>
          <p:nvPr/>
        </p:nvSpPr>
        <p:spPr>
          <a:xfrm>
            <a:off x="1514815" y="3751187"/>
            <a:ext cx="2270237" cy="703384"/>
          </a:xfrm>
          <a:prstGeom prst="roundRect">
            <a:avLst/>
          </a:prstGeom>
          <a:solidFill>
            <a:srgbClr val="004098"/>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容器镜像共享、容器预热、动态资源调整</a:t>
            </a:r>
            <a:endParaRPr lang="en-US" sz="1600" dirty="0"/>
          </a:p>
        </p:txBody>
      </p:sp>
      <p:sp>
        <p:nvSpPr>
          <p:cNvPr id="57" name="文本框 56">
            <a:extLst>
              <a:ext uri="{FF2B5EF4-FFF2-40B4-BE49-F238E27FC236}">
                <a16:creationId xmlns:a16="http://schemas.microsoft.com/office/drawing/2014/main" xmlns="" id="{76294103-E8FC-4DEC-806C-A9F65EA44704}"/>
              </a:ext>
            </a:extLst>
          </p:cNvPr>
          <p:cNvSpPr txBox="1"/>
          <p:nvPr/>
        </p:nvSpPr>
        <p:spPr>
          <a:xfrm>
            <a:off x="270960" y="2020707"/>
            <a:ext cx="1234646" cy="338554"/>
          </a:xfrm>
          <a:prstGeom prst="rect">
            <a:avLst/>
          </a:prstGeom>
          <a:noFill/>
        </p:spPr>
        <p:txBody>
          <a:bodyPr wrap="square" rtlCol="0">
            <a:spAutoFit/>
          </a:bodyPr>
          <a:lstStyle/>
          <a:p>
            <a:pPr algn="ctr"/>
            <a:r>
              <a:rPr lang="zh-CN" altLang="en-US" sz="1600" b="1" dirty="0">
                <a:solidFill>
                  <a:srgbClr val="DADADA"/>
                </a:solidFill>
              </a:rPr>
              <a:t>冷启动时延</a:t>
            </a:r>
            <a:endParaRPr lang="en-US" sz="1600" b="1" dirty="0">
              <a:solidFill>
                <a:srgbClr val="DADADA"/>
              </a:solidFill>
            </a:endParaRPr>
          </a:p>
        </p:txBody>
      </p:sp>
      <p:sp>
        <p:nvSpPr>
          <p:cNvPr id="58" name="文本框 57">
            <a:extLst>
              <a:ext uri="{FF2B5EF4-FFF2-40B4-BE49-F238E27FC236}">
                <a16:creationId xmlns:a16="http://schemas.microsoft.com/office/drawing/2014/main" xmlns="" id="{6EA17A17-E3C7-4617-AE86-4F20A71F136F}"/>
              </a:ext>
            </a:extLst>
          </p:cNvPr>
          <p:cNvSpPr txBox="1"/>
          <p:nvPr/>
        </p:nvSpPr>
        <p:spPr>
          <a:xfrm>
            <a:off x="280168" y="2995312"/>
            <a:ext cx="1234646" cy="338554"/>
          </a:xfrm>
          <a:prstGeom prst="rect">
            <a:avLst/>
          </a:prstGeom>
          <a:noFill/>
        </p:spPr>
        <p:txBody>
          <a:bodyPr wrap="square" rtlCol="0">
            <a:spAutoFit/>
          </a:bodyPr>
          <a:lstStyle/>
          <a:p>
            <a:pPr algn="ctr"/>
            <a:r>
              <a:rPr lang="zh-CN" altLang="en-US" sz="1600" b="1" dirty="0">
                <a:solidFill>
                  <a:srgbClr val="DADADA"/>
                </a:solidFill>
              </a:rPr>
              <a:t>资源分配</a:t>
            </a:r>
            <a:endParaRPr lang="en-US" sz="1600" b="1" dirty="0">
              <a:solidFill>
                <a:srgbClr val="DADADA"/>
              </a:solidFill>
            </a:endParaRPr>
          </a:p>
        </p:txBody>
      </p:sp>
      <p:sp>
        <p:nvSpPr>
          <p:cNvPr id="59" name="文本框 58">
            <a:extLst>
              <a:ext uri="{FF2B5EF4-FFF2-40B4-BE49-F238E27FC236}">
                <a16:creationId xmlns:a16="http://schemas.microsoft.com/office/drawing/2014/main" xmlns="" id="{D8EB0087-1B4B-4A50-A2A1-AAF1CB832D33}"/>
              </a:ext>
            </a:extLst>
          </p:cNvPr>
          <p:cNvSpPr txBox="1"/>
          <p:nvPr/>
        </p:nvSpPr>
        <p:spPr>
          <a:xfrm>
            <a:off x="270960" y="3933602"/>
            <a:ext cx="1234646" cy="338554"/>
          </a:xfrm>
          <a:prstGeom prst="rect">
            <a:avLst/>
          </a:prstGeom>
          <a:noFill/>
        </p:spPr>
        <p:txBody>
          <a:bodyPr wrap="square" rtlCol="0">
            <a:spAutoFit/>
          </a:bodyPr>
          <a:lstStyle/>
          <a:p>
            <a:pPr algn="ctr"/>
            <a:r>
              <a:rPr lang="zh-CN" altLang="en-US" sz="1600" b="1" dirty="0">
                <a:solidFill>
                  <a:srgbClr val="004098"/>
                </a:solidFill>
              </a:rPr>
              <a:t>负载突变</a:t>
            </a:r>
            <a:endParaRPr lang="en-US" sz="1600" b="1" dirty="0">
              <a:solidFill>
                <a:srgbClr val="004098"/>
              </a:solidFill>
            </a:endParaRPr>
          </a:p>
        </p:txBody>
      </p:sp>
      <p:sp>
        <p:nvSpPr>
          <p:cNvPr id="60" name="文本框 59">
            <a:extLst>
              <a:ext uri="{FF2B5EF4-FFF2-40B4-BE49-F238E27FC236}">
                <a16:creationId xmlns:a16="http://schemas.microsoft.com/office/drawing/2014/main" xmlns="" id="{57CBC0C5-F5A9-4BF9-A7BE-FFEA69DF947C}"/>
              </a:ext>
            </a:extLst>
          </p:cNvPr>
          <p:cNvSpPr txBox="1"/>
          <p:nvPr/>
        </p:nvSpPr>
        <p:spPr>
          <a:xfrm>
            <a:off x="280168" y="4867069"/>
            <a:ext cx="1234646" cy="338554"/>
          </a:xfrm>
          <a:prstGeom prst="rect">
            <a:avLst/>
          </a:prstGeom>
          <a:noFill/>
        </p:spPr>
        <p:txBody>
          <a:bodyPr wrap="square" rtlCol="0">
            <a:spAutoFit/>
          </a:bodyPr>
          <a:lstStyle/>
          <a:p>
            <a:pPr algn="ctr"/>
            <a:r>
              <a:rPr lang="zh-CN" altLang="en-US" sz="1600" b="1" dirty="0">
                <a:solidFill>
                  <a:srgbClr val="DADADA"/>
                </a:solidFill>
              </a:rPr>
              <a:t>数据传递</a:t>
            </a:r>
            <a:endParaRPr lang="en-US" sz="1600" b="1" dirty="0">
              <a:solidFill>
                <a:srgbClr val="DADADA"/>
              </a:solidFill>
            </a:endParaRPr>
          </a:p>
        </p:txBody>
      </p:sp>
      <p:grpSp>
        <p:nvGrpSpPr>
          <p:cNvPr id="61" name="组合 60">
            <a:extLst>
              <a:ext uri="{FF2B5EF4-FFF2-40B4-BE49-F238E27FC236}">
                <a16:creationId xmlns:a16="http://schemas.microsoft.com/office/drawing/2014/main" xmlns="" id="{B36AA8A3-5E72-4D67-B3D0-6838BA96C4F3}"/>
              </a:ext>
            </a:extLst>
          </p:cNvPr>
          <p:cNvGrpSpPr/>
          <p:nvPr/>
        </p:nvGrpSpPr>
        <p:grpSpPr>
          <a:xfrm>
            <a:off x="4048576" y="2074707"/>
            <a:ext cx="843427" cy="443226"/>
            <a:chOff x="666810" y="2586037"/>
            <a:chExt cx="468000" cy="245937"/>
          </a:xfrm>
        </p:grpSpPr>
        <p:sp>
          <p:nvSpPr>
            <p:cNvPr id="62" name="Freeform 10">
              <a:extLst>
                <a:ext uri="{FF2B5EF4-FFF2-40B4-BE49-F238E27FC236}">
                  <a16:creationId xmlns:a16="http://schemas.microsoft.com/office/drawing/2014/main" xmlns="" id="{822C3213-403C-4B27-821E-6179DD377A96}"/>
                </a:ext>
              </a:extLst>
            </p:cNvPr>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63" name="文本框 62">
              <a:extLst>
                <a:ext uri="{FF2B5EF4-FFF2-40B4-BE49-F238E27FC236}">
                  <a16:creationId xmlns:a16="http://schemas.microsoft.com/office/drawing/2014/main" xmlns="" id="{584E8565-E1A8-427E-A5AB-2C615FEB8DED}"/>
                </a:ext>
              </a:extLst>
            </p:cNvPr>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64" name="直接连接符 63">
            <a:extLst>
              <a:ext uri="{FF2B5EF4-FFF2-40B4-BE49-F238E27FC236}">
                <a16:creationId xmlns:a16="http://schemas.microsoft.com/office/drawing/2014/main" xmlns="" id="{F5F421AB-2F58-4DEB-B33B-AE4E570388CB}"/>
              </a:ext>
            </a:extLst>
          </p:cNvPr>
          <p:cNvCxnSpPr>
            <a:stCxn id="62" idx="6"/>
          </p:cNvCxnSpPr>
          <p:nvPr/>
        </p:nvCxnSpPr>
        <p:spPr>
          <a:xfrm>
            <a:off x="4741074" y="2482372"/>
            <a:ext cx="38404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Rectangle 2">
            <a:extLst>
              <a:ext uri="{FF2B5EF4-FFF2-40B4-BE49-F238E27FC236}">
                <a16:creationId xmlns:a16="http://schemas.microsoft.com/office/drawing/2014/main" xmlns="" id="{4B741326-9FFB-4359-854E-C7CE801C0B5D}"/>
              </a:ext>
            </a:extLst>
          </p:cNvPr>
          <p:cNvSpPr/>
          <p:nvPr/>
        </p:nvSpPr>
        <p:spPr>
          <a:xfrm>
            <a:off x="4821550" y="2733273"/>
            <a:ext cx="3881016" cy="954107"/>
          </a:xfrm>
          <a:prstGeom prst="rect">
            <a:avLst/>
          </a:prstGeom>
        </p:spPr>
        <p:txBody>
          <a:bodyPr wrap="square">
            <a:spAutoFit/>
          </a:bodyPr>
          <a:lstStyle/>
          <a:p>
            <a:r>
              <a:rPr lang="zh-CN" altLang="en-US" sz="1400" b="1" dirty="0"/>
              <a:t>威斯康星大学：</a:t>
            </a:r>
            <a:endParaRPr lang="en-US" altLang="zh-CN" sz="1400" b="1" dirty="0"/>
          </a:p>
          <a:p>
            <a:r>
              <a:rPr lang="zh-CN" altLang="en-US" sz="1400" b="1" dirty="0"/>
              <a:t>集群共享容器镜像并延迟加载镜像内容</a:t>
            </a:r>
            <a:endParaRPr lang="en-US" altLang="zh-CN" sz="1400" b="1" dirty="0"/>
          </a:p>
          <a:p>
            <a:r>
              <a:rPr lang="en-US" altLang="zh-CN" sz="1400" i="1" dirty="0"/>
              <a:t>Slacker: Fast Distribution with Lazy </a:t>
            </a:r>
            <a:r>
              <a:rPr lang="en-US" altLang="zh-CN" sz="1400" i="1" dirty="0" err="1"/>
              <a:t>Docker</a:t>
            </a:r>
            <a:r>
              <a:rPr lang="en-US" altLang="zh-CN" sz="1400" i="1" dirty="0"/>
              <a:t> Containers  @FAST 16</a:t>
            </a:r>
          </a:p>
        </p:txBody>
      </p:sp>
      <p:sp>
        <p:nvSpPr>
          <p:cNvPr id="66" name="文本框 65">
            <a:extLst>
              <a:ext uri="{FF2B5EF4-FFF2-40B4-BE49-F238E27FC236}">
                <a16:creationId xmlns:a16="http://schemas.microsoft.com/office/drawing/2014/main" xmlns="" id="{CA65AC92-1D95-409A-847A-37D28D7AE3FD}"/>
              </a:ext>
            </a:extLst>
          </p:cNvPr>
          <p:cNvSpPr txBox="1"/>
          <p:nvPr/>
        </p:nvSpPr>
        <p:spPr>
          <a:xfrm>
            <a:off x="4932763" y="2040583"/>
            <a:ext cx="3422961" cy="461665"/>
          </a:xfrm>
          <a:prstGeom prst="rect">
            <a:avLst/>
          </a:prstGeom>
          <a:noFill/>
        </p:spPr>
        <p:txBody>
          <a:bodyPr wrap="square" rtlCol="0">
            <a:spAutoFit/>
          </a:bodyPr>
          <a:lstStyle/>
          <a:p>
            <a:r>
              <a:rPr lang="zh-CN" altLang="en-US" sz="2400" b="1" dirty="0"/>
              <a:t>负载突变</a:t>
            </a:r>
            <a:r>
              <a:rPr lang="en-US" altLang="zh-CN" sz="2400" b="1" dirty="0"/>
              <a:t>(burst)</a:t>
            </a:r>
            <a:endParaRPr lang="zh-CN" altLang="en-US" sz="2400" b="1" dirty="0"/>
          </a:p>
        </p:txBody>
      </p:sp>
      <p:sp>
        <p:nvSpPr>
          <p:cNvPr id="67" name="矩形: 圆角 49">
            <a:extLst>
              <a:ext uri="{FF2B5EF4-FFF2-40B4-BE49-F238E27FC236}">
                <a16:creationId xmlns:a16="http://schemas.microsoft.com/office/drawing/2014/main" xmlns="" id="{757E5ED2-014B-4693-8949-330CB09DD154}"/>
              </a:ext>
            </a:extLst>
          </p:cNvPr>
          <p:cNvSpPr/>
          <p:nvPr/>
        </p:nvSpPr>
        <p:spPr>
          <a:xfrm>
            <a:off x="1505606" y="5627767"/>
            <a:ext cx="2270237"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数据流驱动、拓扑优化</a:t>
            </a:r>
            <a:endParaRPr lang="en-US" sz="1600" dirty="0"/>
          </a:p>
        </p:txBody>
      </p:sp>
      <p:sp>
        <p:nvSpPr>
          <p:cNvPr id="68" name="文本框 67">
            <a:extLst>
              <a:ext uri="{FF2B5EF4-FFF2-40B4-BE49-F238E27FC236}">
                <a16:creationId xmlns:a16="http://schemas.microsoft.com/office/drawing/2014/main" xmlns="" id="{57CBC0C5-F5A9-4BF9-A7BE-FFEA69DF947C}"/>
              </a:ext>
            </a:extLst>
          </p:cNvPr>
          <p:cNvSpPr txBox="1"/>
          <p:nvPr/>
        </p:nvSpPr>
        <p:spPr>
          <a:xfrm>
            <a:off x="270960" y="5810182"/>
            <a:ext cx="1234646" cy="338554"/>
          </a:xfrm>
          <a:prstGeom prst="rect">
            <a:avLst/>
          </a:prstGeom>
          <a:noFill/>
        </p:spPr>
        <p:txBody>
          <a:bodyPr wrap="square" rtlCol="0">
            <a:spAutoFit/>
          </a:bodyPr>
          <a:lstStyle/>
          <a:p>
            <a:pPr algn="ctr"/>
            <a:r>
              <a:rPr lang="zh-CN" altLang="en-US" sz="1600" b="1" dirty="0">
                <a:solidFill>
                  <a:srgbClr val="DADADA"/>
                </a:solidFill>
              </a:rPr>
              <a:t>负载均衡</a:t>
            </a:r>
            <a:endParaRPr lang="en-US" sz="1600" b="1" dirty="0">
              <a:solidFill>
                <a:srgbClr val="DADADA"/>
              </a:solidFill>
            </a:endParaRPr>
          </a:p>
        </p:txBody>
      </p:sp>
      <p:sp>
        <p:nvSpPr>
          <p:cNvPr id="69" name="Rectangle 2">
            <a:extLst>
              <a:ext uri="{FF2B5EF4-FFF2-40B4-BE49-F238E27FC236}">
                <a16:creationId xmlns:a16="http://schemas.microsoft.com/office/drawing/2014/main" xmlns="" id="{4B741326-9FFB-4359-854E-C7CE801C0B5D}"/>
              </a:ext>
            </a:extLst>
          </p:cNvPr>
          <p:cNvSpPr/>
          <p:nvPr/>
        </p:nvSpPr>
        <p:spPr>
          <a:xfrm>
            <a:off x="4821550" y="3959128"/>
            <a:ext cx="3881016" cy="954107"/>
          </a:xfrm>
          <a:prstGeom prst="rect">
            <a:avLst/>
          </a:prstGeom>
        </p:spPr>
        <p:txBody>
          <a:bodyPr wrap="square">
            <a:spAutoFit/>
          </a:bodyPr>
          <a:lstStyle/>
          <a:p>
            <a:r>
              <a:rPr lang="zh-CN" altLang="en-US" sz="1400" b="1" dirty="0"/>
              <a:t>威斯康星大学：</a:t>
            </a:r>
            <a:endParaRPr lang="en-US" altLang="zh-CN" sz="1400" b="1" dirty="0"/>
          </a:p>
          <a:p>
            <a:r>
              <a:rPr lang="zh-CN" altLang="en-US" sz="1400" b="1" dirty="0"/>
              <a:t>使用干细胞容器以及三级缓存预启动应用容器</a:t>
            </a:r>
            <a:endParaRPr lang="en-US" altLang="zh-CN" sz="1400" b="1" dirty="0"/>
          </a:p>
          <a:p>
            <a:r>
              <a:rPr lang="en-US" altLang="zh-CN" sz="1400" i="1" dirty="0"/>
              <a:t>SOCK: Rapid Task Provisioning with </a:t>
            </a:r>
            <a:r>
              <a:rPr lang="en-US" altLang="zh-CN" sz="1400" i="1" dirty="0" err="1"/>
              <a:t>Serverless</a:t>
            </a:r>
            <a:r>
              <a:rPr lang="en-US" altLang="zh-CN" sz="1400" i="1" dirty="0"/>
              <a:t>-Optimized Containers</a:t>
            </a:r>
            <a:r>
              <a:rPr lang="zh-CN" altLang="en-US" sz="1400" i="1" dirty="0"/>
              <a:t> </a:t>
            </a:r>
            <a:r>
              <a:rPr lang="en-US" altLang="zh-CN" sz="1400" i="1" dirty="0"/>
              <a:t>@ATC 18</a:t>
            </a:r>
          </a:p>
        </p:txBody>
      </p:sp>
      <p:sp>
        <p:nvSpPr>
          <p:cNvPr id="70" name="Rectangle 2">
            <a:extLst>
              <a:ext uri="{FF2B5EF4-FFF2-40B4-BE49-F238E27FC236}">
                <a16:creationId xmlns:a16="http://schemas.microsoft.com/office/drawing/2014/main" xmlns="" id="{4B741326-9FFB-4359-854E-C7CE801C0B5D}"/>
              </a:ext>
            </a:extLst>
          </p:cNvPr>
          <p:cNvSpPr/>
          <p:nvPr/>
        </p:nvSpPr>
        <p:spPr>
          <a:xfrm>
            <a:off x="4821550" y="5205623"/>
            <a:ext cx="3760004" cy="1384995"/>
          </a:xfrm>
          <a:prstGeom prst="rect">
            <a:avLst/>
          </a:prstGeom>
        </p:spPr>
        <p:txBody>
          <a:bodyPr wrap="square">
            <a:spAutoFit/>
          </a:bodyPr>
          <a:lstStyle/>
          <a:p>
            <a:r>
              <a:rPr lang="zh-CN" altLang="en-US" sz="1400" b="1" dirty="0"/>
              <a:t>北京邮电大学：</a:t>
            </a:r>
            <a:endParaRPr lang="en-US" altLang="zh-CN" sz="1400" b="1" dirty="0"/>
          </a:p>
          <a:p>
            <a:r>
              <a:rPr lang="zh-CN" altLang="en-US" sz="1400" b="1" dirty="0"/>
              <a:t>通过时间序列预测网络预测函数调用时机以及合适的容器池大小</a:t>
            </a:r>
            <a:endParaRPr lang="en-US" altLang="zh-CN" sz="1400" b="1" dirty="0"/>
          </a:p>
          <a:p>
            <a:r>
              <a:rPr lang="en-US" altLang="zh-CN" sz="1400" i="1" dirty="0"/>
              <a:t>Adaptive Function Launching Acceleration in </a:t>
            </a:r>
            <a:r>
              <a:rPr lang="en-US" altLang="zh-CN" sz="1400" i="1" dirty="0" err="1"/>
              <a:t>Serverless</a:t>
            </a:r>
            <a:r>
              <a:rPr lang="en-US" altLang="zh-CN" sz="1400" i="1" dirty="0"/>
              <a:t> Computing Platforms @ICPADS 19</a:t>
            </a:r>
          </a:p>
          <a:p>
            <a:endParaRPr lang="en-US" altLang="zh-CN" sz="1400" i="1" dirty="0"/>
          </a:p>
        </p:txBody>
      </p:sp>
      <p:sp>
        <p:nvSpPr>
          <p:cNvPr id="21" name="矩形: 圆角 52">
            <a:extLst>
              <a:ext uri="{FF2B5EF4-FFF2-40B4-BE49-F238E27FC236}">
                <a16:creationId xmlns:a16="http://schemas.microsoft.com/office/drawing/2014/main" xmlns="" id="{2569D7BE-E639-4763-8664-B6274BA44333}"/>
              </a:ext>
            </a:extLst>
          </p:cNvPr>
          <p:cNvSpPr/>
          <p:nvPr/>
        </p:nvSpPr>
        <p:spPr>
          <a:xfrm>
            <a:off x="1505608" y="1874180"/>
            <a:ext cx="2270235"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latin typeface="Arial" panose="020B0604020202020204" pitchFamily="34" charset="0"/>
                <a:cs typeface="Arial" panose="020B0604020202020204" pitchFamily="34" charset="0"/>
              </a:rPr>
              <a:t>LightVM</a:t>
            </a:r>
            <a:r>
              <a:rPr lang="zh-CN" altLang="en-US" sz="1400" dirty="0">
                <a:latin typeface="Arial" panose="020B0604020202020204" pitchFamily="34" charset="0"/>
                <a:cs typeface="Arial" panose="020B0604020202020204" pitchFamily="34" charset="0"/>
              </a:rPr>
              <a:t>、</a:t>
            </a:r>
            <a:r>
              <a:rPr lang="en-US" altLang="zh-CN" sz="1400" dirty="0" err="1">
                <a:latin typeface="Arial" panose="020B0604020202020204" pitchFamily="34" charset="0"/>
                <a:cs typeface="Arial" panose="020B0604020202020204" pitchFamily="34" charset="0"/>
              </a:rPr>
              <a:t>Unikernel</a:t>
            </a:r>
            <a:endParaRPr lang="en-US" altLang="zh-CN" sz="1400" dirty="0">
              <a:latin typeface="Arial" panose="020B0604020202020204" pitchFamily="34" charset="0"/>
              <a:cs typeface="Arial" panose="020B0604020202020204" pitchFamily="34" charset="0"/>
            </a:endParaRPr>
          </a:p>
          <a:p>
            <a:pPr algn="ctr"/>
            <a:r>
              <a:rPr lang="en-US" altLang="zh-CN" sz="1400" dirty="0">
                <a:latin typeface="Arial" panose="020B0604020202020204" pitchFamily="34" charset="0"/>
                <a:cs typeface="Arial" panose="020B0604020202020204" pitchFamily="34" charset="0"/>
              </a:rPr>
              <a:t>CRIU</a:t>
            </a:r>
            <a:r>
              <a:rPr lang="en-US" altLang="zh-CN" sz="1200" dirty="0">
                <a:latin typeface="Arial" panose="020B0604020202020204" pitchFamily="34" charset="0"/>
                <a:cs typeface="Arial" panose="020B0604020202020204" pitchFamily="34" charset="0"/>
              </a:rPr>
              <a:t>(Checkpoint/Restore in </a:t>
            </a:r>
            <a:r>
              <a:rPr lang="en-US" altLang="zh-CN" sz="1200" dirty="0" err="1">
                <a:latin typeface="Arial" panose="020B0604020202020204" pitchFamily="34" charset="0"/>
                <a:cs typeface="Arial" panose="020B0604020202020204" pitchFamily="34" charset="0"/>
              </a:rPr>
              <a:t>Userspace</a:t>
            </a:r>
            <a:r>
              <a:rPr lang="en-US" altLang="zh-CN"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09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731534" y="3866567"/>
            <a:ext cx="3520145" cy="19899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chemeClr val="tx1"/>
              </a:solidFill>
              <a:effectLst>
                <a:outerShdw blurRad="38100" dist="19050" dir="2700000" algn="tl" rotWithShape="0">
                  <a:schemeClr val="dk1">
                    <a:alpha val="40000"/>
                  </a:schemeClr>
                </a:outerShdw>
              </a:effectLst>
            </a:endParaRPr>
          </a:p>
        </p:txBody>
      </p:sp>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无服务器计算调度挑战：负载突变</a:t>
            </a:r>
            <a:r>
              <a:rPr lang="en-US" altLang="zh-CN" dirty="0">
                <a:latin typeface="黑体" panose="02010609060101010101" pitchFamily="49" charset="-122"/>
                <a:ea typeface="黑体" panose="02010609060101010101" pitchFamily="49" charset="-122"/>
                <a:cs typeface="Arial" panose="020B0604020202020204" pitchFamily="34" charset="0"/>
              </a:rPr>
              <a:t>(burst)</a:t>
            </a:r>
          </a:p>
        </p:txBody>
      </p:sp>
      <p:pic>
        <p:nvPicPr>
          <p:cNvPr id="13" name="图片 12">
            <a:extLst>
              <a:ext uri="{FF2B5EF4-FFF2-40B4-BE49-F238E27FC236}">
                <a16:creationId xmlns:a16="http://schemas.microsoft.com/office/drawing/2014/main" xmlns="" id="{7F1FCFF9-A213-4D0B-A868-F4D1E9842494}"/>
              </a:ext>
            </a:extLst>
          </p:cNvPr>
          <p:cNvPicPr>
            <a:picLocks noChangeAspect="1"/>
          </p:cNvPicPr>
          <p:nvPr/>
        </p:nvPicPr>
        <p:blipFill rotWithShape="1">
          <a:blip r:embed="rId3">
            <a:extLst>
              <a:ext uri="{28A0092B-C50C-407E-A947-70E740481C1C}">
                <a14:useLocalDpi xmlns:a14="http://schemas.microsoft.com/office/drawing/2010/main" val="0"/>
              </a:ext>
            </a:extLst>
          </a:blip>
          <a:srcRect l="24563"/>
          <a:stretch/>
        </p:blipFill>
        <p:spPr>
          <a:xfrm>
            <a:off x="6145254" y="2027272"/>
            <a:ext cx="1697046" cy="1018691"/>
          </a:xfrm>
          <a:prstGeom prst="rect">
            <a:avLst/>
          </a:prstGeom>
        </p:spPr>
      </p:pic>
      <p:sp>
        <p:nvSpPr>
          <p:cNvPr id="14" name="矩形 13">
            <a:extLst>
              <a:ext uri="{FF2B5EF4-FFF2-40B4-BE49-F238E27FC236}">
                <a16:creationId xmlns:a16="http://schemas.microsoft.com/office/drawing/2014/main" xmlns="" id="{46980932-5298-4F75-BD11-B6604FCE3D07}"/>
              </a:ext>
            </a:extLst>
          </p:cNvPr>
          <p:cNvSpPr/>
          <p:nvPr/>
        </p:nvSpPr>
        <p:spPr>
          <a:xfrm>
            <a:off x="6703464" y="2404895"/>
            <a:ext cx="359154" cy="542606"/>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直接连接符 14">
            <a:extLst>
              <a:ext uri="{FF2B5EF4-FFF2-40B4-BE49-F238E27FC236}">
                <a16:creationId xmlns:a16="http://schemas.microsoft.com/office/drawing/2014/main" xmlns="" id="{05B11E65-1154-46F7-922F-FC97792DC542}"/>
              </a:ext>
            </a:extLst>
          </p:cNvPr>
          <p:cNvCxnSpPr>
            <a:cxnSpLocks/>
          </p:cNvCxnSpPr>
          <p:nvPr/>
        </p:nvCxnSpPr>
        <p:spPr>
          <a:xfrm flipV="1">
            <a:off x="6900201" y="2729644"/>
            <a:ext cx="0" cy="317336"/>
          </a:xfrm>
          <a:prstGeom prst="line">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xmlns="" id="{F14F4C45-3809-4914-A964-951BE0146EDA}"/>
              </a:ext>
            </a:extLst>
          </p:cNvPr>
          <p:cNvSpPr/>
          <p:nvPr/>
        </p:nvSpPr>
        <p:spPr>
          <a:xfrm>
            <a:off x="5608323" y="2038523"/>
            <a:ext cx="450228" cy="986250"/>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图片 18">
            <a:extLst>
              <a:ext uri="{FF2B5EF4-FFF2-40B4-BE49-F238E27FC236}">
                <a16:creationId xmlns:a16="http://schemas.microsoft.com/office/drawing/2014/main" xmlns="" id="{79CAD455-CC3F-483A-91D2-0EA15F4994D5}"/>
              </a:ext>
            </a:extLst>
          </p:cNvPr>
          <p:cNvPicPr>
            <a:picLocks noChangeAspect="1"/>
          </p:cNvPicPr>
          <p:nvPr/>
        </p:nvPicPr>
        <p:blipFill rotWithShape="1">
          <a:blip r:embed="rId3">
            <a:extLst>
              <a:ext uri="{28A0092B-C50C-407E-A947-70E740481C1C}">
                <a14:useLocalDpi xmlns:a14="http://schemas.microsoft.com/office/drawing/2010/main" val="0"/>
              </a:ext>
            </a:extLst>
          </a:blip>
          <a:srcRect r="75568"/>
          <a:stretch/>
        </p:blipFill>
        <p:spPr>
          <a:xfrm>
            <a:off x="5616292" y="2024999"/>
            <a:ext cx="549632" cy="1020964"/>
          </a:xfrm>
          <a:prstGeom prst="rect">
            <a:avLst/>
          </a:prstGeom>
        </p:spPr>
      </p:pic>
      <p:grpSp>
        <p:nvGrpSpPr>
          <p:cNvPr id="20" name="组合 19">
            <a:extLst>
              <a:ext uri="{FF2B5EF4-FFF2-40B4-BE49-F238E27FC236}">
                <a16:creationId xmlns:a16="http://schemas.microsoft.com/office/drawing/2014/main" xmlns="" id="{C01809A9-EA27-4851-BED2-5F86926B9351}"/>
              </a:ext>
            </a:extLst>
          </p:cNvPr>
          <p:cNvGrpSpPr/>
          <p:nvPr/>
        </p:nvGrpSpPr>
        <p:grpSpPr>
          <a:xfrm>
            <a:off x="5044964" y="1511612"/>
            <a:ext cx="3730464" cy="1821876"/>
            <a:chOff x="5495955" y="1243332"/>
            <a:chExt cx="3730464" cy="2922664"/>
          </a:xfrm>
        </p:grpSpPr>
        <p:grpSp>
          <p:nvGrpSpPr>
            <p:cNvPr id="21" name="组合 20">
              <a:extLst>
                <a:ext uri="{FF2B5EF4-FFF2-40B4-BE49-F238E27FC236}">
                  <a16:creationId xmlns:a16="http://schemas.microsoft.com/office/drawing/2014/main" xmlns="" id="{D60326AC-F466-49A6-AD7E-CD0ACA37D251}"/>
                </a:ext>
              </a:extLst>
            </p:cNvPr>
            <p:cNvGrpSpPr/>
            <p:nvPr/>
          </p:nvGrpSpPr>
          <p:grpSpPr>
            <a:xfrm>
              <a:off x="5809959" y="1685520"/>
              <a:ext cx="2809482" cy="2110543"/>
              <a:chOff x="628650" y="3288102"/>
              <a:chExt cx="795889" cy="631161"/>
            </a:xfrm>
          </p:grpSpPr>
          <p:cxnSp>
            <p:nvCxnSpPr>
              <p:cNvPr id="24" name="直线箭头连接符 9">
                <a:extLst>
                  <a:ext uri="{FF2B5EF4-FFF2-40B4-BE49-F238E27FC236}">
                    <a16:creationId xmlns:a16="http://schemas.microsoft.com/office/drawing/2014/main" xmlns="" id="{FA54EE14-9B86-40DC-8357-4B8A2663E0A2}"/>
                  </a:ext>
                </a:extLst>
              </p:cNvPr>
              <p:cNvCxnSpPr/>
              <p:nvPr/>
            </p:nvCxnSpPr>
            <p:spPr>
              <a:xfrm>
                <a:off x="628650" y="3919263"/>
                <a:ext cx="79588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线箭头连接符 60">
                <a:extLst>
                  <a:ext uri="{FF2B5EF4-FFF2-40B4-BE49-F238E27FC236}">
                    <a16:creationId xmlns:a16="http://schemas.microsoft.com/office/drawing/2014/main" xmlns="" id="{D8E93884-CA97-48AA-BB16-91F7A8414106}"/>
                  </a:ext>
                </a:extLst>
              </p:cNvPr>
              <p:cNvCxnSpPr>
                <a:cxnSpLocks/>
              </p:cNvCxnSpPr>
              <p:nvPr/>
            </p:nvCxnSpPr>
            <p:spPr>
              <a:xfrm flipV="1">
                <a:off x="630054" y="3288102"/>
                <a:ext cx="0" cy="6272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íṣľîḑê">
              <a:extLst>
                <a:ext uri="{FF2B5EF4-FFF2-40B4-BE49-F238E27FC236}">
                  <a16:creationId xmlns:a16="http://schemas.microsoft.com/office/drawing/2014/main" xmlns="" id="{F196EE81-17B0-4D5F-9A74-3D7C4D39120F}"/>
                </a:ext>
              </a:extLst>
            </p:cNvPr>
            <p:cNvSpPr/>
            <p:nvPr/>
          </p:nvSpPr>
          <p:spPr bwMode="auto">
            <a:xfrm rot="16200000">
              <a:off x="4955797" y="1783490"/>
              <a:ext cx="1428592" cy="34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zh-CN" altLang="en-US" sz="1400" i="1" dirty="0"/>
                <a:t>负载</a:t>
              </a:r>
              <a:endParaRPr lang="en-US" altLang="zh-CN" sz="1400" i="1" dirty="0"/>
            </a:p>
          </p:txBody>
        </p:sp>
        <p:sp>
          <p:nvSpPr>
            <p:cNvPr id="23" name="íṣľîḑê">
              <a:extLst>
                <a:ext uri="{FF2B5EF4-FFF2-40B4-BE49-F238E27FC236}">
                  <a16:creationId xmlns:a16="http://schemas.microsoft.com/office/drawing/2014/main" xmlns="" id="{D9FF0891-318D-4F52-A65D-FB55A950CEEA}"/>
                </a:ext>
              </a:extLst>
            </p:cNvPr>
            <p:cNvSpPr/>
            <p:nvPr/>
          </p:nvSpPr>
          <p:spPr bwMode="auto">
            <a:xfrm>
              <a:off x="7797827" y="3817720"/>
              <a:ext cx="1428592" cy="34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gn="ctr"/>
              <a:r>
                <a:rPr lang="zh-CN" altLang="en-US" sz="1400" i="1" dirty="0"/>
                <a:t>时间</a:t>
              </a:r>
              <a:endParaRPr lang="en-US" altLang="zh-CN" sz="1400" i="1" dirty="0"/>
            </a:p>
          </p:txBody>
        </p:sp>
      </p:grpSp>
      <p:sp>
        <p:nvSpPr>
          <p:cNvPr id="32" name="圆角矩形 115">
            <a:extLst>
              <a:ext uri="{FF2B5EF4-FFF2-40B4-BE49-F238E27FC236}">
                <a16:creationId xmlns:a16="http://schemas.microsoft.com/office/drawing/2014/main" xmlns="" id="{D925FD83-51BC-401A-ABF5-C8F56AE15067}"/>
              </a:ext>
            </a:extLst>
          </p:cNvPr>
          <p:cNvSpPr/>
          <p:nvPr/>
        </p:nvSpPr>
        <p:spPr>
          <a:xfrm>
            <a:off x="5220418" y="3317794"/>
            <a:ext cx="2523568" cy="4191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bg1"/>
                </a:solidFill>
                <a:latin typeface="黑体" panose="02010609060101010101" pitchFamily="49" charset="-122"/>
                <a:ea typeface="黑体" panose="02010609060101010101" pitchFamily="49" charset="-122"/>
              </a:rPr>
              <a:t>维护一个全局容器资源池</a:t>
            </a:r>
          </a:p>
        </p:txBody>
      </p:sp>
      <p:sp>
        <p:nvSpPr>
          <p:cNvPr id="33" name="矩形 32">
            <a:extLst>
              <a:ext uri="{FF2B5EF4-FFF2-40B4-BE49-F238E27FC236}">
                <a16:creationId xmlns:a16="http://schemas.microsoft.com/office/drawing/2014/main" xmlns="" id="{A78E12CD-B0A0-7C4E-99D7-CEBC805DECC5}"/>
              </a:ext>
            </a:extLst>
          </p:cNvPr>
          <p:cNvSpPr/>
          <p:nvPr/>
        </p:nvSpPr>
        <p:spPr>
          <a:xfrm>
            <a:off x="1274228" y="2127698"/>
            <a:ext cx="3191281" cy="810478"/>
          </a:xfrm>
          <a:prstGeom prst="rect">
            <a:avLst/>
          </a:prstGeom>
        </p:spPr>
        <p:txBody>
          <a:bodyPr wrap="square">
            <a:spAutoFit/>
          </a:bodyPr>
          <a:lstStyle/>
          <a:p>
            <a:pPr lvl="1">
              <a:lnSpc>
                <a:spcPts val="2800"/>
              </a:lnSpc>
            </a:pPr>
            <a:r>
              <a:rPr lang="zh-CN" altLang="en-US" b="1" dirty="0">
                <a:solidFill>
                  <a:schemeClr val="accent1"/>
                </a:solidFill>
                <a:latin typeface="+mn-ea"/>
              </a:rPr>
              <a:t>容器预热：为函数提前准备初始化的容器</a:t>
            </a:r>
            <a:endParaRPr lang="en-US" altLang="zh-CN" b="1" dirty="0">
              <a:solidFill>
                <a:srgbClr val="FF0000"/>
              </a:solidFill>
              <a:latin typeface="+mn-ea"/>
            </a:endParaRPr>
          </a:p>
        </p:txBody>
      </p:sp>
      <p:sp>
        <p:nvSpPr>
          <p:cNvPr id="34" name="iconfont-1049-809666">
            <a:extLst>
              <a:ext uri="{FF2B5EF4-FFF2-40B4-BE49-F238E27FC236}">
                <a16:creationId xmlns:a16="http://schemas.microsoft.com/office/drawing/2014/main" xmlns="" id="{D997CABC-7C35-CB4F-9738-32E4AD7DE7BB}"/>
              </a:ext>
            </a:extLst>
          </p:cNvPr>
          <p:cNvSpPr>
            <a:spLocks noChangeAspect="1"/>
          </p:cNvSpPr>
          <p:nvPr/>
        </p:nvSpPr>
        <p:spPr bwMode="auto">
          <a:xfrm>
            <a:off x="1192721" y="2318437"/>
            <a:ext cx="427317" cy="427317"/>
          </a:xfrm>
          <a:custGeom>
            <a:avLst/>
            <a:gdLst>
              <a:gd name="T0" fmla="*/ 11378 w 12800"/>
              <a:gd name="T1" fmla="*/ 10472 h 12800"/>
              <a:gd name="T2" fmla="*/ 10967 w 12800"/>
              <a:gd name="T3" fmla="*/ 8065 h 12800"/>
              <a:gd name="T4" fmla="*/ 12800 w 12800"/>
              <a:gd name="T5" fmla="*/ 5759 h 12800"/>
              <a:gd name="T6" fmla="*/ 10804 w 12800"/>
              <a:gd name="T7" fmla="*/ 4351 h 12800"/>
              <a:gd name="T8" fmla="*/ 10472 w 12800"/>
              <a:gd name="T9" fmla="*/ 1422 h 12800"/>
              <a:gd name="T10" fmla="*/ 8065 w 12800"/>
              <a:gd name="T11" fmla="*/ 1840 h 12800"/>
              <a:gd name="T12" fmla="*/ 5759 w 12800"/>
              <a:gd name="T13" fmla="*/ 0 h 12800"/>
              <a:gd name="T14" fmla="*/ 4355 w 12800"/>
              <a:gd name="T15" fmla="*/ 2000 h 12800"/>
              <a:gd name="T16" fmla="*/ 1422 w 12800"/>
              <a:gd name="T17" fmla="*/ 2328 h 12800"/>
              <a:gd name="T18" fmla="*/ 1843 w 12800"/>
              <a:gd name="T19" fmla="*/ 4735 h 12800"/>
              <a:gd name="T20" fmla="*/ 0 w 12800"/>
              <a:gd name="T21" fmla="*/ 7041 h 12800"/>
              <a:gd name="T22" fmla="*/ 2001 w 12800"/>
              <a:gd name="T23" fmla="*/ 8444 h 12800"/>
              <a:gd name="T24" fmla="*/ 2328 w 12800"/>
              <a:gd name="T25" fmla="*/ 11378 h 12800"/>
              <a:gd name="T26" fmla="*/ 4735 w 12800"/>
              <a:gd name="T27" fmla="*/ 10959 h 12800"/>
              <a:gd name="T28" fmla="*/ 7041 w 12800"/>
              <a:gd name="T29" fmla="*/ 12800 h 12800"/>
              <a:gd name="T30" fmla="*/ 8452 w 12800"/>
              <a:gd name="T31" fmla="*/ 10799 h 12800"/>
              <a:gd name="T32" fmla="*/ 8277 w 12800"/>
              <a:gd name="T33" fmla="*/ 9783 h 12800"/>
              <a:gd name="T34" fmla="*/ 7110 w 12800"/>
              <a:gd name="T35" fmla="*/ 10554 h 12800"/>
              <a:gd name="T36" fmla="*/ 5759 w 12800"/>
              <a:gd name="T37" fmla="*/ 11815 h 12800"/>
              <a:gd name="T38" fmla="*/ 5663 w 12800"/>
              <a:gd name="T39" fmla="*/ 10214 h 12800"/>
              <a:gd name="T40" fmla="*/ 4225 w 12800"/>
              <a:gd name="T41" fmla="*/ 9617 h 12800"/>
              <a:gd name="T42" fmla="*/ 3024 w 12800"/>
              <a:gd name="T43" fmla="*/ 10682 h 12800"/>
              <a:gd name="T44" fmla="*/ 2961 w 12800"/>
              <a:gd name="T45" fmla="*/ 8835 h 12800"/>
              <a:gd name="T46" fmla="*/ 2680 w 12800"/>
              <a:gd name="T47" fmla="*/ 7465 h 12800"/>
              <a:gd name="T48" fmla="*/ 951 w 12800"/>
              <a:gd name="T49" fmla="*/ 7006 h 12800"/>
              <a:gd name="T50" fmla="*/ 951 w 12800"/>
              <a:gd name="T51" fmla="*/ 5794 h 12800"/>
              <a:gd name="T52" fmla="*/ 2680 w 12800"/>
              <a:gd name="T53" fmla="*/ 5335 h 12800"/>
              <a:gd name="T54" fmla="*/ 2961 w 12800"/>
              <a:gd name="T55" fmla="*/ 3965 h 12800"/>
              <a:gd name="T56" fmla="*/ 3024 w 12800"/>
              <a:gd name="T57" fmla="*/ 2118 h 12800"/>
              <a:gd name="T58" fmla="*/ 4225 w 12800"/>
              <a:gd name="T59" fmla="*/ 3183 h 12800"/>
              <a:gd name="T60" fmla="*/ 5663 w 12800"/>
              <a:gd name="T61" fmla="*/ 2586 h 12800"/>
              <a:gd name="T62" fmla="*/ 5759 w 12800"/>
              <a:gd name="T63" fmla="*/ 985 h 12800"/>
              <a:gd name="T64" fmla="*/ 7110 w 12800"/>
              <a:gd name="T65" fmla="*/ 2246 h 12800"/>
              <a:gd name="T66" fmla="*/ 8277 w 12800"/>
              <a:gd name="T67" fmla="*/ 3017 h 12800"/>
              <a:gd name="T68" fmla="*/ 9824 w 12800"/>
              <a:gd name="T69" fmla="*/ 2118 h 12800"/>
              <a:gd name="T70" fmla="*/ 10682 w 12800"/>
              <a:gd name="T71" fmla="*/ 2976 h 12800"/>
              <a:gd name="T72" fmla="*/ 9783 w 12800"/>
              <a:gd name="T73" fmla="*/ 4523 h 12800"/>
              <a:gd name="T74" fmla="*/ 10554 w 12800"/>
              <a:gd name="T75" fmla="*/ 5690 h 12800"/>
              <a:gd name="T76" fmla="*/ 11815 w 12800"/>
              <a:gd name="T77" fmla="*/ 7041 h 12800"/>
              <a:gd name="T78" fmla="*/ 10214 w 12800"/>
              <a:gd name="T79" fmla="*/ 7137 h 12800"/>
              <a:gd name="T80" fmla="*/ 9617 w 12800"/>
              <a:gd name="T81" fmla="*/ 8575 h 12800"/>
              <a:gd name="T82" fmla="*/ 10682 w 12800"/>
              <a:gd name="T83" fmla="*/ 9776 h 12800"/>
              <a:gd name="T84" fmla="*/ 8835 w 12800"/>
              <a:gd name="T85" fmla="*/ 9839 h 12800"/>
              <a:gd name="T86" fmla="*/ 8721 w 12800"/>
              <a:gd name="T87" fmla="*/ 6470 h 12800"/>
              <a:gd name="T88" fmla="*/ 6470 w 12800"/>
              <a:gd name="T89" fmla="*/ 8721 h 12800"/>
              <a:gd name="T90" fmla="*/ 6470 w 12800"/>
              <a:gd name="T91" fmla="*/ 5204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00" h="12800">
                <a:moveTo>
                  <a:pt x="9186" y="11431"/>
                </a:moveTo>
                <a:cubicBezTo>
                  <a:pt x="9559" y="11749"/>
                  <a:pt x="10126" y="11725"/>
                  <a:pt x="10472" y="11378"/>
                </a:cubicBezTo>
                <a:lnTo>
                  <a:pt x="11378" y="10472"/>
                </a:lnTo>
                <a:cubicBezTo>
                  <a:pt x="11725" y="10126"/>
                  <a:pt x="11748" y="9558"/>
                  <a:pt x="11431" y="9186"/>
                </a:cubicBezTo>
                <a:cubicBezTo>
                  <a:pt x="11431" y="9186"/>
                  <a:pt x="10754" y="8547"/>
                  <a:pt x="10804" y="8441"/>
                </a:cubicBezTo>
                <a:cubicBezTo>
                  <a:pt x="10909" y="8213"/>
                  <a:pt x="10855" y="8073"/>
                  <a:pt x="10967" y="8065"/>
                </a:cubicBezTo>
                <a:cubicBezTo>
                  <a:pt x="11287" y="8039"/>
                  <a:pt x="11928" y="7988"/>
                  <a:pt x="11928" y="7988"/>
                </a:cubicBezTo>
                <a:cubicBezTo>
                  <a:pt x="12416" y="7949"/>
                  <a:pt x="12800" y="7531"/>
                  <a:pt x="12800" y="7041"/>
                </a:cubicBezTo>
                <a:lnTo>
                  <a:pt x="12800" y="5759"/>
                </a:lnTo>
                <a:cubicBezTo>
                  <a:pt x="12800" y="5270"/>
                  <a:pt x="12415" y="4851"/>
                  <a:pt x="11928" y="4812"/>
                </a:cubicBezTo>
                <a:cubicBezTo>
                  <a:pt x="11928" y="4812"/>
                  <a:pt x="11000" y="4846"/>
                  <a:pt x="10961" y="4739"/>
                </a:cubicBezTo>
                <a:cubicBezTo>
                  <a:pt x="10874" y="4499"/>
                  <a:pt x="10732" y="4435"/>
                  <a:pt x="10804" y="4351"/>
                </a:cubicBezTo>
                <a:lnTo>
                  <a:pt x="11431" y="3614"/>
                </a:lnTo>
                <a:cubicBezTo>
                  <a:pt x="11749" y="3241"/>
                  <a:pt x="11725" y="2674"/>
                  <a:pt x="11378" y="2328"/>
                </a:cubicBezTo>
                <a:lnTo>
                  <a:pt x="10472" y="1422"/>
                </a:lnTo>
                <a:cubicBezTo>
                  <a:pt x="10126" y="1075"/>
                  <a:pt x="9558" y="1052"/>
                  <a:pt x="9186" y="1369"/>
                </a:cubicBezTo>
                <a:cubicBezTo>
                  <a:pt x="9186" y="1369"/>
                  <a:pt x="8548" y="2046"/>
                  <a:pt x="8441" y="1996"/>
                </a:cubicBezTo>
                <a:cubicBezTo>
                  <a:pt x="8214" y="1891"/>
                  <a:pt x="8074" y="1949"/>
                  <a:pt x="8065" y="1840"/>
                </a:cubicBezTo>
                <a:cubicBezTo>
                  <a:pt x="8039" y="1518"/>
                  <a:pt x="7988" y="872"/>
                  <a:pt x="7988" y="872"/>
                </a:cubicBezTo>
                <a:cubicBezTo>
                  <a:pt x="7949" y="384"/>
                  <a:pt x="7531" y="0"/>
                  <a:pt x="7041" y="0"/>
                </a:cubicBezTo>
                <a:lnTo>
                  <a:pt x="5759" y="0"/>
                </a:lnTo>
                <a:cubicBezTo>
                  <a:pt x="5270" y="0"/>
                  <a:pt x="4851" y="385"/>
                  <a:pt x="4812" y="872"/>
                </a:cubicBezTo>
                <a:cubicBezTo>
                  <a:pt x="4812" y="872"/>
                  <a:pt x="4848" y="1799"/>
                  <a:pt x="4742" y="1838"/>
                </a:cubicBezTo>
                <a:cubicBezTo>
                  <a:pt x="4502" y="1925"/>
                  <a:pt x="4438" y="2071"/>
                  <a:pt x="4355" y="2000"/>
                </a:cubicBezTo>
                <a:lnTo>
                  <a:pt x="3614" y="1369"/>
                </a:lnTo>
                <a:cubicBezTo>
                  <a:pt x="3241" y="1051"/>
                  <a:pt x="2674" y="1075"/>
                  <a:pt x="2328" y="1422"/>
                </a:cubicBezTo>
                <a:lnTo>
                  <a:pt x="1422" y="2328"/>
                </a:lnTo>
                <a:cubicBezTo>
                  <a:pt x="1075" y="2674"/>
                  <a:pt x="1052" y="3242"/>
                  <a:pt x="1369" y="3614"/>
                </a:cubicBezTo>
                <a:cubicBezTo>
                  <a:pt x="1369" y="3614"/>
                  <a:pt x="2047" y="4250"/>
                  <a:pt x="1998" y="4355"/>
                </a:cubicBezTo>
                <a:cubicBezTo>
                  <a:pt x="1892" y="4584"/>
                  <a:pt x="1951" y="4726"/>
                  <a:pt x="1843" y="4735"/>
                </a:cubicBezTo>
                <a:lnTo>
                  <a:pt x="872" y="4812"/>
                </a:lnTo>
                <a:cubicBezTo>
                  <a:pt x="384" y="4851"/>
                  <a:pt x="0" y="5269"/>
                  <a:pt x="0" y="5759"/>
                </a:cubicBezTo>
                <a:lnTo>
                  <a:pt x="0" y="7041"/>
                </a:lnTo>
                <a:cubicBezTo>
                  <a:pt x="0" y="7530"/>
                  <a:pt x="385" y="7949"/>
                  <a:pt x="872" y="7988"/>
                </a:cubicBezTo>
                <a:cubicBezTo>
                  <a:pt x="872" y="7988"/>
                  <a:pt x="1811" y="7985"/>
                  <a:pt x="1842" y="8069"/>
                </a:cubicBezTo>
                <a:cubicBezTo>
                  <a:pt x="1929" y="8306"/>
                  <a:pt x="2071" y="8361"/>
                  <a:pt x="2001" y="8444"/>
                </a:cubicBezTo>
                <a:lnTo>
                  <a:pt x="1369" y="9186"/>
                </a:lnTo>
                <a:cubicBezTo>
                  <a:pt x="1051" y="9559"/>
                  <a:pt x="1075" y="10126"/>
                  <a:pt x="1422" y="10472"/>
                </a:cubicBezTo>
                <a:lnTo>
                  <a:pt x="2328" y="11378"/>
                </a:lnTo>
                <a:cubicBezTo>
                  <a:pt x="2674" y="11725"/>
                  <a:pt x="3242" y="11748"/>
                  <a:pt x="3614" y="11431"/>
                </a:cubicBezTo>
                <a:cubicBezTo>
                  <a:pt x="3614" y="11431"/>
                  <a:pt x="4252" y="10754"/>
                  <a:pt x="4359" y="10804"/>
                </a:cubicBezTo>
                <a:cubicBezTo>
                  <a:pt x="4586" y="10909"/>
                  <a:pt x="4732" y="10917"/>
                  <a:pt x="4735" y="10959"/>
                </a:cubicBezTo>
                <a:cubicBezTo>
                  <a:pt x="4761" y="11282"/>
                  <a:pt x="4812" y="11928"/>
                  <a:pt x="4812" y="11928"/>
                </a:cubicBezTo>
                <a:cubicBezTo>
                  <a:pt x="4851" y="12416"/>
                  <a:pt x="5269" y="12800"/>
                  <a:pt x="5759" y="12800"/>
                </a:cubicBezTo>
                <a:lnTo>
                  <a:pt x="7041" y="12800"/>
                </a:lnTo>
                <a:cubicBezTo>
                  <a:pt x="7530" y="12800"/>
                  <a:pt x="7949" y="12415"/>
                  <a:pt x="7988" y="11928"/>
                </a:cubicBezTo>
                <a:cubicBezTo>
                  <a:pt x="7988" y="11928"/>
                  <a:pt x="7961" y="10997"/>
                  <a:pt x="8072" y="10957"/>
                </a:cubicBezTo>
                <a:cubicBezTo>
                  <a:pt x="8201" y="10910"/>
                  <a:pt x="8327" y="10857"/>
                  <a:pt x="8452" y="10799"/>
                </a:cubicBezTo>
                <a:cubicBezTo>
                  <a:pt x="8554" y="10751"/>
                  <a:pt x="9186" y="11431"/>
                  <a:pt x="9186" y="11431"/>
                </a:cubicBezTo>
                <a:close/>
                <a:moveTo>
                  <a:pt x="8575" y="9617"/>
                </a:moveTo>
                <a:lnTo>
                  <a:pt x="8277" y="9783"/>
                </a:lnTo>
                <a:cubicBezTo>
                  <a:pt x="8020" y="9926"/>
                  <a:pt x="7748" y="10039"/>
                  <a:pt x="7465" y="10120"/>
                </a:cubicBezTo>
                <a:lnTo>
                  <a:pt x="7137" y="10214"/>
                </a:lnTo>
                <a:lnTo>
                  <a:pt x="7110" y="10554"/>
                </a:lnTo>
                <a:lnTo>
                  <a:pt x="7006" y="11849"/>
                </a:lnTo>
                <a:cubicBezTo>
                  <a:pt x="7008" y="11824"/>
                  <a:pt x="7018" y="11815"/>
                  <a:pt x="7041" y="11815"/>
                </a:cubicBezTo>
                <a:lnTo>
                  <a:pt x="5759" y="11815"/>
                </a:lnTo>
                <a:cubicBezTo>
                  <a:pt x="5782" y="11815"/>
                  <a:pt x="5792" y="11825"/>
                  <a:pt x="5794" y="11849"/>
                </a:cubicBezTo>
                <a:lnTo>
                  <a:pt x="5690" y="10554"/>
                </a:lnTo>
                <a:lnTo>
                  <a:pt x="5663" y="10214"/>
                </a:lnTo>
                <a:lnTo>
                  <a:pt x="5335" y="10120"/>
                </a:lnTo>
                <a:cubicBezTo>
                  <a:pt x="5052" y="10039"/>
                  <a:pt x="4780" y="9926"/>
                  <a:pt x="4523" y="9783"/>
                </a:cubicBezTo>
                <a:lnTo>
                  <a:pt x="4225" y="9617"/>
                </a:lnTo>
                <a:lnTo>
                  <a:pt x="3965" y="9839"/>
                </a:lnTo>
                <a:lnTo>
                  <a:pt x="2976" y="10682"/>
                </a:lnTo>
                <a:cubicBezTo>
                  <a:pt x="2995" y="10665"/>
                  <a:pt x="3007" y="10666"/>
                  <a:pt x="3024" y="10682"/>
                </a:cubicBezTo>
                <a:lnTo>
                  <a:pt x="2118" y="9776"/>
                </a:lnTo>
                <a:cubicBezTo>
                  <a:pt x="2134" y="9792"/>
                  <a:pt x="2134" y="9806"/>
                  <a:pt x="2118" y="9824"/>
                </a:cubicBezTo>
                <a:lnTo>
                  <a:pt x="2961" y="8835"/>
                </a:lnTo>
                <a:lnTo>
                  <a:pt x="3183" y="8575"/>
                </a:lnTo>
                <a:lnTo>
                  <a:pt x="3017" y="8277"/>
                </a:lnTo>
                <a:cubicBezTo>
                  <a:pt x="2874" y="8020"/>
                  <a:pt x="2761" y="7748"/>
                  <a:pt x="2680" y="7465"/>
                </a:cubicBezTo>
                <a:lnTo>
                  <a:pt x="2586" y="7137"/>
                </a:lnTo>
                <a:lnTo>
                  <a:pt x="2246" y="7110"/>
                </a:lnTo>
                <a:lnTo>
                  <a:pt x="951" y="7006"/>
                </a:lnTo>
                <a:cubicBezTo>
                  <a:pt x="976" y="7008"/>
                  <a:pt x="985" y="7018"/>
                  <a:pt x="985" y="7041"/>
                </a:cubicBezTo>
                <a:lnTo>
                  <a:pt x="985" y="5759"/>
                </a:lnTo>
                <a:cubicBezTo>
                  <a:pt x="985" y="5782"/>
                  <a:pt x="975" y="5792"/>
                  <a:pt x="951" y="5794"/>
                </a:cubicBezTo>
                <a:lnTo>
                  <a:pt x="2246" y="5690"/>
                </a:lnTo>
                <a:lnTo>
                  <a:pt x="2586" y="5663"/>
                </a:lnTo>
                <a:lnTo>
                  <a:pt x="2680" y="5335"/>
                </a:lnTo>
                <a:cubicBezTo>
                  <a:pt x="2761" y="5052"/>
                  <a:pt x="2874" y="4780"/>
                  <a:pt x="3017" y="4523"/>
                </a:cubicBezTo>
                <a:lnTo>
                  <a:pt x="3183" y="4225"/>
                </a:lnTo>
                <a:lnTo>
                  <a:pt x="2961" y="3965"/>
                </a:lnTo>
                <a:lnTo>
                  <a:pt x="2118" y="2976"/>
                </a:lnTo>
                <a:cubicBezTo>
                  <a:pt x="2135" y="2995"/>
                  <a:pt x="2134" y="3007"/>
                  <a:pt x="2118" y="3024"/>
                </a:cubicBezTo>
                <a:lnTo>
                  <a:pt x="3024" y="2118"/>
                </a:lnTo>
                <a:cubicBezTo>
                  <a:pt x="3008" y="2134"/>
                  <a:pt x="2994" y="2134"/>
                  <a:pt x="2976" y="2118"/>
                </a:cubicBezTo>
                <a:lnTo>
                  <a:pt x="3965" y="2961"/>
                </a:lnTo>
                <a:lnTo>
                  <a:pt x="4225" y="3183"/>
                </a:lnTo>
                <a:lnTo>
                  <a:pt x="4523" y="3017"/>
                </a:lnTo>
                <a:cubicBezTo>
                  <a:pt x="4780" y="2874"/>
                  <a:pt x="5052" y="2761"/>
                  <a:pt x="5335" y="2680"/>
                </a:cubicBezTo>
                <a:lnTo>
                  <a:pt x="5663" y="2586"/>
                </a:lnTo>
                <a:lnTo>
                  <a:pt x="5690" y="2246"/>
                </a:lnTo>
                <a:lnTo>
                  <a:pt x="5794" y="951"/>
                </a:lnTo>
                <a:cubicBezTo>
                  <a:pt x="5792" y="976"/>
                  <a:pt x="5782" y="985"/>
                  <a:pt x="5759" y="985"/>
                </a:cubicBezTo>
                <a:lnTo>
                  <a:pt x="7041" y="985"/>
                </a:lnTo>
                <a:cubicBezTo>
                  <a:pt x="7018" y="985"/>
                  <a:pt x="7008" y="975"/>
                  <a:pt x="7006" y="951"/>
                </a:cubicBezTo>
                <a:lnTo>
                  <a:pt x="7110" y="2246"/>
                </a:lnTo>
                <a:lnTo>
                  <a:pt x="7137" y="2586"/>
                </a:lnTo>
                <a:lnTo>
                  <a:pt x="7465" y="2680"/>
                </a:lnTo>
                <a:cubicBezTo>
                  <a:pt x="7748" y="2761"/>
                  <a:pt x="8020" y="2874"/>
                  <a:pt x="8277" y="3017"/>
                </a:cubicBezTo>
                <a:lnTo>
                  <a:pt x="8575" y="3183"/>
                </a:lnTo>
                <a:lnTo>
                  <a:pt x="8835" y="2961"/>
                </a:lnTo>
                <a:lnTo>
                  <a:pt x="9824" y="2118"/>
                </a:lnTo>
                <a:cubicBezTo>
                  <a:pt x="9805" y="2135"/>
                  <a:pt x="9793" y="2134"/>
                  <a:pt x="9776" y="2118"/>
                </a:cubicBezTo>
                <a:lnTo>
                  <a:pt x="10682" y="3024"/>
                </a:lnTo>
                <a:cubicBezTo>
                  <a:pt x="10666" y="3008"/>
                  <a:pt x="10666" y="2994"/>
                  <a:pt x="10682" y="2976"/>
                </a:cubicBezTo>
                <a:lnTo>
                  <a:pt x="9839" y="3965"/>
                </a:lnTo>
                <a:lnTo>
                  <a:pt x="9617" y="4225"/>
                </a:lnTo>
                <a:lnTo>
                  <a:pt x="9783" y="4523"/>
                </a:lnTo>
                <a:cubicBezTo>
                  <a:pt x="9926" y="4780"/>
                  <a:pt x="10039" y="5052"/>
                  <a:pt x="10120" y="5335"/>
                </a:cubicBezTo>
                <a:lnTo>
                  <a:pt x="10214" y="5663"/>
                </a:lnTo>
                <a:lnTo>
                  <a:pt x="10554" y="5690"/>
                </a:lnTo>
                <a:lnTo>
                  <a:pt x="11849" y="5794"/>
                </a:lnTo>
                <a:cubicBezTo>
                  <a:pt x="11824" y="5792"/>
                  <a:pt x="11815" y="5782"/>
                  <a:pt x="11815" y="5759"/>
                </a:cubicBezTo>
                <a:lnTo>
                  <a:pt x="11815" y="7041"/>
                </a:lnTo>
                <a:cubicBezTo>
                  <a:pt x="11815" y="7018"/>
                  <a:pt x="11825" y="7008"/>
                  <a:pt x="11849" y="7006"/>
                </a:cubicBezTo>
                <a:lnTo>
                  <a:pt x="10554" y="7110"/>
                </a:lnTo>
                <a:lnTo>
                  <a:pt x="10214" y="7137"/>
                </a:lnTo>
                <a:lnTo>
                  <a:pt x="10120" y="7465"/>
                </a:lnTo>
                <a:cubicBezTo>
                  <a:pt x="10039" y="7748"/>
                  <a:pt x="9926" y="8020"/>
                  <a:pt x="9783" y="8277"/>
                </a:cubicBezTo>
                <a:lnTo>
                  <a:pt x="9617" y="8575"/>
                </a:lnTo>
                <a:lnTo>
                  <a:pt x="9839" y="8835"/>
                </a:lnTo>
                <a:lnTo>
                  <a:pt x="10682" y="9824"/>
                </a:lnTo>
                <a:cubicBezTo>
                  <a:pt x="10665" y="9805"/>
                  <a:pt x="10666" y="9793"/>
                  <a:pt x="10682" y="9776"/>
                </a:cubicBezTo>
                <a:lnTo>
                  <a:pt x="9776" y="10682"/>
                </a:lnTo>
                <a:cubicBezTo>
                  <a:pt x="9792" y="10666"/>
                  <a:pt x="9806" y="10666"/>
                  <a:pt x="9824" y="10682"/>
                </a:cubicBezTo>
                <a:lnTo>
                  <a:pt x="8835" y="9839"/>
                </a:lnTo>
                <a:lnTo>
                  <a:pt x="8575" y="9617"/>
                </a:lnTo>
                <a:close/>
                <a:moveTo>
                  <a:pt x="6470" y="8721"/>
                </a:moveTo>
                <a:cubicBezTo>
                  <a:pt x="7713" y="8721"/>
                  <a:pt x="8721" y="7713"/>
                  <a:pt x="8721" y="6470"/>
                </a:cubicBezTo>
                <a:cubicBezTo>
                  <a:pt x="8721" y="5227"/>
                  <a:pt x="7713" y="4220"/>
                  <a:pt x="6470" y="4220"/>
                </a:cubicBezTo>
                <a:cubicBezTo>
                  <a:pt x="5227" y="4220"/>
                  <a:pt x="4220" y="5227"/>
                  <a:pt x="4220" y="6470"/>
                </a:cubicBezTo>
                <a:cubicBezTo>
                  <a:pt x="4220" y="7713"/>
                  <a:pt x="5227" y="8721"/>
                  <a:pt x="6470" y="8721"/>
                </a:cubicBezTo>
                <a:close/>
                <a:moveTo>
                  <a:pt x="6470" y="7736"/>
                </a:moveTo>
                <a:cubicBezTo>
                  <a:pt x="5771" y="7736"/>
                  <a:pt x="5204" y="7169"/>
                  <a:pt x="5204" y="6470"/>
                </a:cubicBezTo>
                <a:cubicBezTo>
                  <a:pt x="5204" y="5771"/>
                  <a:pt x="5771" y="5204"/>
                  <a:pt x="6470" y="5204"/>
                </a:cubicBezTo>
                <a:cubicBezTo>
                  <a:pt x="7169" y="5204"/>
                  <a:pt x="7736" y="5771"/>
                  <a:pt x="7736" y="6470"/>
                </a:cubicBezTo>
                <a:cubicBezTo>
                  <a:pt x="7736" y="7169"/>
                  <a:pt x="7169" y="7736"/>
                  <a:pt x="6470" y="7736"/>
                </a:cubicBezTo>
                <a:close/>
              </a:path>
            </a:pathLst>
          </a:custGeom>
          <a:solidFill>
            <a:schemeClr val="accent1"/>
          </a:solidFill>
          <a:ln>
            <a:noFill/>
          </a:ln>
        </p:spPr>
      </p:sp>
      <p:cxnSp>
        <p:nvCxnSpPr>
          <p:cNvPr id="40" name="直接连接符 39">
            <a:extLst>
              <a:ext uri="{FF2B5EF4-FFF2-40B4-BE49-F238E27FC236}">
                <a16:creationId xmlns:a16="http://schemas.microsoft.com/office/drawing/2014/main" xmlns="" id="{05B11E65-1154-46F7-922F-FC97792DC542}"/>
              </a:ext>
            </a:extLst>
          </p:cNvPr>
          <p:cNvCxnSpPr>
            <a:cxnSpLocks/>
            <a:stCxn id="17" idx="2"/>
          </p:cNvCxnSpPr>
          <p:nvPr/>
        </p:nvCxnSpPr>
        <p:spPr>
          <a:xfrm flipV="1">
            <a:off x="5833437" y="2579074"/>
            <a:ext cx="0" cy="445699"/>
          </a:xfrm>
          <a:prstGeom prst="line">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3" name="上下箭头 124">
            <a:extLst>
              <a:ext uri="{FF2B5EF4-FFF2-40B4-BE49-F238E27FC236}">
                <a16:creationId xmlns:a16="http://schemas.microsoft.com/office/drawing/2014/main" xmlns="" id="{53224226-61A6-4428-BA29-2FDEE04CC47E}"/>
              </a:ext>
            </a:extLst>
          </p:cNvPr>
          <p:cNvSpPr/>
          <p:nvPr/>
        </p:nvSpPr>
        <p:spPr>
          <a:xfrm rot="16200000">
            <a:off x="4383060" y="3147383"/>
            <a:ext cx="212996" cy="751457"/>
          </a:xfrm>
          <a:prstGeom prst="up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黑体" panose="02010609060101010101" pitchFamily="49" charset="-122"/>
              <a:ea typeface="黑体" panose="02010609060101010101" pitchFamily="49" charset="-122"/>
            </a:endParaRPr>
          </a:p>
        </p:txBody>
      </p:sp>
      <p:sp>
        <p:nvSpPr>
          <p:cNvPr id="44" name="矩形: 圆角 4">
            <a:extLst>
              <a:ext uri="{FF2B5EF4-FFF2-40B4-BE49-F238E27FC236}">
                <a16:creationId xmlns:a16="http://schemas.microsoft.com/office/drawing/2014/main" xmlns="" id="{9A9829CE-D5C4-4C4D-8791-8A641E5DBD8A}"/>
              </a:ext>
            </a:extLst>
          </p:cNvPr>
          <p:cNvSpPr/>
          <p:nvPr/>
        </p:nvSpPr>
        <p:spPr>
          <a:xfrm>
            <a:off x="819804" y="4012963"/>
            <a:ext cx="1513490" cy="443658"/>
          </a:xfrm>
          <a:prstGeom prst="roundRect">
            <a:avLst>
              <a:gd name="adj" fmla="val 35272"/>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pic>
        <p:nvPicPr>
          <p:cNvPr id="46" name="图形 6" descr="盒子">
            <a:extLst>
              <a:ext uri="{FF2B5EF4-FFF2-40B4-BE49-F238E27FC236}">
                <a16:creationId xmlns:a16="http://schemas.microsoft.com/office/drawing/2014/main" xmlns="" id="{3EF8E81B-9560-4C87-AEF5-E80E61E266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9730" y="4024444"/>
            <a:ext cx="413141" cy="413141"/>
          </a:xfrm>
          <a:prstGeom prst="rect">
            <a:avLst/>
          </a:prstGeom>
        </p:spPr>
      </p:pic>
      <p:sp>
        <p:nvSpPr>
          <p:cNvPr id="51" name="矩形: 圆角 4">
            <a:extLst>
              <a:ext uri="{FF2B5EF4-FFF2-40B4-BE49-F238E27FC236}">
                <a16:creationId xmlns:a16="http://schemas.microsoft.com/office/drawing/2014/main" xmlns="" id="{9A9829CE-D5C4-4C4D-8791-8A641E5DBD8A}"/>
              </a:ext>
            </a:extLst>
          </p:cNvPr>
          <p:cNvSpPr/>
          <p:nvPr/>
        </p:nvSpPr>
        <p:spPr>
          <a:xfrm>
            <a:off x="819804" y="4490391"/>
            <a:ext cx="1513490" cy="443658"/>
          </a:xfrm>
          <a:prstGeom prst="roundRect">
            <a:avLst>
              <a:gd name="adj" fmla="val 35272"/>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pic>
        <p:nvPicPr>
          <p:cNvPr id="53" name="图形 6" descr="盒子">
            <a:extLst>
              <a:ext uri="{FF2B5EF4-FFF2-40B4-BE49-F238E27FC236}">
                <a16:creationId xmlns:a16="http://schemas.microsoft.com/office/drawing/2014/main" xmlns="" id="{3EF8E81B-9560-4C87-AEF5-E80E61E266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9730" y="4501872"/>
            <a:ext cx="413141" cy="413141"/>
          </a:xfrm>
          <a:prstGeom prst="rect">
            <a:avLst/>
          </a:prstGeom>
        </p:spPr>
      </p:pic>
      <p:pic>
        <p:nvPicPr>
          <p:cNvPr id="54" name="图形 7" descr="盒子">
            <a:extLst>
              <a:ext uri="{FF2B5EF4-FFF2-40B4-BE49-F238E27FC236}">
                <a16:creationId xmlns:a16="http://schemas.microsoft.com/office/drawing/2014/main" xmlns="" id="{5004629F-5F38-4A8E-9FCC-45A405BD9A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79333" y="4501872"/>
            <a:ext cx="413141" cy="413141"/>
          </a:xfrm>
          <a:prstGeom prst="rect">
            <a:avLst/>
          </a:prstGeom>
        </p:spPr>
      </p:pic>
      <p:sp>
        <p:nvSpPr>
          <p:cNvPr id="55" name="矩形: 圆角 4">
            <a:extLst>
              <a:ext uri="{FF2B5EF4-FFF2-40B4-BE49-F238E27FC236}">
                <a16:creationId xmlns:a16="http://schemas.microsoft.com/office/drawing/2014/main" xmlns="" id="{9A9829CE-D5C4-4C4D-8791-8A641E5DBD8A}"/>
              </a:ext>
            </a:extLst>
          </p:cNvPr>
          <p:cNvSpPr/>
          <p:nvPr/>
        </p:nvSpPr>
        <p:spPr>
          <a:xfrm>
            <a:off x="822749" y="4966409"/>
            <a:ext cx="1513490" cy="443658"/>
          </a:xfrm>
          <a:prstGeom prst="roundRect">
            <a:avLst>
              <a:gd name="adj" fmla="val 3527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pic>
        <p:nvPicPr>
          <p:cNvPr id="56"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770877" y="4977950"/>
            <a:ext cx="413141" cy="413141"/>
          </a:xfrm>
          <a:prstGeom prst="rect">
            <a:avLst/>
          </a:prstGeom>
        </p:spPr>
      </p:pic>
      <p:pic>
        <p:nvPicPr>
          <p:cNvPr id="57" name="图形 6" descr="盒子">
            <a:extLst>
              <a:ext uri="{FF2B5EF4-FFF2-40B4-BE49-F238E27FC236}">
                <a16:creationId xmlns:a16="http://schemas.microsoft.com/office/drawing/2014/main" xmlns="" id="{3EF8E81B-9560-4C87-AEF5-E80E61E266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72675" y="4977890"/>
            <a:ext cx="413141" cy="413141"/>
          </a:xfrm>
          <a:prstGeom prst="rect">
            <a:avLst/>
          </a:prstGeom>
        </p:spPr>
      </p:pic>
      <p:pic>
        <p:nvPicPr>
          <p:cNvPr id="58" name="图形 7" descr="盒子">
            <a:extLst>
              <a:ext uri="{FF2B5EF4-FFF2-40B4-BE49-F238E27FC236}">
                <a16:creationId xmlns:a16="http://schemas.microsoft.com/office/drawing/2014/main" xmlns="" id="{5004629F-5F38-4A8E-9FCC-45A405BD9A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82278" y="4977890"/>
            <a:ext cx="413141" cy="413141"/>
          </a:xfrm>
          <a:prstGeom prst="rect">
            <a:avLst/>
          </a:prstGeom>
        </p:spPr>
      </p:pic>
      <p:sp>
        <p:nvSpPr>
          <p:cNvPr id="71" name="矩形: 圆角 4">
            <a:extLst>
              <a:ext uri="{FF2B5EF4-FFF2-40B4-BE49-F238E27FC236}">
                <a16:creationId xmlns:a16="http://schemas.microsoft.com/office/drawing/2014/main" xmlns="" id="{9A9829CE-D5C4-4C4D-8791-8A641E5DBD8A}"/>
              </a:ext>
            </a:extLst>
          </p:cNvPr>
          <p:cNvSpPr/>
          <p:nvPr/>
        </p:nvSpPr>
        <p:spPr>
          <a:xfrm>
            <a:off x="2917747" y="4012963"/>
            <a:ext cx="795038" cy="443658"/>
          </a:xfrm>
          <a:prstGeom prst="roundRect">
            <a:avLst>
              <a:gd name="adj" fmla="val 35272"/>
            </a:avLst>
          </a:prstGeom>
          <a:solidFill>
            <a:srgbClr val="FFE6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pic>
        <p:nvPicPr>
          <p:cNvPr id="72"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039310" y="4012963"/>
            <a:ext cx="413141" cy="413141"/>
          </a:xfrm>
          <a:prstGeom prst="rect">
            <a:avLst/>
          </a:prstGeom>
        </p:spPr>
      </p:pic>
      <p:pic>
        <p:nvPicPr>
          <p:cNvPr id="76"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039739" y="4022488"/>
            <a:ext cx="413141" cy="413141"/>
          </a:xfrm>
          <a:prstGeom prst="rect">
            <a:avLst/>
          </a:prstGeom>
        </p:spPr>
      </p:pic>
      <p:sp>
        <p:nvSpPr>
          <p:cNvPr id="77" name="矩形: 圆角 4">
            <a:extLst>
              <a:ext uri="{FF2B5EF4-FFF2-40B4-BE49-F238E27FC236}">
                <a16:creationId xmlns:a16="http://schemas.microsoft.com/office/drawing/2014/main" xmlns="" id="{9A9829CE-D5C4-4C4D-8791-8A641E5DBD8A}"/>
              </a:ext>
            </a:extLst>
          </p:cNvPr>
          <p:cNvSpPr/>
          <p:nvPr/>
        </p:nvSpPr>
        <p:spPr>
          <a:xfrm>
            <a:off x="2917747" y="4501872"/>
            <a:ext cx="811952" cy="443658"/>
          </a:xfrm>
          <a:prstGeom prst="roundRect">
            <a:avLst>
              <a:gd name="adj" fmla="val 35272"/>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78" name="矩形: 圆角 4">
            <a:extLst>
              <a:ext uri="{FF2B5EF4-FFF2-40B4-BE49-F238E27FC236}">
                <a16:creationId xmlns:a16="http://schemas.microsoft.com/office/drawing/2014/main" xmlns="" id="{9A9829CE-D5C4-4C4D-8791-8A641E5DBD8A}"/>
              </a:ext>
            </a:extLst>
          </p:cNvPr>
          <p:cNvSpPr/>
          <p:nvPr/>
        </p:nvSpPr>
        <p:spPr>
          <a:xfrm>
            <a:off x="2918894" y="4966409"/>
            <a:ext cx="1132848" cy="443658"/>
          </a:xfrm>
          <a:prstGeom prst="roundRect">
            <a:avLst>
              <a:gd name="adj" fmla="val 3527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pic>
        <p:nvPicPr>
          <p:cNvPr id="80"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046786" y="4516578"/>
            <a:ext cx="413141" cy="413141"/>
          </a:xfrm>
          <a:prstGeom prst="rect">
            <a:avLst/>
          </a:prstGeom>
        </p:spPr>
      </p:pic>
      <p:pic>
        <p:nvPicPr>
          <p:cNvPr id="81"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475610" y="4978459"/>
            <a:ext cx="413141" cy="413141"/>
          </a:xfrm>
          <a:prstGeom prst="rect">
            <a:avLst/>
          </a:prstGeom>
        </p:spPr>
      </p:pic>
      <p:pic>
        <p:nvPicPr>
          <p:cNvPr id="82"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046786" y="4987984"/>
            <a:ext cx="413141" cy="413141"/>
          </a:xfrm>
          <a:prstGeom prst="rect">
            <a:avLst/>
          </a:prstGeom>
        </p:spPr>
      </p:pic>
      <p:sp>
        <p:nvSpPr>
          <p:cNvPr id="84" name="矩形: 圆角 44">
            <a:extLst>
              <a:ext uri="{FF2B5EF4-FFF2-40B4-BE49-F238E27FC236}">
                <a16:creationId xmlns:a16="http://schemas.microsoft.com/office/drawing/2014/main" xmlns="" id="{21793331-1A2A-4C8A-9F2B-6D6F37BF19A4}"/>
              </a:ext>
            </a:extLst>
          </p:cNvPr>
          <p:cNvSpPr/>
          <p:nvPr/>
        </p:nvSpPr>
        <p:spPr>
          <a:xfrm>
            <a:off x="2763845" y="3943955"/>
            <a:ext cx="1414022" cy="1556895"/>
          </a:xfrm>
          <a:prstGeom prst="roundRect">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143" name="右箭头 142">
            <a:extLst>
              <a:ext uri="{FF2B5EF4-FFF2-40B4-BE49-F238E27FC236}">
                <a16:creationId xmlns:a16="http://schemas.microsoft.com/office/drawing/2014/main" xmlns="" id="{5940E27B-CEF7-A144-A41C-9C36B20B4E62}"/>
              </a:ext>
            </a:extLst>
          </p:cNvPr>
          <p:cNvSpPr/>
          <p:nvPr/>
        </p:nvSpPr>
        <p:spPr>
          <a:xfrm rot="10800000">
            <a:off x="2412707" y="5082723"/>
            <a:ext cx="448519" cy="22109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4" name="右箭头 143">
            <a:extLst>
              <a:ext uri="{FF2B5EF4-FFF2-40B4-BE49-F238E27FC236}">
                <a16:creationId xmlns:a16="http://schemas.microsoft.com/office/drawing/2014/main" xmlns="" id="{5940E27B-CEF7-A144-A41C-9C36B20B4E62}"/>
              </a:ext>
            </a:extLst>
          </p:cNvPr>
          <p:cNvSpPr/>
          <p:nvPr/>
        </p:nvSpPr>
        <p:spPr>
          <a:xfrm rot="10800000">
            <a:off x="2413485" y="4606705"/>
            <a:ext cx="448519" cy="221095"/>
          </a:xfrm>
          <a:prstGeom prst="rightArrow">
            <a:avLst/>
          </a:prstGeom>
          <a:solidFill>
            <a:srgbClr val="D0F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5" name="右箭头 144">
            <a:extLst>
              <a:ext uri="{FF2B5EF4-FFF2-40B4-BE49-F238E27FC236}">
                <a16:creationId xmlns:a16="http://schemas.microsoft.com/office/drawing/2014/main" xmlns="" id="{5940E27B-CEF7-A144-A41C-9C36B20B4E62}"/>
              </a:ext>
            </a:extLst>
          </p:cNvPr>
          <p:cNvSpPr/>
          <p:nvPr/>
        </p:nvSpPr>
        <p:spPr>
          <a:xfrm rot="10800000">
            <a:off x="2415362" y="4118510"/>
            <a:ext cx="448519" cy="221095"/>
          </a:xfrm>
          <a:prstGeom prst="rightArrow">
            <a:avLst/>
          </a:prstGeom>
          <a:solidFill>
            <a:srgbClr val="FFE6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6" name="矩形 145">
            <a:extLst>
              <a:ext uri="{FF2B5EF4-FFF2-40B4-BE49-F238E27FC236}">
                <a16:creationId xmlns:a16="http://schemas.microsoft.com/office/drawing/2014/main" xmlns="" id="{B0913AA1-B940-47B6-A1D8-4AE8693637D3}"/>
              </a:ext>
            </a:extLst>
          </p:cNvPr>
          <p:cNvSpPr/>
          <p:nvPr/>
        </p:nvSpPr>
        <p:spPr>
          <a:xfrm>
            <a:off x="1569314" y="5479075"/>
            <a:ext cx="1926054" cy="377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黑体" panose="02010609060101010101" pitchFamily="49" charset="-122"/>
                <a:ea typeface="黑体" panose="02010609060101010101" pitchFamily="49" charset="-122"/>
                <a:cs typeface="Arial" panose="020B0604020202020204" pitchFamily="34" charset="0"/>
              </a:rPr>
              <a:t>直接执行加载操作</a:t>
            </a:r>
          </a:p>
        </p:txBody>
      </p:sp>
      <p:sp>
        <p:nvSpPr>
          <p:cNvPr id="182" name="圆角矩形 115">
            <a:extLst>
              <a:ext uri="{FF2B5EF4-FFF2-40B4-BE49-F238E27FC236}">
                <a16:creationId xmlns:a16="http://schemas.microsoft.com/office/drawing/2014/main" xmlns="" id="{D925FD83-51BC-401A-ABF5-C8F56AE15067}"/>
              </a:ext>
            </a:extLst>
          </p:cNvPr>
          <p:cNvSpPr/>
          <p:nvPr/>
        </p:nvSpPr>
        <p:spPr>
          <a:xfrm>
            <a:off x="1259554" y="3317399"/>
            <a:ext cx="2523568" cy="4191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bg1"/>
                </a:solidFill>
                <a:latin typeface="黑体" panose="02010609060101010101" pitchFamily="49" charset="-122"/>
                <a:ea typeface="黑体" panose="02010609060101010101" pitchFamily="49" charset="-122"/>
              </a:rPr>
              <a:t>维护各个函数容器资源池</a:t>
            </a:r>
          </a:p>
        </p:txBody>
      </p:sp>
      <p:sp>
        <p:nvSpPr>
          <p:cNvPr id="192" name="矩形 191"/>
          <p:cNvSpPr/>
          <p:nvPr/>
        </p:nvSpPr>
        <p:spPr>
          <a:xfrm>
            <a:off x="4655753" y="3873754"/>
            <a:ext cx="3786438" cy="19899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chemeClr val="tx1"/>
              </a:solidFill>
              <a:effectLst>
                <a:outerShdw blurRad="38100" dist="19050" dir="2700000" algn="tl" rotWithShape="0">
                  <a:schemeClr val="dk1">
                    <a:alpha val="40000"/>
                  </a:schemeClr>
                </a:outerShdw>
              </a:effectLst>
            </a:endParaRPr>
          </a:p>
        </p:txBody>
      </p:sp>
      <p:sp>
        <p:nvSpPr>
          <p:cNvPr id="193" name="矩形: 圆角 4">
            <a:extLst>
              <a:ext uri="{FF2B5EF4-FFF2-40B4-BE49-F238E27FC236}">
                <a16:creationId xmlns:a16="http://schemas.microsoft.com/office/drawing/2014/main" xmlns="" id="{9A9829CE-D5C4-4C4D-8791-8A641E5DBD8A}"/>
              </a:ext>
            </a:extLst>
          </p:cNvPr>
          <p:cNvSpPr/>
          <p:nvPr/>
        </p:nvSpPr>
        <p:spPr>
          <a:xfrm>
            <a:off x="6843635" y="4007611"/>
            <a:ext cx="1513490" cy="443658"/>
          </a:xfrm>
          <a:prstGeom prst="roundRect">
            <a:avLst>
              <a:gd name="adj" fmla="val 35272"/>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pic>
        <p:nvPicPr>
          <p:cNvPr id="194" name="图形 6" descr="盒子">
            <a:extLst>
              <a:ext uri="{FF2B5EF4-FFF2-40B4-BE49-F238E27FC236}">
                <a16:creationId xmlns:a16="http://schemas.microsoft.com/office/drawing/2014/main" xmlns="" id="{3EF8E81B-9560-4C87-AEF5-E80E61E266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993561" y="4019092"/>
            <a:ext cx="413141" cy="413141"/>
          </a:xfrm>
          <a:prstGeom prst="rect">
            <a:avLst/>
          </a:prstGeom>
        </p:spPr>
      </p:pic>
      <p:sp>
        <p:nvSpPr>
          <p:cNvPr id="195" name="矩形: 圆角 4">
            <a:extLst>
              <a:ext uri="{FF2B5EF4-FFF2-40B4-BE49-F238E27FC236}">
                <a16:creationId xmlns:a16="http://schemas.microsoft.com/office/drawing/2014/main" xmlns="" id="{9A9829CE-D5C4-4C4D-8791-8A641E5DBD8A}"/>
              </a:ext>
            </a:extLst>
          </p:cNvPr>
          <p:cNvSpPr/>
          <p:nvPr/>
        </p:nvSpPr>
        <p:spPr>
          <a:xfrm>
            <a:off x="6843635" y="4485039"/>
            <a:ext cx="1513490" cy="443658"/>
          </a:xfrm>
          <a:prstGeom prst="roundRect">
            <a:avLst>
              <a:gd name="adj" fmla="val 35272"/>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pic>
        <p:nvPicPr>
          <p:cNvPr id="196" name="图形 6" descr="盒子">
            <a:extLst>
              <a:ext uri="{FF2B5EF4-FFF2-40B4-BE49-F238E27FC236}">
                <a16:creationId xmlns:a16="http://schemas.microsoft.com/office/drawing/2014/main" xmlns="" id="{3EF8E81B-9560-4C87-AEF5-E80E61E266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993561" y="4496520"/>
            <a:ext cx="413141" cy="413141"/>
          </a:xfrm>
          <a:prstGeom prst="rect">
            <a:avLst/>
          </a:prstGeom>
        </p:spPr>
      </p:pic>
      <p:pic>
        <p:nvPicPr>
          <p:cNvPr id="197" name="图形 7" descr="盒子">
            <a:extLst>
              <a:ext uri="{FF2B5EF4-FFF2-40B4-BE49-F238E27FC236}">
                <a16:creationId xmlns:a16="http://schemas.microsoft.com/office/drawing/2014/main" xmlns="" id="{5004629F-5F38-4A8E-9FCC-45A405BD9A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403164" y="4496520"/>
            <a:ext cx="413141" cy="413141"/>
          </a:xfrm>
          <a:prstGeom prst="rect">
            <a:avLst/>
          </a:prstGeom>
        </p:spPr>
      </p:pic>
      <p:sp>
        <p:nvSpPr>
          <p:cNvPr id="198" name="矩形: 圆角 4">
            <a:extLst>
              <a:ext uri="{FF2B5EF4-FFF2-40B4-BE49-F238E27FC236}">
                <a16:creationId xmlns:a16="http://schemas.microsoft.com/office/drawing/2014/main" xmlns="" id="{9A9829CE-D5C4-4C4D-8791-8A641E5DBD8A}"/>
              </a:ext>
            </a:extLst>
          </p:cNvPr>
          <p:cNvSpPr/>
          <p:nvPr/>
        </p:nvSpPr>
        <p:spPr>
          <a:xfrm>
            <a:off x="6846580" y="4961057"/>
            <a:ext cx="1513490" cy="443658"/>
          </a:xfrm>
          <a:prstGeom prst="roundRect">
            <a:avLst>
              <a:gd name="adj" fmla="val 3527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pic>
        <p:nvPicPr>
          <p:cNvPr id="199"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794708" y="4972598"/>
            <a:ext cx="413141" cy="413141"/>
          </a:xfrm>
          <a:prstGeom prst="rect">
            <a:avLst/>
          </a:prstGeom>
        </p:spPr>
      </p:pic>
      <p:pic>
        <p:nvPicPr>
          <p:cNvPr id="200" name="图形 6" descr="盒子">
            <a:extLst>
              <a:ext uri="{FF2B5EF4-FFF2-40B4-BE49-F238E27FC236}">
                <a16:creationId xmlns:a16="http://schemas.microsoft.com/office/drawing/2014/main" xmlns="" id="{3EF8E81B-9560-4C87-AEF5-E80E61E266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996506" y="4972538"/>
            <a:ext cx="413141" cy="413141"/>
          </a:xfrm>
          <a:prstGeom prst="rect">
            <a:avLst/>
          </a:prstGeom>
        </p:spPr>
      </p:pic>
      <p:pic>
        <p:nvPicPr>
          <p:cNvPr id="201" name="图形 7" descr="盒子">
            <a:extLst>
              <a:ext uri="{FF2B5EF4-FFF2-40B4-BE49-F238E27FC236}">
                <a16:creationId xmlns:a16="http://schemas.microsoft.com/office/drawing/2014/main" xmlns="" id="{5004629F-5F38-4A8E-9FCC-45A405BD9A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406109" y="4972538"/>
            <a:ext cx="413141" cy="413141"/>
          </a:xfrm>
          <a:prstGeom prst="rect">
            <a:avLst/>
          </a:prstGeom>
        </p:spPr>
      </p:pic>
      <p:sp>
        <p:nvSpPr>
          <p:cNvPr id="215" name="矩形: 圆角 44">
            <a:extLst>
              <a:ext uri="{FF2B5EF4-FFF2-40B4-BE49-F238E27FC236}">
                <a16:creationId xmlns:a16="http://schemas.microsoft.com/office/drawing/2014/main" xmlns="" id="{21793331-1A2A-4C8A-9F2B-6D6F37BF19A4}"/>
              </a:ext>
            </a:extLst>
          </p:cNvPr>
          <p:cNvSpPr/>
          <p:nvPr/>
        </p:nvSpPr>
        <p:spPr>
          <a:xfrm>
            <a:off x="4749419" y="3959469"/>
            <a:ext cx="894246" cy="1560865"/>
          </a:xfrm>
          <a:prstGeom prst="roundRect">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216" name="矩形: 圆角 4">
            <a:extLst>
              <a:ext uri="{FF2B5EF4-FFF2-40B4-BE49-F238E27FC236}">
                <a16:creationId xmlns:a16="http://schemas.microsoft.com/office/drawing/2014/main" xmlns="" id="{9A9829CE-D5C4-4C4D-8791-8A641E5DBD8A}"/>
              </a:ext>
            </a:extLst>
          </p:cNvPr>
          <p:cNvSpPr/>
          <p:nvPr/>
        </p:nvSpPr>
        <p:spPr>
          <a:xfrm>
            <a:off x="4869241" y="4027959"/>
            <a:ext cx="654602" cy="1426771"/>
          </a:xfrm>
          <a:prstGeom prst="roundRect">
            <a:avLst>
              <a:gd name="adj" fmla="val 35272"/>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pic>
        <p:nvPicPr>
          <p:cNvPr id="217"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977324" y="4018135"/>
            <a:ext cx="413141" cy="413141"/>
          </a:xfrm>
          <a:prstGeom prst="rect">
            <a:avLst/>
          </a:prstGeom>
        </p:spPr>
      </p:pic>
      <p:pic>
        <p:nvPicPr>
          <p:cNvPr id="218"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985207" y="4365596"/>
            <a:ext cx="413141" cy="413141"/>
          </a:xfrm>
          <a:prstGeom prst="rect">
            <a:avLst/>
          </a:prstGeom>
        </p:spPr>
      </p:pic>
      <p:pic>
        <p:nvPicPr>
          <p:cNvPr id="219"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989454" y="4722053"/>
            <a:ext cx="413141" cy="413141"/>
          </a:xfrm>
          <a:prstGeom prst="rect">
            <a:avLst/>
          </a:prstGeom>
        </p:spPr>
      </p:pic>
      <p:pic>
        <p:nvPicPr>
          <p:cNvPr id="220"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987685" y="5075661"/>
            <a:ext cx="413141" cy="413141"/>
          </a:xfrm>
          <a:prstGeom prst="rect">
            <a:avLst/>
          </a:prstGeom>
        </p:spPr>
      </p:pic>
      <p:sp>
        <p:nvSpPr>
          <p:cNvPr id="221" name="右箭头 220">
            <a:extLst>
              <a:ext uri="{FF2B5EF4-FFF2-40B4-BE49-F238E27FC236}">
                <a16:creationId xmlns:a16="http://schemas.microsoft.com/office/drawing/2014/main" xmlns="" id="{5940E27B-CEF7-A144-A41C-9C36B20B4E62}"/>
              </a:ext>
            </a:extLst>
          </p:cNvPr>
          <p:cNvSpPr/>
          <p:nvPr/>
        </p:nvSpPr>
        <p:spPr>
          <a:xfrm>
            <a:off x="5558228" y="4609755"/>
            <a:ext cx="369689" cy="221095"/>
          </a:xfrm>
          <a:prstGeom prst="right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22"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935645" y="4505649"/>
            <a:ext cx="413141" cy="413141"/>
          </a:xfrm>
          <a:prstGeom prst="rect">
            <a:avLst/>
          </a:prstGeom>
        </p:spPr>
      </p:pic>
      <p:sp>
        <p:nvSpPr>
          <p:cNvPr id="223" name="右箭头 222">
            <a:extLst>
              <a:ext uri="{FF2B5EF4-FFF2-40B4-BE49-F238E27FC236}">
                <a16:creationId xmlns:a16="http://schemas.microsoft.com/office/drawing/2014/main" xmlns="" id="{5940E27B-CEF7-A144-A41C-9C36B20B4E62}"/>
              </a:ext>
            </a:extLst>
          </p:cNvPr>
          <p:cNvSpPr/>
          <p:nvPr/>
        </p:nvSpPr>
        <p:spPr>
          <a:xfrm rot="1800000">
            <a:off x="6374463" y="4975715"/>
            <a:ext cx="448519" cy="22109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4" name="右箭头 223">
            <a:extLst>
              <a:ext uri="{FF2B5EF4-FFF2-40B4-BE49-F238E27FC236}">
                <a16:creationId xmlns:a16="http://schemas.microsoft.com/office/drawing/2014/main" xmlns="" id="{5940E27B-CEF7-A144-A41C-9C36B20B4E62}"/>
              </a:ext>
            </a:extLst>
          </p:cNvPr>
          <p:cNvSpPr/>
          <p:nvPr/>
        </p:nvSpPr>
        <p:spPr>
          <a:xfrm>
            <a:off x="6353460" y="4603102"/>
            <a:ext cx="448519" cy="221095"/>
          </a:xfrm>
          <a:prstGeom prst="rightArrow">
            <a:avLst/>
          </a:prstGeom>
          <a:solidFill>
            <a:srgbClr val="D0F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5" name="右箭头 224">
            <a:extLst>
              <a:ext uri="{FF2B5EF4-FFF2-40B4-BE49-F238E27FC236}">
                <a16:creationId xmlns:a16="http://schemas.microsoft.com/office/drawing/2014/main" xmlns="" id="{5940E27B-CEF7-A144-A41C-9C36B20B4E62}"/>
              </a:ext>
            </a:extLst>
          </p:cNvPr>
          <p:cNvSpPr/>
          <p:nvPr/>
        </p:nvSpPr>
        <p:spPr>
          <a:xfrm rot="19800000">
            <a:off x="6360122" y="4195738"/>
            <a:ext cx="448519" cy="221095"/>
          </a:xfrm>
          <a:prstGeom prst="rightArrow">
            <a:avLst/>
          </a:prstGeom>
          <a:solidFill>
            <a:srgbClr val="FFE6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6" name="矩形 225">
            <a:extLst>
              <a:ext uri="{FF2B5EF4-FFF2-40B4-BE49-F238E27FC236}">
                <a16:creationId xmlns:a16="http://schemas.microsoft.com/office/drawing/2014/main" xmlns="" id="{B0913AA1-B940-47B6-A1D8-4AE8693637D3}"/>
              </a:ext>
            </a:extLst>
          </p:cNvPr>
          <p:cNvSpPr/>
          <p:nvPr/>
        </p:nvSpPr>
        <p:spPr>
          <a:xfrm>
            <a:off x="5002744" y="5475779"/>
            <a:ext cx="3216175" cy="377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黑体" panose="02010609060101010101" pitchFamily="49" charset="-122"/>
                <a:ea typeface="黑体" panose="02010609060101010101" pitchFamily="49" charset="-122"/>
                <a:cs typeface="Arial" panose="020B0604020202020204" pitchFamily="34" charset="0"/>
              </a:rPr>
              <a:t>先执行初始化，后进行加载操作</a:t>
            </a:r>
          </a:p>
        </p:txBody>
      </p:sp>
      <p:sp>
        <p:nvSpPr>
          <p:cNvPr id="227" name="椭圆 226">
            <a:extLst>
              <a:ext uri="{FF2B5EF4-FFF2-40B4-BE49-F238E27FC236}">
                <a16:creationId xmlns:a16="http://schemas.microsoft.com/office/drawing/2014/main" xmlns="" id="{859FDC2E-AF44-4C6C-8462-7395FE6B8F84}"/>
              </a:ext>
            </a:extLst>
          </p:cNvPr>
          <p:cNvSpPr/>
          <p:nvPr/>
        </p:nvSpPr>
        <p:spPr>
          <a:xfrm>
            <a:off x="1324085" y="5956883"/>
            <a:ext cx="233847" cy="2186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p>
        </p:txBody>
      </p:sp>
      <p:sp>
        <p:nvSpPr>
          <p:cNvPr id="228" name="内容占位符 3">
            <a:extLst>
              <a:ext uri="{FF2B5EF4-FFF2-40B4-BE49-F238E27FC236}">
                <a16:creationId xmlns:a16="http://schemas.microsoft.com/office/drawing/2014/main" xmlns="" id="{02500E9F-E2D4-49E6-9B57-4EA0F2CFE2BE}"/>
              </a:ext>
            </a:extLst>
          </p:cNvPr>
          <p:cNvSpPr txBox="1">
            <a:spLocks/>
          </p:cNvSpPr>
          <p:nvPr/>
        </p:nvSpPr>
        <p:spPr>
          <a:xfrm>
            <a:off x="1630930" y="5841629"/>
            <a:ext cx="1870244" cy="4342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t>容器实例快速加载</a:t>
            </a:r>
            <a:endParaRPr lang="en-US" altLang="zh-CN" sz="1400" dirty="0"/>
          </a:p>
        </p:txBody>
      </p:sp>
      <p:sp>
        <p:nvSpPr>
          <p:cNvPr id="229" name="椭圆 228">
            <a:extLst>
              <a:ext uri="{FF2B5EF4-FFF2-40B4-BE49-F238E27FC236}">
                <a16:creationId xmlns:a16="http://schemas.microsoft.com/office/drawing/2014/main" xmlns="" id="{71CF8E30-791B-479A-8799-829CFA67CC1B}"/>
              </a:ext>
            </a:extLst>
          </p:cNvPr>
          <p:cNvSpPr/>
          <p:nvPr/>
        </p:nvSpPr>
        <p:spPr>
          <a:xfrm>
            <a:off x="1324084" y="6298222"/>
            <a:ext cx="233847" cy="218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endParaRPr lang="zh-CN" altLang="en-US" dirty="0"/>
          </a:p>
        </p:txBody>
      </p:sp>
      <p:sp>
        <p:nvSpPr>
          <p:cNvPr id="230" name="内容占位符 3">
            <a:extLst>
              <a:ext uri="{FF2B5EF4-FFF2-40B4-BE49-F238E27FC236}">
                <a16:creationId xmlns:a16="http://schemas.microsoft.com/office/drawing/2014/main" xmlns="" id="{67737368-3016-484F-9E15-577DD41B702C}"/>
              </a:ext>
            </a:extLst>
          </p:cNvPr>
          <p:cNvSpPr txBox="1">
            <a:spLocks/>
          </p:cNvSpPr>
          <p:nvPr/>
        </p:nvSpPr>
        <p:spPr>
          <a:xfrm>
            <a:off x="1630929" y="6192968"/>
            <a:ext cx="2117722" cy="38871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t>大量后台实例占用资源</a:t>
            </a:r>
            <a:endParaRPr lang="en-US" altLang="zh-CN" sz="1400" dirty="0"/>
          </a:p>
        </p:txBody>
      </p:sp>
      <p:sp>
        <p:nvSpPr>
          <p:cNvPr id="231" name="椭圆 230">
            <a:extLst>
              <a:ext uri="{FF2B5EF4-FFF2-40B4-BE49-F238E27FC236}">
                <a16:creationId xmlns:a16="http://schemas.microsoft.com/office/drawing/2014/main" xmlns="" id="{859FDC2E-AF44-4C6C-8462-7395FE6B8F84}"/>
              </a:ext>
            </a:extLst>
          </p:cNvPr>
          <p:cNvSpPr/>
          <p:nvPr/>
        </p:nvSpPr>
        <p:spPr>
          <a:xfrm>
            <a:off x="5111256" y="5967067"/>
            <a:ext cx="233847" cy="2186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p>
        </p:txBody>
      </p:sp>
      <p:sp>
        <p:nvSpPr>
          <p:cNvPr id="232" name="内容占位符 3">
            <a:extLst>
              <a:ext uri="{FF2B5EF4-FFF2-40B4-BE49-F238E27FC236}">
                <a16:creationId xmlns:a16="http://schemas.microsoft.com/office/drawing/2014/main" xmlns="" id="{02500E9F-E2D4-49E6-9B57-4EA0F2CFE2BE}"/>
              </a:ext>
            </a:extLst>
          </p:cNvPr>
          <p:cNvSpPr txBox="1">
            <a:spLocks/>
          </p:cNvSpPr>
          <p:nvPr/>
        </p:nvSpPr>
        <p:spPr>
          <a:xfrm>
            <a:off x="5418101" y="5883345"/>
            <a:ext cx="2870584" cy="43427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dirty="0"/>
              <a:t>全局容器池易管理，资源占用合理</a:t>
            </a:r>
            <a:endParaRPr lang="en-US" altLang="zh-CN" sz="1600" dirty="0"/>
          </a:p>
        </p:txBody>
      </p:sp>
      <p:sp>
        <p:nvSpPr>
          <p:cNvPr id="233" name="椭圆 232">
            <a:extLst>
              <a:ext uri="{FF2B5EF4-FFF2-40B4-BE49-F238E27FC236}">
                <a16:creationId xmlns:a16="http://schemas.microsoft.com/office/drawing/2014/main" xmlns="" id="{71CF8E30-791B-479A-8799-829CFA67CC1B}"/>
              </a:ext>
            </a:extLst>
          </p:cNvPr>
          <p:cNvSpPr/>
          <p:nvPr/>
        </p:nvSpPr>
        <p:spPr>
          <a:xfrm>
            <a:off x="5111255" y="6308406"/>
            <a:ext cx="233847" cy="218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endParaRPr lang="zh-CN" altLang="en-US" dirty="0"/>
          </a:p>
        </p:txBody>
      </p:sp>
      <p:sp>
        <p:nvSpPr>
          <p:cNvPr id="234" name="内容占位符 3">
            <a:extLst>
              <a:ext uri="{FF2B5EF4-FFF2-40B4-BE49-F238E27FC236}">
                <a16:creationId xmlns:a16="http://schemas.microsoft.com/office/drawing/2014/main" xmlns="" id="{67737368-3016-484F-9E15-577DD41B702C}"/>
              </a:ext>
            </a:extLst>
          </p:cNvPr>
          <p:cNvSpPr txBox="1">
            <a:spLocks/>
          </p:cNvSpPr>
          <p:nvPr/>
        </p:nvSpPr>
        <p:spPr>
          <a:xfrm>
            <a:off x="5418099" y="6218918"/>
            <a:ext cx="3106573" cy="38871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t>容器初始化操作引入大量延迟</a:t>
            </a:r>
            <a:endParaRPr lang="en-US" altLang="zh-CN" sz="1400" dirty="0"/>
          </a:p>
        </p:txBody>
      </p:sp>
    </p:spTree>
    <p:extLst>
      <p:ext uri="{BB962C8B-B14F-4D97-AF65-F5344CB8AC3E}">
        <p14:creationId xmlns:p14="http://schemas.microsoft.com/office/powerpoint/2010/main" val="73164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2"/>
                                        </p:tgtEl>
                                        <p:attrNameLst>
                                          <p:attrName>style.visibility</p:attrName>
                                        </p:attrNameLst>
                                      </p:cBhvr>
                                      <p:to>
                                        <p:strVal val="visible"/>
                                      </p:to>
                                    </p:set>
                                    <p:animEffect transition="in" filter="wipe(left)">
                                      <p:cBhvr>
                                        <p:cTn id="37" dur="500"/>
                                        <p:tgtEl>
                                          <p:spTgt spid="18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500"/>
                                        <p:tgtEl>
                                          <p:spTgt spid="8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par>
                                <p:cTn id="45" presetID="10"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10"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par>
                                <p:cTn id="66" presetID="10" presetClass="entr" presetSubtype="0" fill="hold"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par>
                                <p:cTn id="72" presetID="10" presetClass="entr" presetSubtype="0" fill="hold"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par>
                                <p:cTn id="75" presetID="10" presetClass="entr" presetSubtype="0" fill="hold"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500"/>
                                        <p:tgtEl>
                                          <p:spTgt spid="7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500"/>
                                        <p:tgtEl>
                                          <p:spTgt spid="7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10"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fade">
                                      <p:cBhvr>
                                        <p:cTn id="86" dur="500"/>
                                        <p:tgtEl>
                                          <p:spTgt spid="80"/>
                                        </p:tgtEl>
                                      </p:cBhvr>
                                    </p:animEffect>
                                  </p:childTnLst>
                                </p:cTn>
                              </p:par>
                              <p:par>
                                <p:cTn id="87" presetID="10"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500"/>
                                        <p:tgtEl>
                                          <p:spTgt spid="81"/>
                                        </p:tgtEl>
                                      </p:cBhvr>
                                    </p:animEffect>
                                  </p:childTnLst>
                                </p:cTn>
                              </p:par>
                              <p:par>
                                <p:cTn id="90" presetID="10" presetClass="entr" presetSubtype="0" fill="hold" nodeType="with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fade">
                                      <p:cBhvr>
                                        <p:cTn id="92" dur="500"/>
                                        <p:tgtEl>
                                          <p:spTgt spid="8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4"/>
                                        </p:tgtEl>
                                        <p:attrNameLst>
                                          <p:attrName>style.visibility</p:attrName>
                                        </p:attrNameLst>
                                      </p:cBhvr>
                                      <p:to>
                                        <p:strVal val="visible"/>
                                      </p:to>
                                    </p:set>
                                    <p:animEffect transition="in" filter="fade">
                                      <p:cBhvr>
                                        <p:cTn id="95" dur="500"/>
                                        <p:tgtEl>
                                          <p:spTgt spid="8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43"/>
                                        </p:tgtEl>
                                        <p:attrNameLst>
                                          <p:attrName>style.visibility</p:attrName>
                                        </p:attrNameLst>
                                      </p:cBhvr>
                                      <p:to>
                                        <p:strVal val="visible"/>
                                      </p:to>
                                    </p:set>
                                    <p:animEffect transition="in" filter="fade">
                                      <p:cBhvr>
                                        <p:cTn id="98" dur="500"/>
                                        <p:tgtEl>
                                          <p:spTgt spid="14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44"/>
                                        </p:tgtEl>
                                        <p:attrNameLst>
                                          <p:attrName>style.visibility</p:attrName>
                                        </p:attrNameLst>
                                      </p:cBhvr>
                                      <p:to>
                                        <p:strVal val="visible"/>
                                      </p:to>
                                    </p:set>
                                    <p:animEffect transition="in" filter="fade">
                                      <p:cBhvr>
                                        <p:cTn id="101" dur="500"/>
                                        <p:tgtEl>
                                          <p:spTgt spid="14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45"/>
                                        </p:tgtEl>
                                        <p:attrNameLst>
                                          <p:attrName>style.visibility</p:attrName>
                                        </p:attrNameLst>
                                      </p:cBhvr>
                                      <p:to>
                                        <p:strVal val="visible"/>
                                      </p:to>
                                    </p:set>
                                    <p:animEffect transition="in" filter="fade">
                                      <p:cBhvr>
                                        <p:cTn id="104" dur="500"/>
                                        <p:tgtEl>
                                          <p:spTgt spid="14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46"/>
                                        </p:tgtEl>
                                        <p:attrNameLst>
                                          <p:attrName>style.visibility</p:attrName>
                                        </p:attrNameLst>
                                      </p:cBhvr>
                                      <p:to>
                                        <p:strVal val="visible"/>
                                      </p:to>
                                    </p:set>
                                    <p:animEffect transition="in" filter="fade">
                                      <p:cBhvr>
                                        <p:cTn id="107" dur="500"/>
                                        <p:tgtEl>
                                          <p:spTgt spid="14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27"/>
                                        </p:tgtEl>
                                        <p:attrNameLst>
                                          <p:attrName>style.visibility</p:attrName>
                                        </p:attrNameLst>
                                      </p:cBhvr>
                                      <p:to>
                                        <p:strVal val="visible"/>
                                      </p:to>
                                    </p:set>
                                    <p:animEffect transition="in" filter="fade">
                                      <p:cBhvr>
                                        <p:cTn id="110" dur="500"/>
                                        <p:tgtEl>
                                          <p:spTgt spid="227"/>
                                        </p:tgtEl>
                                      </p:cBhvr>
                                    </p:animEffect>
                                  </p:childTnLst>
                                </p:cTn>
                              </p:par>
                            </p:childTnLst>
                          </p:cTn>
                        </p:par>
                        <p:par>
                          <p:cTn id="111" fill="hold">
                            <p:stCondLst>
                              <p:cond delay="1000"/>
                            </p:stCondLst>
                            <p:childTnLst>
                              <p:par>
                                <p:cTn id="112" presetID="22" presetClass="entr" presetSubtype="4" fill="hold" grpId="0" nodeType="afterEffect">
                                  <p:stCondLst>
                                    <p:cond delay="0"/>
                                  </p:stCondLst>
                                  <p:childTnLst>
                                    <p:set>
                                      <p:cBhvr>
                                        <p:cTn id="113" dur="1" fill="hold">
                                          <p:stCondLst>
                                            <p:cond delay="0"/>
                                          </p:stCondLst>
                                        </p:cTn>
                                        <p:tgtEl>
                                          <p:spTgt spid="228"/>
                                        </p:tgtEl>
                                        <p:attrNameLst>
                                          <p:attrName>style.visibility</p:attrName>
                                        </p:attrNameLst>
                                      </p:cBhvr>
                                      <p:to>
                                        <p:strVal val="visible"/>
                                      </p:to>
                                    </p:set>
                                    <p:animEffect transition="in" filter="wipe(down)">
                                      <p:cBhvr>
                                        <p:cTn id="114" dur="500"/>
                                        <p:tgtEl>
                                          <p:spTgt spid="228"/>
                                        </p:tgtEl>
                                      </p:cBhvr>
                                    </p:animEffect>
                                  </p:childTnLst>
                                </p:cTn>
                              </p:par>
                            </p:childTnLst>
                          </p:cTn>
                        </p:par>
                        <p:par>
                          <p:cTn id="115" fill="hold">
                            <p:stCondLst>
                              <p:cond delay="1500"/>
                            </p:stCondLst>
                            <p:childTnLst>
                              <p:par>
                                <p:cTn id="116" presetID="10" presetClass="entr" presetSubtype="0" fill="hold" grpId="0" nodeType="afterEffect">
                                  <p:stCondLst>
                                    <p:cond delay="0"/>
                                  </p:stCondLst>
                                  <p:childTnLst>
                                    <p:set>
                                      <p:cBhvr>
                                        <p:cTn id="117" dur="1" fill="hold">
                                          <p:stCondLst>
                                            <p:cond delay="0"/>
                                          </p:stCondLst>
                                        </p:cTn>
                                        <p:tgtEl>
                                          <p:spTgt spid="229"/>
                                        </p:tgtEl>
                                        <p:attrNameLst>
                                          <p:attrName>style.visibility</p:attrName>
                                        </p:attrNameLst>
                                      </p:cBhvr>
                                      <p:to>
                                        <p:strVal val="visible"/>
                                      </p:to>
                                    </p:set>
                                    <p:animEffect transition="in" filter="fade">
                                      <p:cBhvr>
                                        <p:cTn id="118" dur="500"/>
                                        <p:tgtEl>
                                          <p:spTgt spid="229"/>
                                        </p:tgtEl>
                                      </p:cBhvr>
                                    </p:animEffect>
                                  </p:childTnLst>
                                </p:cTn>
                              </p:par>
                            </p:childTnLst>
                          </p:cTn>
                        </p:par>
                        <p:par>
                          <p:cTn id="119" fill="hold">
                            <p:stCondLst>
                              <p:cond delay="2000"/>
                            </p:stCondLst>
                            <p:childTnLst>
                              <p:par>
                                <p:cTn id="120" presetID="22" presetClass="entr" presetSubtype="4" fill="hold" grpId="0" nodeType="afterEffect">
                                  <p:stCondLst>
                                    <p:cond delay="0"/>
                                  </p:stCondLst>
                                  <p:childTnLst>
                                    <p:set>
                                      <p:cBhvr>
                                        <p:cTn id="121" dur="1" fill="hold">
                                          <p:stCondLst>
                                            <p:cond delay="0"/>
                                          </p:stCondLst>
                                        </p:cTn>
                                        <p:tgtEl>
                                          <p:spTgt spid="230"/>
                                        </p:tgtEl>
                                        <p:attrNameLst>
                                          <p:attrName>style.visibility</p:attrName>
                                        </p:attrNameLst>
                                      </p:cBhvr>
                                      <p:to>
                                        <p:strVal val="visible"/>
                                      </p:to>
                                    </p:set>
                                    <p:animEffect transition="in" filter="wipe(down)">
                                      <p:cBhvr>
                                        <p:cTn id="122" dur="500"/>
                                        <p:tgtEl>
                                          <p:spTgt spid="23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left)">
                                      <p:cBhvr>
                                        <p:cTn id="127" dur="500"/>
                                        <p:tgtEl>
                                          <p:spTgt spid="32"/>
                                        </p:tgtEl>
                                      </p:cBhvr>
                                    </p:animEffect>
                                  </p:childTnLst>
                                </p:cTn>
                              </p:par>
                            </p:childTnLst>
                          </p:cTn>
                        </p:par>
                        <p:par>
                          <p:cTn id="128" fill="hold">
                            <p:stCondLst>
                              <p:cond delay="500"/>
                            </p:stCondLst>
                            <p:childTnLst>
                              <p:par>
                                <p:cTn id="129" presetID="16" presetClass="entr" presetSubtype="37"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barn(outVertical)">
                                      <p:cBhvr>
                                        <p:cTn id="131" dur="500"/>
                                        <p:tgtEl>
                                          <p:spTgt spid="43"/>
                                        </p:tgtEl>
                                      </p:cBhvr>
                                    </p:animEffect>
                                  </p:childTnLst>
                                </p:cTn>
                              </p:par>
                            </p:childTnLst>
                          </p:cTn>
                        </p:par>
                        <p:par>
                          <p:cTn id="132" fill="hold">
                            <p:stCondLst>
                              <p:cond delay="1000"/>
                            </p:stCondLst>
                            <p:childTnLst>
                              <p:par>
                                <p:cTn id="133" presetID="10" presetClass="entr" presetSubtype="0" fill="hold" grpId="0" nodeType="afterEffect">
                                  <p:stCondLst>
                                    <p:cond delay="0"/>
                                  </p:stCondLst>
                                  <p:childTnLst>
                                    <p:set>
                                      <p:cBhvr>
                                        <p:cTn id="134" dur="1" fill="hold">
                                          <p:stCondLst>
                                            <p:cond delay="0"/>
                                          </p:stCondLst>
                                        </p:cTn>
                                        <p:tgtEl>
                                          <p:spTgt spid="192"/>
                                        </p:tgtEl>
                                        <p:attrNameLst>
                                          <p:attrName>style.visibility</p:attrName>
                                        </p:attrNameLst>
                                      </p:cBhvr>
                                      <p:to>
                                        <p:strVal val="visible"/>
                                      </p:to>
                                    </p:set>
                                    <p:animEffect transition="in" filter="fade">
                                      <p:cBhvr>
                                        <p:cTn id="135" dur="500"/>
                                        <p:tgtEl>
                                          <p:spTgt spid="19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93"/>
                                        </p:tgtEl>
                                        <p:attrNameLst>
                                          <p:attrName>style.visibility</p:attrName>
                                        </p:attrNameLst>
                                      </p:cBhvr>
                                      <p:to>
                                        <p:strVal val="visible"/>
                                      </p:to>
                                    </p:set>
                                    <p:animEffect transition="in" filter="fade">
                                      <p:cBhvr>
                                        <p:cTn id="138" dur="500"/>
                                        <p:tgtEl>
                                          <p:spTgt spid="193"/>
                                        </p:tgtEl>
                                      </p:cBhvr>
                                    </p:animEffect>
                                  </p:childTnLst>
                                </p:cTn>
                              </p:par>
                              <p:par>
                                <p:cTn id="139" presetID="10" presetClass="entr" presetSubtype="0" fill="hold" nodeType="withEffect">
                                  <p:stCondLst>
                                    <p:cond delay="0"/>
                                  </p:stCondLst>
                                  <p:childTnLst>
                                    <p:set>
                                      <p:cBhvr>
                                        <p:cTn id="140" dur="1" fill="hold">
                                          <p:stCondLst>
                                            <p:cond delay="0"/>
                                          </p:stCondLst>
                                        </p:cTn>
                                        <p:tgtEl>
                                          <p:spTgt spid="194"/>
                                        </p:tgtEl>
                                        <p:attrNameLst>
                                          <p:attrName>style.visibility</p:attrName>
                                        </p:attrNameLst>
                                      </p:cBhvr>
                                      <p:to>
                                        <p:strVal val="visible"/>
                                      </p:to>
                                    </p:set>
                                    <p:animEffect transition="in" filter="fade">
                                      <p:cBhvr>
                                        <p:cTn id="141" dur="500"/>
                                        <p:tgtEl>
                                          <p:spTgt spid="194"/>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95"/>
                                        </p:tgtEl>
                                        <p:attrNameLst>
                                          <p:attrName>style.visibility</p:attrName>
                                        </p:attrNameLst>
                                      </p:cBhvr>
                                      <p:to>
                                        <p:strVal val="visible"/>
                                      </p:to>
                                    </p:set>
                                    <p:animEffect transition="in" filter="fade">
                                      <p:cBhvr>
                                        <p:cTn id="144" dur="500"/>
                                        <p:tgtEl>
                                          <p:spTgt spid="195"/>
                                        </p:tgtEl>
                                      </p:cBhvr>
                                    </p:animEffect>
                                  </p:childTnLst>
                                </p:cTn>
                              </p:par>
                              <p:par>
                                <p:cTn id="145" presetID="10" presetClass="entr" presetSubtype="0" fill="hold" nodeType="withEffect">
                                  <p:stCondLst>
                                    <p:cond delay="0"/>
                                  </p:stCondLst>
                                  <p:childTnLst>
                                    <p:set>
                                      <p:cBhvr>
                                        <p:cTn id="146" dur="1" fill="hold">
                                          <p:stCondLst>
                                            <p:cond delay="0"/>
                                          </p:stCondLst>
                                        </p:cTn>
                                        <p:tgtEl>
                                          <p:spTgt spid="196"/>
                                        </p:tgtEl>
                                        <p:attrNameLst>
                                          <p:attrName>style.visibility</p:attrName>
                                        </p:attrNameLst>
                                      </p:cBhvr>
                                      <p:to>
                                        <p:strVal val="visible"/>
                                      </p:to>
                                    </p:set>
                                    <p:animEffect transition="in" filter="fade">
                                      <p:cBhvr>
                                        <p:cTn id="147" dur="500"/>
                                        <p:tgtEl>
                                          <p:spTgt spid="196"/>
                                        </p:tgtEl>
                                      </p:cBhvr>
                                    </p:animEffect>
                                  </p:childTnLst>
                                </p:cTn>
                              </p:par>
                              <p:par>
                                <p:cTn id="148" presetID="10" presetClass="entr" presetSubtype="0" fill="hold" nodeType="withEffect">
                                  <p:stCondLst>
                                    <p:cond delay="0"/>
                                  </p:stCondLst>
                                  <p:childTnLst>
                                    <p:set>
                                      <p:cBhvr>
                                        <p:cTn id="149" dur="1" fill="hold">
                                          <p:stCondLst>
                                            <p:cond delay="0"/>
                                          </p:stCondLst>
                                        </p:cTn>
                                        <p:tgtEl>
                                          <p:spTgt spid="197"/>
                                        </p:tgtEl>
                                        <p:attrNameLst>
                                          <p:attrName>style.visibility</p:attrName>
                                        </p:attrNameLst>
                                      </p:cBhvr>
                                      <p:to>
                                        <p:strVal val="visible"/>
                                      </p:to>
                                    </p:set>
                                    <p:animEffect transition="in" filter="fade">
                                      <p:cBhvr>
                                        <p:cTn id="150" dur="500"/>
                                        <p:tgtEl>
                                          <p:spTgt spid="197"/>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98"/>
                                        </p:tgtEl>
                                        <p:attrNameLst>
                                          <p:attrName>style.visibility</p:attrName>
                                        </p:attrNameLst>
                                      </p:cBhvr>
                                      <p:to>
                                        <p:strVal val="visible"/>
                                      </p:to>
                                    </p:set>
                                    <p:animEffect transition="in" filter="fade">
                                      <p:cBhvr>
                                        <p:cTn id="153" dur="500"/>
                                        <p:tgtEl>
                                          <p:spTgt spid="198"/>
                                        </p:tgtEl>
                                      </p:cBhvr>
                                    </p:animEffect>
                                  </p:childTnLst>
                                </p:cTn>
                              </p:par>
                              <p:par>
                                <p:cTn id="154" presetID="10" presetClass="entr" presetSubtype="0" fill="hold" nodeType="withEffect">
                                  <p:stCondLst>
                                    <p:cond delay="0"/>
                                  </p:stCondLst>
                                  <p:childTnLst>
                                    <p:set>
                                      <p:cBhvr>
                                        <p:cTn id="155" dur="1" fill="hold">
                                          <p:stCondLst>
                                            <p:cond delay="0"/>
                                          </p:stCondLst>
                                        </p:cTn>
                                        <p:tgtEl>
                                          <p:spTgt spid="199"/>
                                        </p:tgtEl>
                                        <p:attrNameLst>
                                          <p:attrName>style.visibility</p:attrName>
                                        </p:attrNameLst>
                                      </p:cBhvr>
                                      <p:to>
                                        <p:strVal val="visible"/>
                                      </p:to>
                                    </p:set>
                                    <p:animEffect transition="in" filter="fade">
                                      <p:cBhvr>
                                        <p:cTn id="156" dur="500"/>
                                        <p:tgtEl>
                                          <p:spTgt spid="199"/>
                                        </p:tgtEl>
                                      </p:cBhvr>
                                    </p:animEffect>
                                  </p:childTnLst>
                                </p:cTn>
                              </p:par>
                              <p:par>
                                <p:cTn id="157" presetID="10" presetClass="entr" presetSubtype="0" fill="hold" nodeType="withEffect">
                                  <p:stCondLst>
                                    <p:cond delay="0"/>
                                  </p:stCondLst>
                                  <p:childTnLst>
                                    <p:set>
                                      <p:cBhvr>
                                        <p:cTn id="158" dur="1" fill="hold">
                                          <p:stCondLst>
                                            <p:cond delay="0"/>
                                          </p:stCondLst>
                                        </p:cTn>
                                        <p:tgtEl>
                                          <p:spTgt spid="200"/>
                                        </p:tgtEl>
                                        <p:attrNameLst>
                                          <p:attrName>style.visibility</p:attrName>
                                        </p:attrNameLst>
                                      </p:cBhvr>
                                      <p:to>
                                        <p:strVal val="visible"/>
                                      </p:to>
                                    </p:set>
                                    <p:animEffect transition="in" filter="fade">
                                      <p:cBhvr>
                                        <p:cTn id="159" dur="500"/>
                                        <p:tgtEl>
                                          <p:spTgt spid="200"/>
                                        </p:tgtEl>
                                      </p:cBhvr>
                                    </p:animEffect>
                                  </p:childTnLst>
                                </p:cTn>
                              </p:par>
                              <p:par>
                                <p:cTn id="160" presetID="10" presetClass="entr" presetSubtype="0" fill="hold" nodeType="withEffect">
                                  <p:stCondLst>
                                    <p:cond delay="0"/>
                                  </p:stCondLst>
                                  <p:childTnLst>
                                    <p:set>
                                      <p:cBhvr>
                                        <p:cTn id="161" dur="1" fill="hold">
                                          <p:stCondLst>
                                            <p:cond delay="0"/>
                                          </p:stCondLst>
                                        </p:cTn>
                                        <p:tgtEl>
                                          <p:spTgt spid="201"/>
                                        </p:tgtEl>
                                        <p:attrNameLst>
                                          <p:attrName>style.visibility</p:attrName>
                                        </p:attrNameLst>
                                      </p:cBhvr>
                                      <p:to>
                                        <p:strVal val="visible"/>
                                      </p:to>
                                    </p:set>
                                    <p:animEffect transition="in" filter="fade">
                                      <p:cBhvr>
                                        <p:cTn id="162" dur="500"/>
                                        <p:tgtEl>
                                          <p:spTgt spid="201"/>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15"/>
                                        </p:tgtEl>
                                        <p:attrNameLst>
                                          <p:attrName>style.visibility</p:attrName>
                                        </p:attrNameLst>
                                      </p:cBhvr>
                                      <p:to>
                                        <p:strVal val="visible"/>
                                      </p:to>
                                    </p:set>
                                    <p:animEffect transition="in" filter="fade">
                                      <p:cBhvr>
                                        <p:cTn id="165" dur="500"/>
                                        <p:tgtEl>
                                          <p:spTgt spid="215"/>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16"/>
                                        </p:tgtEl>
                                        <p:attrNameLst>
                                          <p:attrName>style.visibility</p:attrName>
                                        </p:attrNameLst>
                                      </p:cBhvr>
                                      <p:to>
                                        <p:strVal val="visible"/>
                                      </p:to>
                                    </p:set>
                                    <p:animEffect transition="in" filter="fade">
                                      <p:cBhvr>
                                        <p:cTn id="168" dur="500"/>
                                        <p:tgtEl>
                                          <p:spTgt spid="216"/>
                                        </p:tgtEl>
                                      </p:cBhvr>
                                    </p:animEffect>
                                  </p:childTnLst>
                                </p:cTn>
                              </p:par>
                              <p:par>
                                <p:cTn id="169" presetID="10" presetClass="entr" presetSubtype="0" fill="hold" nodeType="withEffect">
                                  <p:stCondLst>
                                    <p:cond delay="0"/>
                                  </p:stCondLst>
                                  <p:childTnLst>
                                    <p:set>
                                      <p:cBhvr>
                                        <p:cTn id="170" dur="1" fill="hold">
                                          <p:stCondLst>
                                            <p:cond delay="0"/>
                                          </p:stCondLst>
                                        </p:cTn>
                                        <p:tgtEl>
                                          <p:spTgt spid="217"/>
                                        </p:tgtEl>
                                        <p:attrNameLst>
                                          <p:attrName>style.visibility</p:attrName>
                                        </p:attrNameLst>
                                      </p:cBhvr>
                                      <p:to>
                                        <p:strVal val="visible"/>
                                      </p:to>
                                    </p:set>
                                    <p:animEffect transition="in" filter="fade">
                                      <p:cBhvr>
                                        <p:cTn id="171" dur="500"/>
                                        <p:tgtEl>
                                          <p:spTgt spid="217"/>
                                        </p:tgtEl>
                                      </p:cBhvr>
                                    </p:animEffect>
                                  </p:childTnLst>
                                </p:cTn>
                              </p:par>
                              <p:par>
                                <p:cTn id="172" presetID="10" presetClass="entr" presetSubtype="0" fill="hold" nodeType="withEffect">
                                  <p:stCondLst>
                                    <p:cond delay="0"/>
                                  </p:stCondLst>
                                  <p:childTnLst>
                                    <p:set>
                                      <p:cBhvr>
                                        <p:cTn id="173" dur="1" fill="hold">
                                          <p:stCondLst>
                                            <p:cond delay="0"/>
                                          </p:stCondLst>
                                        </p:cTn>
                                        <p:tgtEl>
                                          <p:spTgt spid="218"/>
                                        </p:tgtEl>
                                        <p:attrNameLst>
                                          <p:attrName>style.visibility</p:attrName>
                                        </p:attrNameLst>
                                      </p:cBhvr>
                                      <p:to>
                                        <p:strVal val="visible"/>
                                      </p:to>
                                    </p:set>
                                    <p:animEffect transition="in" filter="fade">
                                      <p:cBhvr>
                                        <p:cTn id="174" dur="500"/>
                                        <p:tgtEl>
                                          <p:spTgt spid="218"/>
                                        </p:tgtEl>
                                      </p:cBhvr>
                                    </p:animEffect>
                                  </p:childTnLst>
                                </p:cTn>
                              </p:par>
                              <p:par>
                                <p:cTn id="175" presetID="10" presetClass="entr" presetSubtype="0" fill="hold" nodeType="withEffect">
                                  <p:stCondLst>
                                    <p:cond delay="0"/>
                                  </p:stCondLst>
                                  <p:childTnLst>
                                    <p:set>
                                      <p:cBhvr>
                                        <p:cTn id="176" dur="1" fill="hold">
                                          <p:stCondLst>
                                            <p:cond delay="0"/>
                                          </p:stCondLst>
                                        </p:cTn>
                                        <p:tgtEl>
                                          <p:spTgt spid="219"/>
                                        </p:tgtEl>
                                        <p:attrNameLst>
                                          <p:attrName>style.visibility</p:attrName>
                                        </p:attrNameLst>
                                      </p:cBhvr>
                                      <p:to>
                                        <p:strVal val="visible"/>
                                      </p:to>
                                    </p:set>
                                    <p:animEffect transition="in" filter="fade">
                                      <p:cBhvr>
                                        <p:cTn id="177" dur="500"/>
                                        <p:tgtEl>
                                          <p:spTgt spid="219"/>
                                        </p:tgtEl>
                                      </p:cBhvr>
                                    </p:animEffect>
                                  </p:childTnLst>
                                </p:cTn>
                              </p:par>
                              <p:par>
                                <p:cTn id="178" presetID="10" presetClass="entr" presetSubtype="0" fill="hold" nodeType="withEffect">
                                  <p:stCondLst>
                                    <p:cond delay="0"/>
                                  </p:stCondLst>
                                  <p:childTnLst>
                                    <p:set>
                                      <p:cBhvr>
                                        <p:cTn id="179" dur="1" fill="hold">
                                          <p:stCondLst>
                                            <p:cond delay="0"/>
                                          </p:stCondLst>
                                        </p:cTn>
                                        <p:tgtEl>
                                          <p:spTgt spid="220"/>
                                        </p:tgtEl>
                                        <p:attrNameLst>
                                          <p:attrName>style.visibility</p:attrName>
                                        </p:attrNameLst>
                                      </p:cBhvr>
                                      <p:to>
                                        <p:strVal val="visible"/>
                                      </p:to>
                                    </p:set>
                                    <p:animEffect transition="in" filter="fade">
                                      <p:cBhvr>
                                        <p:cTn id="180" dur="500"/>
                                        <p:tgtEl>
                                          <p:spTgt spid="220"/>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221"/>
                                        </p:tgtEl>
                                        <p:attrNameLst>
                                          <p:attrName>style.visibility</p:attrName>
                                        </p:attrNameLst>
                                      </p:cBhvr>
                                      <p:to>
                                        <p:strVal val="visible"/>
                                      </p:to>
                                    </p:set>
                                    <p:animEffect transition="in" filter="fade">
                                      <p:cBhvr>
                                        <p:cTn id="183" dur="500"/>
                                        <p:tgtEl>
                                          <p:spTgt spid="221"/>
                                        </p:tgtEl>
                                      </p:cBhvr>
                                    </p:animEffect>
                                  </p:childTnLst>
                                </p:cTn>
                              </p:par>
                              <p:par>
                                <p:cTn id="184" presetID="10" presetClass="entr" presetSubtype="0" fill="hold" nodeType="withEffect">
                                  <p:stCondLst>
                                    <p:cond delay="0"/>
                                  </p:stCondLst>
                                  <p:childTnLst>
                                    <p:set>
                                      <p:cBhvr>
                                        <p:cTn id="185" dur="1" fill="hold">
                                          <p:stCondLst>
                                            <p:cond delay="0"/>
                                          </p:stCondLst>
                                        </p:cTn>
                                        <p:tgtEl>
                                          <p:spTgt spid="222"/>
                                        </p:tgtEl>
                                        <p:attrNameLst>
                                          <p:attrName>style.visibility</p:attrName>
                                        </p:attrNameLst>
                                      </p:cBhvr>
                                      <p:to>
                                        <p:strVal val="visible"/>
                                      </p:to>
                                    </p:set>
                                    <p:animEffect transition="in" filter="fade">
                                      <p:cBhvr>
                                        <p:cTn id="186" dur="500"/>
                                        <p:tgtEl>
                                          <p:spTgt spid="222"/>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223"/>
                                        </p:tgtEl>
                                        <p:attrNameLst>
                                          <p:attrName>style.visibility</p:attrName>
                                        </p:attrNameLst>
                                      </p:cBhvr>
                                      <p:to>
                                        <p:strVal val="visible"/>
                                      </p:to>
                                    </p:set>
                                    <p:animEffect transition="in" filter="fade">
                                      <p:cBhvr>
                                        <p:cTn id="189" dur="500"/>
                                        <p:tgtEl>
                                          <p:spTgt spid="22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224"/>
                                        </p:tgtEl>
                                        <p:attrNameLst>
                                          <p:attrName>style.visibility</p:attrName>
                                        </p:attrNameLst>
                                      </p:cBhvr>
                                      <p:to>
                                        <p:strVal val="visible"/>
                                      </p:to>
                                    </p:set>
                                    <p:animEffect transition="in" filter="fade">
                                      <p:cBhvr>
                                        <p:cTn id="192" dur="500"/>
                                        <p:tgtEl>
                                          <p:spTgt spid="22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225"/>
                                        </p:tgtEl>
                                        <p:attrNameLst>
                                          <p:attrName>style.visibility</p:attrName>
                                        </p:attrNameLst>
                                      </p:cBhvr>
                                      <p:to>
                                        <p:strVal val="visible"/>
                                      </p:to>
                                    </p:set>
                                    <p:animEffect transition="in" filter="fade">
                                      <p:cBhvr>
                                        <p:cTn id="195" dur="500"/>
                                        <p:tgtEl>
                                          <p:spTgt spid="225"/>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226"/>
                                        </p:tgtEl>
                                        <p:attrNameLst>
                                          <p:attrName>style.visibility</p:attrName>
                                        </p:attrNameLst>
                                      </p:cBhvr>
                                      <p:to>
                                        <p:strVal val="visible"/>
                                      </p:to>
                                    </p:set>
                                    <p:animEffect transition="in" filter="fade">
                                      <p:cBhvr>
                                        <p:cTn id="198" dur="500"/>
                                        <p:tgtEl>
                                          <p:spTgt spid="226"/>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231"/>
                                        </p:tgtEl>
                                        <p:attrNameLst>
                                          <p:attrName>style.visibility</p:attrName>
                                        </p:attrNameLst>
                                      </p:cBhvr>
                                      <p:to>
                                        <p:strVal val="visible"/>
                                      </p:to>
                                    </p:set>
                                    <p:animEffect transition="in" filter="fade">
                                      <p:cBhvr>
                                        <p:cTn id="201" dur="500"/>
                                        <p:tgtEl>
                                          <p:spTgt spid="231"/>
                                        </p:tgtEl>
                                      </p:cBhvr>
                                    </p:animEffect>
                                  </p:childTnLst>
                                </p:cTn>
                              </p:par>
                            </p:childTnLst>
                          </p:cTn>
                        </p:par>
                        <p:par>
                          <p:cTn id="202" fill="hold">
                            <p:stCondLst>
                              <p:cond delay="1500"/>
                            </p:stCondLst>
                            <p:childTnLst>
                              <p:par>
                                <p:cTn id="203" presetID="22" presetClass="entr" presetSubtype="4" fill="hold" grpId="0" nodeType="afterEffect">
                                  <p:stCondLst>
                                    <p:cond delay="0"/>
                                  </p:stCondLst>
                                  <p:childTnLst>
                                    <p:set>
                                      <p:cBhvr>
                                        <p:cTn id="204" dur="1" fill="hold">
                                          <p:stCondLst>
                                            <p:cond delay="0"/>
                                          </p:stCondLst>
                                        </p:cTn>
                                        <p:tgtEl>
                                          <p:spTgt spid="232"/>
                                        </p:tgtEl>
                                        <p:attrNameLst>
                                          <p:attrName>style.visibility</p:attrName>
                                        </p:attrNameLst>
                                      </p:cBhvr>
                                      <p:to>
                                        <p:strVal val="visible"/>
                                      </p:to>
                                    </p:set>
                                    <p:animEffect transition="in" filter="wipe(down)">
                                      <p:cBhvr>
                                        <p:cTn id="205" dur="500"/>
                                        <p:tgtEl>
                                          <p:spTgt spid="232"/>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33"/>
                                        </p:tgtEl>
                                        <p:attrNameLst>
                                          <p:attrName>style.visibility</p:attrName>
                                        </p:attrNameLst>
                                      </p:cBhvr>
                                      <p:to>
                                        <p:strVal val="visible"/>
                                      </p:to>
                                    </p:set>
                                    <p:animEffect transition="in" filter="fade">
                                      <p:cBhvr>
                                        <p:cTn id="208" dur="500"/>
                                        <p:tgtEl>
                                          <p:spTgt spid="233"/>
                                        </p:tgtEl>
                                      </p:cBhvr>
                                    </p:animEffect>
                                  </p:childTnLst>
                                </p:cTn>
                              </p:par>
                            </p:childTnLst>
                          </p:cTn>
                        </p:par>
                        <p:par>
                          <p:cTn id="209" fill="hold">
                            <p:stCondLst>
                              <p:cond delay="2000"/>
                            </p:stCondLst>
                            <p:childTnLst>
                              <p:par>
                                <p:cTn id="210" presetID="22" presetClass="entr" presetSubtype="4" fill="hold" grpId="0" nodeType="afterEffect">
                                  <p:stCondLst>
                                    <p:cond delay="0"/>
                                  </p:stCondLst>
                                  <p:childTnLst>
                                    <p:set>
                                      <p:cBhvr>
                                        <p:cTn id="211" dur="1" fill="hold">
                                          <p:stCondLst>
                                            <p:cond delay="0"/>
                                          </p:stCondLst>
                                        </p:cTn>
                                        <p:tgtEl>
                                          <p:spTgt spid="234"/>
                                        </p:tgtEl>
                                        <p:attrNameLst>
                                          <p:attrName>style.visibility</p:attrName>
                                        </p:attrNameLst>
                                      </p:cBhvr>
                                      <p:to>
                                        <p:strVal val="visible"/>
                                      </p:to>
                                    </p:set>
                                    <p:animEffect transition="in" filter="wipe(down)">
                                      <p:cBhvr>
                                        <p:cTn id="212"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4" grpId="0" animBg="1"/>
      <p:bldP spid="17" grpId="0" animBg="1"/>
      <p:bldP spid="32" grpId="0" animBg="1"/>
      <p:bldP spid="33" grpId="0"/>
      <p:bldP spid="43" grpId="0" animBg="1"/>
      <p:bldP spid="44" grpId="0" animBg="1"/>
      <p:bldP spid="51" grpId="0" animBg="1"/>
      <p:bldP spid="55" grpId="0" animBg="1"/>
      <p:bldP spid="71" grpId="0" animBg="1"/>
      <p:bldP spid="77" grpId="0" animBg="1"/>
      <p:bldP spid="78" grpId="0" animBg="1"/>
      <p:bldP spid="84" grpId="0" animBg="1"/>
      <p:bldP spid="143" grpId="0" animBg="1"/>
      <p:bldP spid="144" grpId="0" animBg="1"/>
      <p:bldP spid="145" grpId="0" animBg="1"/>
      <p:bldP spid="146" grpId="0"/>
      <p:bldP spid="182" grpId="0" animBg="1"/>
      <p:bldP spid="192" grpId="0" animBg="1"/>
      <p:bldP spid="193" grpId="0" animBg="1"/>
      <p:bldP spid="195" grpId="0" animBg="1"/>
      <p:bldP spid="198" grpId="0" animBg="1"/>
      <p:bldP spid="215" grpId="0" animBg="1"/>
      <p:bldP spid="216" grpId="0" animBg="1"/>
      <p:bldP spid="221" grpId="0" animBg="1"/>
      <p:bldP spid="223" grpId="0" animBg="1"/>
      <p:bldP spid="224" grpId="0" animBg="1"/>
      <p:bldP spid="225" grpId="0" animBg="1"/>
      <p:bldP spid="226" grpId="0"/>
      <p:bldP spid="227" grpId="0" animBg="1"/>
      <p:bldP spid="228" grpId="0"/>
      <p:bldP spid="229" grpId="0" animBg="1"/>
      <p:bldP spid="230" grpId="0"/>
      <p:bldP spid="231" grpId="0" animBg="1"/>
      <p:bldP spid="232" grpId="0"/>
      <p:bldP spid="233" grpId="0" animBg="1"/>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无服务器计算调度挑战：负载突变</a:t>
            </a:r>
            <a:r>
              <a:rPr lang="en-US" altLang="zh-CN" dirty="0">
                <a:latin typeface="黑体" panose="02010609060101010101" pitchFamily="49" charset="-122"/>
                <a:ea typeface="黑体" panose="02010609060101010101" pitchFamily="49" charset="-122"/>
                <a:cs typeface="Arial" panose="020B0604020202020204" pitchFamily="34" charset="0"/>
              </a:rPr>
              <a:t>(burst)</a:t>
            </a:r>
          </a:p>
        </p:txBody>
      </p:sp>
      <p:sp>
        <p:nvSpPr>
          <p:cNvPr id="5" name="矩形 4">
            <a:extLst>
              <a:ext uri="{FF2B5EF4-FFF2-40B4-BE49-F238E27FC236}">
                <a16:creationId xmlns:a16="http://schemas.microsoft.com/office/drawing/2014/main" xmlns="" id="{8C344D80-61C3-485E-986A-E7EF57769442}"/>
              </a:ext>
            </a:extLst>
          </p:cNvPr>
          <p:cNvSpPr/>
          <p:nvPr/>
        </p:nvSpPr>
        <p:spPr>
          <a:xfrm>
            <a:off x="636952" y="6250728"/>
            <a:ext cx="7870095" cy="346249"/>
          </a:xfrm>
          <a:prstGeom prst="rect">
            <a:avLst/>
          </a:prstGeom>
        </p:spPr>
        <p:txBody>
          <a:bodyPr wrap="square">
            <a:spAutoFit/>
          </a:bodyPr>
          <a:lstStyle/>
          <a:p>
            <a:pPr>
              <a:lnSpc>
                <a:spcPct val="150000"/>
              </a:lnSpc>
            </a:pPr>
            <a:r>
              <a:rPr lang="en-US" altLang="zh-CN" sz="1100" i="1" dirty="0" smtClean="0">
                <a:latin typeface="+mn-ea"/>
                <a:cs typeface="Times New Roman" panose="02020603050405020304" pitchFamily="18" charset="0"/>
              </a:rPr>
              <a:t>[1] Adaptive </a:t>
            </a:r>
            <a:r>
              <a:rPr lang="en-US" altLang="zh-CN" sz="1100" i="1" dirty="0">
                <a:latin typeface="+mn-ea"/>
                <a:cs typeface="Times New Roman" panose="02020603050405020304" pitchFamily="18" charset="0"/>
              </a:rPr>
              <a:t>Self-Conversion to Alleviate Cold Startup for Serverless Containers. Submitted to SOSP 2021.</a:t>
            </a:r>
            <a:endParaRPr lang="zh-CN" altLang="en-US" sz="1100" i="1" dirty="0">
              <a:latin typeface="+mn-ea"/>
              <a:cs typeface="Times New Roman" panose="02020603050405020304" pitchFamily="18" charset="0"/>
            </a:endParaRPr>
          </a:p>
        </p:txBody>
      </p:sp>
      <p:sp>
        <p:nvSpPr>
          <p:cNvPr id="26" name="圆角矩形 8">
            <a:extLst>
              <a:ext uri="{FF2B5EF4-FFF2-40B4-BE49-F238E27FC236}">
                <a16:creationId xmlns:a16="http://schemas.microsoft.com/office/drawing/2014/main" xmlns="" id="{A1F9BB37-1A44-4FDC-ACEA-AC80F7430B62}"/>
              </a:ext>
            </a:extLst>
          </p:cNvPr>
          <p:cNvSpPr/>
          <p:nvPr/>
        </p:nvSpPr>
        <p:spPr>
          <a:xfrm>
            <a:off x="494024" y="1768148"/>
            <a:ext cx="8081805" cy="4418048"/>
          </a:xfrm>
          <a:prstGeom prst="roundRect">
            <a:avLst>
              <a:gd name="adj" fmla="val 3050"/>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mn-ea"/>
            </a:endParaRPr>
          </a:p>
        </p:txBody>
      </p:sp>
      <p:grpSp>
        <p:nvGrpSpPr>
          <p:cNvPr id="27" name="组合 26">
            <a:extLst>
              <a:ext uri="{FF2B5EF4-FFF2-40B4-BE49-F238E27FC236}">
                <a16:creationId xmlns:a16="http://schemas.microsoft.com/office/drawing/2014/main" xmlns="" id="{61CD93FE-83BD-4D22-A7AF-48E5ED67A033}"/>
              </a:ext>
            </a:extLst>
          </p:cNvPr>
          <p:cNvGrpSpPr/>
          <p:nvPr/>
        </p:nvGrpSpPr>
        <p:grpSpPr>
          <a:xfrm>
            <a:off x="743193" y="2409962"/>
            <a:ext cx="7763854" cy="3577460"/>
            <a:chOff x="320884" y="2945750"/>
            <a:chExt cx="8459692" cy="3312112"/>
          </a:xfrm>
        </p:grpSpPr>
        <p:sp>
          <p:nvSpPr>
            <p:cNvPr id="28" name="文本框 27">
              <a:extLst>
                <a:ext uri="{FF2B5EF4-FFF2-40B4-BE49-F238E27FC236}">
                  <a16:creationId xmlns:a16="http://schemas.microsoft.com/office/drawing/2014/main" xmlns="" id="{2CD9A9D5-30BD-48AE-8BED-AA4FE91B1F6A}"/>
                </a:ext>
              </a:extLst>
            </p:cNvPr>
            <p:cNvSpPr txBox="1"/>
            <p:nvPr/>
          </p:nvSpPr>
          <p:spPr>
            <a:xfrm>
              <a:off x="320884" y="5980863"/>
              <a:ext cx="2802610" cy="276999"/>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zh-CN" altLang="en-US" sz="1200" dirty="0">
                  <a:solidFill>
                    <a:schemeClr val="accent1"/>
                  </a:solidFill>
                  <a:latin typeface="+mn-ea"/>
                  <a:ea typeface="+mn-ea"/>
                </a:rPr>
                <a:t>识别空闲容器作为共享流程</a:t>
              </a:r>
              <a:endParaRPr lang="en-US" altLang="zh-CN" sz="1200" dirty="0">
                <a:solidFill>
                  <a:schemeClr val="accent1"/>
                </a:solidFill>
                <a:latin typeface="+mn-ea"/>
                <a:ea typeface="+mn-ea"/>
              </a:endParaRPr>
            </a:p>
          </p:txBody>
        </p:sp>
        <p:graphicFrame>
          <p:nvGraphicFramePr>
            <p:cNvPr id="29" name="图示 28">
              <a:extLst>
                <a:ext uri="{FF2B5EF4-FFF2-40B4-BE49-F238E27FC236}">
                  <a16:creationId xmlns:a16="http://schemas.microsoft.com/office/drawing/2014/main" xmlns="" id="{C0D607AD-B5BF-413D-A038-D3E46E9CB0B9}"/>
                </a:ext>
              </a:extLst>
            </p:cNvPr>
            <p:cNvGraphicFramePr/>
            <p:nvPr>
              <p:extLst>
                <p:ext uri="{D42A27DB-BD31-4B8C-83A1-F6EECF244321}">
                  <p14:modId xmlns:p14="http://schemas.microsoft.com/office/powerpoint/2010/main" val="256576493"/>
                </p:ext>
              </p:extLst>
            </p:nvPr>
          </p:nvGraphicFramePr>
          <p:xfrm>
            <a:off x="344907" y="2945750"/>
            <a:ext cx="8435669" cy="84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30" name="文本框 29">
            <a:extLst>
              <a:ext uri="{FF2B5EF4-FFF2-40B4-BE49-F238E27FC236}">
                <a16:creationId xmlns:a16="http://schemas.microsoft.com/office/drawing/2014/main" xmlns="" id="{37A3BEDB-0A5A-4EFC-85E8-69A7039D39CF}"/>
              </a:ext>
            </a:extLst>
          </p:cNvPr>
          <p:cNvSpPr txBox="1"/>
          <p:nvPr/>
        </p:nvSpPr>
        <p:spPr>
          <a:xfrm>
            <a:off x="290702" y="1882000"/>
            <a:ext cx="8562596" cy="400110"/>
          </a:xfrm>
          <a:prstGeom prst="rect">
            <a:avLst/>
          </a:prstGeom>
          <a:noFill/>
        </p:spPr>
        <p:txBody>
          <a:bodyPr wrap="square" rtlCol="0">
            <a:spAutoFit/>
          </a:bodyPr>
          <a:lstStyle/>
          <a:p>
            <a:pPr algn="ctr"/>
            <a:r>
              <a:rPr kumimoji="1" lang="zh-CN" altLang="en-US" sz="2000" b="1" dirty="0">
                <a:solidFill>
                  <a:srgbClr val="004098"/>
                </a:solidFill>
                <a:latin typeface="+mn-ea"/>
              </a:rPr>
              <a:t>方案设计</a:t>
            </a:r>
            <a:endParaRPr lang="zh-CN" altLang="en-US" dirty="0">
              <a:solidFill>
                <a:srgbClr val="004098"/>
              </a:solidFill>
              <a:latin typeface="+mn-ea"/>
            </a:endParaRPr>
          </a:p>
        </p:txBody>
      </p:sp>
      <p:sp>
        <p:nvSpPr>
          <p:cNvPr id="46" name="文本框 45">
            <a:extLst>
              <a:ext uri="{FF2B5EF4-FFF2-40B4-BE49-F238E27FC236}">
                <a16:creationId xmlns:a16="http://schemas.microsoft.com/office/drawing/2014/main" xmlns="" id="{07436357-7ECB-4B8D-B96D-EB3E2C0B99B8}"/>
              </a:ext>
            </a:extLst>
          </p:cNvPr>
          <p:cNvSpPr txBox="1"/>
          <p:nvPr/>
        </p:nvSpPr>
        <p:spPr>
          <a:xfrm>
            <a:off x="5773220" y="5713204"/>
            <a:ext cx="2802609" cy="276999"/>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zh-CN" altLang="en-US" sz="1200" dirty="0">
                <a:solidFill>
                  <a:srgbClr val="004098"/>
                </a:solidFill>
                <a:latin typeface="+mn-ea"/>
                <a:ea typeface="+mn-ea"/>
              </a:rPr>
              <a:t>容器的安全共享和冷启动处理</a:t>
            </a:r>
          </a:p>
        </p:txBody>
      </p:sp>
      <p:pic>
        <p:nvPicPr>
          <p:cNvPr id="47" name="图片 46"/>
          <p:cNvPicPr>
            <a:picLocks noChangeAspect="1"/>
          </p:cNvPicPr>
          <p:nvPr/>
        </p:nvPicPr>
        <p:blipFill>
          <a:blip r:embed="rId8"/>
          <a:stretch>
            <a:fillRect/>
          </a:stretch>
        </p:blipFill>
        <p:spPr>
          <a:xfrm>
            <a:off x="3707978" y="3525689"/>
            <a:ext cx="2114324" cy="2154906"/>
          </a:xfrm>
          <a:prstGeom prst="rect">
            <a:avLst/>
          </a:prstGeom>
        </p:spPr>
      </p:pic>
      <p:pic>
        <p:nvPicPr>
          <p:cNvPr id="48" name="图片 47"/>
          <p:cNvPicPr>
            <a:picLocks noChangeAspect="1"/>
          </p:cNvPicPr>
          <p:nvPr/>
        </p:nvPicPr>
        <p:blipFill>
          <a:blip r:embed="rId9"/>
          <a:stretch>
            <a:fillRect/>
          </a:stretch>
        </p:blipFill>
        <p:spPr>
          <a:xfrm>
            <a:off x="6295098" y="3474642"/>
            <a:ext cx="1758851" cy="2174030"/>
          </a:xfrm>
          <a:prstGeom prst="rect">
            <a:avLst/>
          </a:prstGeom>
        </p:spPr>
      </p:pic>
      <p:pic>
        <p:nvPicPr>
          <p:cNvPr id="49" name="图片 48"/>
          <p:cNvPicPr>
            <a:picLocks noChangeAspect="1"/>
          </p:cNvPicPr>
          <p:nvPr/>
        </p:nvPicPr>
        <p:blipFill>
          <a:blip r:embed="rId10"/>
          <a:stretch>
            <a:fillRect/>
          </a:stretch>
        </p:blipFill>
        <p:spPr>
          <a:xfrm>
            <a:off x="584177" y="3898789"/>
            <a:ext cx="2992118" cy="1626151"/>
          </a:xfrm>
          <a:prstGeom prst="rect">
            <a:avLst/>
          </a:prstGeom>
        </p:spPr>
      </p:pic>
      <p:sp>
        <p:nvSpPr>
          <p:cNvPr id="50" name="文本框 49">
            <a:extLst>
              <a:ext uri="{FF2B5EF4-FFF2-40B4-BE49-F238E27FC236}">
                <a16:creationId xmlns:a16="http://schemas.microsoft.com/office/drawing/2014/main" xmlns="" id="{2CD9A9D5-30BD-48AE-8BED-AA4FE91B1F6A}"/>
              </a:ext>
            </a:extLst>
          </p:cNvPr>
          <p:cNvSpPr txBox="1"/>
          <p:nvPr/>
        </p:nvSpPr>
        <p:spPr>
          <a:xfrm>
            <a:off x="3394063" y="5712861"/>
            <a:ext cx="2572086" cy="276999"/>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zh-CN" altLang="en-US" sz="1200" dirty="0">
                <a:solidFill>
                  <a:schemeClr val="accent1"/>
                </a:solidFill>
                <a:latin typeface="+mn-ea"/>
                <a:ea typeface="+mn-ea"/>
              </a:rPr>
              <a:t>共享容器重打包算法</a:t>
            </a:r>
            <a:endParaRPr lang="en-US" altLang="zh-CN" sz="1200" dirty="0">
              <a:solidFill>
                <a:schemeClr val="accent1"/>
              </a:solidFill>
              <a:latin typeface="+mn-ea"/>
              <a:ea typeface="+mn-ea"/>
            </a:endParaRPr>
          </a:p>
        </p:txBody>
      </p:sp>
    </p:spTree>
    <p:extLst>
      <p:ext uri="{BB962C8B-B14F-4D97-AF65-F5344CB8AC3E}">
        <p14:creationId xmlns:p14="http://schemas.microsoft.com/office/powerpoint/2010/main" val="2553518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无服务器计算调度挑战：数据传递</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50" name="矩形: 圆角 49">
            <a:extLst>
              <a:ext uri="{FF2B5EF4-FFF2-40B4-BE49-F238E27FC236}">
                <a16:creationId xmlns:a16="http://schemas.microsoft.com/office/drawing/2014/main" xmlns="" id="{757E5ED2-014B-4693-8949-330CB09DD154}"/>
              </a:ext>
            </a:extLst>
          </p:cNvPr>
          <p:cNvSpPr/>
          <p:nvPr/>
        </p:nvSpPr>
        <p:spPr>
          <a:xfrm>
            <a:off x="1514814" y="4689477"/>
            <a:ext cx="2270237" cy="703384"/>
          </a:xfrm>
          <a:prstGeom prst="roundRect">
            <a:avLst/>
          </a:prstGeom>
          <a:solidFill>
            <a:srgbClr val="004098"/>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数据库优化、消息传递优化、拓扑结构</a:t>
            </a:r>
            <a:endParaRPr lang="en-US" sz="1600" dirty="0"/>
          </a:p>
        </p:txBody>
      </p:sp>
      <p:sp>
        <p:nvSpPr>
          <p:cNvPr id="54" name="矩形: 圆角 50">
            <a:extLst>
              <a:ext uri="{FF2B5EF4-FFF2-40B4-BE49-F238E27FC236}">
                <a16:creationId xmlns:a16="http://schemas.microsoft.com/office/drawing/2014/main" xmlns="" id="{F2EBBEA3-67CF-485C-A0CB-E505F02CBD3E}"/>
              </a:ext>
            </a:extLst>
          </p:cNvPr>
          <p:cNvSpPr/>
          <p:nvPr/>
        </p:nvSpPr>
        <p:spPr>
          <a:xfrm>
            <a:off x="1514814" y="2812897"/>
            <a:ext cx="2270238"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err="1"/>
              <a:t>QoS</a:t>
            </a:r>
            <a:r>
              <a:rPr lang="zh-CN" altLang="en-US" sz="1600" dirty="0"/>
              <a:t>预测模型、自动横纵向扩展、排队优化</a:t>
            </a:r>
            <a:endParaRPr lang="en-US" altLang="zh-CN" sz="1600" dirty="0"/>
          </a:p>
        </p:txBody>
      </p:sp>
      <p:sp>
        <p:nvSpPr>
          <p:cNvPr id="55" name="矩形: 圆角 51">
            <a:extLst>
              <a:ext uri="{FF2B5EF4-FFF2-40B4-BE49-F238E27FC236}">
                <a16:creationId xmlns:a16="http://schemas.microsoft.com/office/drawing/2014/main" xmlns="" id="{33A7CC60-64D6-49A5-8E55-3DDB817ED528}"/>
              </a:ext>
            </a:extLst>
          </p:cNvPr>
          <p:cNvSpPr/>
          <p:nvPr/>
        </p:nvSpPr>
        <p:spPr>
          <a:xfrm>
            <a:off x="1514815" y="3751187"/>
            <a:ext cx="2270237"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容器镜像共享、容器预热、动态资源调整</a:t>
            </a:r>
            <a:endParaRPr lang="en-US" sz="1600" dirty="0"/>
          </a:p>
        </p:txBody>
      </p:sp>
      <p:sp>
        <p:nvSpPr>
          <p:cNvPr id="57" name="文本框 56">
            <a:extLst>
              <a:ext uri="{FF2B5EF4-FFF2-40B4-BE49-F238E27FC236}">
                <a16:creationId xmlns:a16="http://schemas.microsoft.com/office/drawing/2014/main" xmlns="" id="{76294103-E8FC-4DEC-806C-A9F65EA44704}"/>
              </a:ext>
            </a:extLst>
          </p:cNvPr>
          <p:cNvSpPr txBox="1"/>
          <p:nvPr/>
        </p:nvSpPr>
        <p:spPr>
          <a:xfrm>
            <a:off x="270960" y="2020707"/>
            <a:ext cx="1234646" cy="338554"/>
          </a:xfrm>
          <a:prstGeom prst="rect">
            <a:avLst/>
          </a:prstGeom>
          <a:noFill/>
        </p:spPr>
        <p:txBody>
          <a:bodyPr wrap="square" rtlCol="0">
            <a:spAutoFit/>
          </a:bodyPr>
          <a:lstStyle/>
          <a:p>
            <a:pPr algn="ctr"/>
            <a:r>
              <a:rPr lang="zh-CN" altLang="en-US" sz="1600" b="1" dirty="0">
                <a:solidFill>
                  <a:srgbClr val="DADADA"/>
                </a:solidFill>
              </a:rPr>
              <a:t>冷启动时延</a:t>
            </a:r>
            <a:endParaRPr lang="en-US" sz="1600" b="1" dirty="0">
              <a:solidFill>
                <a:srgbClr val="DADADA"/>
              </a:solidFill>
            </a:endParaRPr>
          </a:p>
        </p:txBody>
      </p:sp>
      <p:sp>
        <p:nvSpPr>
          <p:cNvPr id="58" name="文本框 57">
            <a:extLst>
              <a:ext uri="{FF2B5EF4-FFF2-40B4-BE49-F238E27FC236}">
                <a16:creationId xmlns:a16="http://schemas.microsoft.com/office/drawing/2014/main" xmlns="" id="{6EA17A17-E3C7-4617-AE86-4F20A71F136F}"/>
              </a:ext>
            </a:extLst>
          </p:cNvPr>
          <p:cNvSpPr txBox="1"/>
          <p:nvPr/>
        </p:nvSpPr>
        <p:spPr>
          <a:xfrm>
            <a:off x="280168" y="2995312"/>
            <a:ext cx="1234646" cy="338554"/>
          </a:xfrm>
          <a:prstGeom prst="rect">
            <a:avLst/>
          </a:prstGeom>
          <a:noFill/>
        </p:spPr>
        <p:txBody>
          <a:bodyPr wrap="square" rtlCol="0">
            <a:spAutoFit/>
          </a:bodyPr>
          <a:lstStyle/>
          <a:p>
            <a:pPr algn="ctr"/>
            <a:r>
              <a:rPr lang="zh-CN" altLang="en-US" sz="1600" b="1" dirty="0">
                <a:solidFill>
                  <a:srgbClr val="DADADA"/>
                </a:solidFill>
              </a:rPr>
              <a:t>资源分配</a:t>
            </a:r>
            <a:endParaRPr lang="en-US" sz="1600" b="1" dirty="0">
              <a:solidFill>
                <a:srgbClr val="DADADA"/>
              </a:solidFill>
            </a:endParaRPr>
          </a:p>
        </p:txBody>
      </p:sp>
      <p:sp>
        <p:nvSpPr>
          <p:cNvPr id="59" name="文本框 58">
            <a:extLst>
              <a:ext uri="{FF2B5EF4-FFF2-40B4-BE49-F238E27FC236}">
                <a16:creationId xmlns:a16="http://schemas.microsoft.com/office/drawing/2014/main" xmlns="" id="{D8EB0087-1B4B-4A50-A2A1-AAF1CB832D33}"/>
              </a:ext>
            </a:extLst>
          </p:cNvPr>
          <p:cNvSpPr txBox="1"/>
          <p:nvPr/>
        </p:nvSpPr>
        <p:spPr>
          <a:xfrm>
            <a:off x="270960" y="3933602"/>
            <a:ext cx="1234646" cy="338554"/>
          </a:xfrm>
          <a:prstGeom prst="rect">
            <a:avLst/>
          </a:prstGeom>
          <a:noFill/>
        </p:spPr>
        <p:txBody>
          <a:bodyPr wrap="square" rtlCol="0">
            <a:spAutoFit/>
          </a:bodyPr>
          <a:lstStyle/>
          <a:p>
            <a:pPr algn="ctr"/>
            <a:r>
              <a:rPr lang="zh-CN" altLang="en-US" sz="1600" b="1" dirty="0">
                <a:solidFill>
                  <a:srgbClr val="DADADA"/>
                </a:solidFill>
              </a:rPr>
              <a:t>负载突变</a:t>
            </a:r>
            <a:endParaRPr lang="en-US" sz="1600" b="1" dirty="0">
              <a:solidFill>
                <a:srgbClr val="DADADA"/>
              </a:solidFill>
            </a:endParaRPr>
          </a:p>
        </p:txBody>
      </p:sp>
      <p:sp>
        <p:nvSpPr>
          <p:cNvPr id="60" name="文本框 59">
            <a:extLst>
              <a:ext uri="{FF2B5EF4-FFF2-40B4-BE49-F238E27FC236}">
                <a16:creationId xmlns:a16="http://schemas.microsoft.com/office/drawing/2014/main" xmlns="" id="{57CBC0C5-F5A9-4BF9-A7BE-FFEA69DF947C}"/>
              </a:ext>
            </a:extLst>
          </p:cNvPr>
          <p:cNvSpPr txBox="1"/>
          <p:nvPr/>
        </p:nvSpPr>
        <p:spPr>
          <a:xfrm>
            <a:off x="280168" y="4867069"/>
            <a:ext cx="1234646" cy="338554"/>
          </a:xfrm>
          <a:prstGeom prst="rect">
            <a:avLst/>
          </a:prstGeom>
          <a:noFill/>
        </p:spPr>
        <p:txBody>
          <a:bodyPr wrap="square" rtlCol="0">
            <a:spAutoFit/>
          </a:bodyPr>
          <a:lstStyle/>
          <a:p>
            <a:pPr algn="ctr"/>
            <a:r>
              <a:rPr lang="zh-CN" altLang="en-US" sz="1600" b="1" dirty="0">
                <a:solidFill>
                  <a:srgbClr val="004098"/>
                </a:solidFill>
              </a:rPr>
              <a:t>数据传递</a:t>
            </a:r>
            <a:endParaRPr lang="en-US" sz="1600" b="1" dirty="0">
              <a:solidFill>
                <a:srgbClr val="004098"/>
              </a:solidFill>
            </a:endParaRPr>
          </a:p>
        </p:txBody>
      </p:sp>
      <p:grpSp>
        <p:nvGrpSpPr>
          <p:cNvPr id="61" name="组合 60">
            <a:extLst>
              <a:ext uri="{FF2B5EF4-FFF2-40B4-BE49-F238E27FC236}">
                <a16:creationId xmlns:a16="http://schemas.microsoft.com/office/drawing/2014/main" xmlns="" id="{B36AA8A3-5E72-4D67-B3D0-6838BA96C4F3}"/>
              </a:ext>
            </a:extLst>
          </p:cNvPr>
          <p:cNvGrpSpPr/>
          <p:nvPr/>
        </p:nvGrpSpPr>
        <p:grpSpPr>
          <a:xfrm>
            <a:off x="4048576" y="2074707"/>
            <a:ext cx="843427" cy="443226"/>
            <a:chOff x="666810" y="2586037"/>
            <a:chExt cx="468000" cy="245937"/>
          </a:xfrm>
        </p:grpSpPr>
        <p:sp>
          <p:nvSpPr>
            <p:cNvPr id="62" name="Freeform 10">
              <a:extLst>
                <a:ext uri="{FF2B5EF4-FFF2-40B4-BE49-F238E27FC236}">
                  <a16:creationId xmlns:a16="http://schemas.microsoft.com/office/drawing/2014/main" xmlns="" id="{822C3213-403C-4B27-821E-6179DD377A96}"/>
                </a:ext>
              </a:extLst>
            </p:cNvPr>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63" name="文本框 62">
              <a:extLst>
                <a:ext uri="{FF2B5EF4-FFF2-40B4-BE49-F238E27FC236}">
                  <a16:creationId xmlns:a16="http://schemas.microsoft.com/office/drawing/2014/main" xmlns="" id="{584E8565-E1A8-427E-A5AB-2C615FEB8DED}"/>
                </a:ext>
              </a:extLst>
            </p:cNvPr>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64" name="直接连接符 63">
            <a:extLst>
              <a:ext uri="{FF2B5EF4-FFF2-40B4-BE49-F238E27FC236}">
                <a16:creationId xmlns:a16="http://schemas.microsoft.com/office/drawing/2014/main" xmlns="" id="{F5F421AB-2F58-4DEB-B33B-AE4E570388CB}"/>
              </a:ext>
            </a:extLst>
          </p:cNvPr>
          <p:cNvCxnSpPr>
            <a:stCxn id="62" idx="6"/>
          </p:cNvCxnSpPr>
          <p:nvPr/>
        </p:nvCxnSpPr>
        <p:spPr>
          <a:xfrm>
            <a:off x="4741074" y="2482372"/>
            <a:ext cx="38404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Rectangle 2">
            <a:extLst>
              <a:ext uri="{FF2B5EF4-FFF2-40B4-BE49-F238E27FC236}">
                <a16:creationId xmlns:a16="http://schemas.microsoft.com/office/drawing/2014/main" xmlns="" id="{4B741326-9FFB-4359-854E-C7CE801C0B5D}"/>
              </a:ext>
            </a:extLst>
          </p:cNvPr>
          <p:cNvSpPr/>
          <p:nvPr/>
        </p:nvSpPr>
        <p:spPr>
          <a:xfrm>
            <a:off x="4821550" y="2733273"/>
            <a:ext cx="3455347" cy="1600438"/>
          </a:xfrm>
          <a:prstGeom prst="rect">
            <a:avLst/>
          </a:prstGeom>
        </p:spPr>
        <p:txBody>
          <a:bodyPr wrap="square">
            <a:spAutoFit/>
          </a:bodyPr>
          <a:lstStyle/>
          <a:p>
            <a:r>
              <a:rPr lang="zh-CN" altLang="en-US" sz="1400" b="1" dirty="0"/>
              <a:t>加利福尼亚大学伯克利分校：</a:t>
            </a:r>
            <a:endParaRPr lang="en-US" altLang="zh-CN" sz="1400" b="1" dirty="0"/>
          </a:p>
          <a:p>
            <a:r>
              <a:rPr lang="zh-CN" altLang="en-US" sz="1400" b="1" dirty="0"/>
              <a:t>混合使用快速存储与低速存储以平衡性能与成本</a:t>
            </a:r>
            <a:endParaRPr lang="en-US" altLang="zh-CN" sz="1400" b="1" dirty="0"/>
          </a:p>
          <a:p>
            <a:r>
              <a:rPr lang="en-US" altLang="zh-CN" sz="1400" i="1" dirty="0"/>
              <a:t>Shuffling, Fast and Slow: Scalable Analytics on </a:t>
            </a:r>
            <a:r>
              <a:rPr lang="en-US" altLang="zh-CN" sz="1400" i="1" dirty="0" err="1"/>
              <a:t>Serverless</a:t>
            </a:r>
            <a:r>
              <a:rPr lang="en-US" altLang="zh-CN" sz="1400" i="1" dirty="0"/>
              <a:t> Infrastructure. @ NSDI 19</a:t>
            </a:r>
          </a:p>
          <a:p>
            <a:endParaRPr lang="en-US" altLang="zh-CN" sz="1400" i="1" dirty="0"/>
          </a:p>
          <a:p>
            <a:endParaRPr lang="en-US" altLang="zh-CN" sz="1400" i="1" dirty="0"/>
          </a:p>
        </p:txBody>
      </p:sp>
      <p:sp>
        <p:nvSpPr>
          <p:cNvPr id="66" name="文本框 65">
            <a:extLst>
              <a:ext uri="{FF2B5EF4-FFF2-40B4-BE49-F238E27FC236}">
                <a16:creationId xmlns:a16="http://schemas.microsoft.com/office/drawing/2014/main" xmlns="" id="{CA65AC92-1D95-409A-847A-37D28D7AE3FD}"/>
              </a:ext>
            </a:extLst>
          </p:cNvPr>
          <p:cNvSpPr txBox="1"/>
          <p:nvPr/>
        </p:nvSpPr>
        <p:spPr>
          <a:xfrm>
            <a:off x="4932763" y="2040583"/>
            <a:ext cx="3422961" cy="461665"/>
          </a:xfrm>
          <a:prstGeom prst="rect">
            <a:avLst/>
          </a:prstGeom>
          <a:noFill/>
        </p:spPr>
        <p:txBody>
          <a:bodyPr wrap="square" rtlCol="0">
            <a:spAutoFit/>
          </a:bodyPr>
          <a:lstStyle/>
          <a:p>
            <a:r>
              <a:rPr lang="zh-CN" altLang="en-US" sz="2400" b="1" dirty="0"/>
              <a:t>数据传递</a:t>
            </a:r>
          </a:p>
        </p:txBody>
      </p:sp>
      <p:sp>
        <p:nvSpPr>
          <p:cNvPr id="67" name="矩形: 圆角 49">
            <a:extLst>
              <a:ext uri="{FF2B5EF4-FFF2-40B4-BE49-F238E27FC236}">
                <a16:creationId xmlns:a16="http://schemas.microsoft.com/office/drawing/2014/main" xmlns="" id="{757E5ED2-014B-4693-8949-330CB09DD154}"/>
              </a:ext>
            </a:extLst>
          </p:cNvPr>
          <p:cNvSpPr/>
          <p:nvPr/>
        </p:nvSpPr>
        <p:spPr>
          <a:xfrm>
            <a:off x="1505606" y="5627767"/>
            <a:ext cx="2270237"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数据流驱动、拓扑优化</a:t>
            </a:r>
            <a:endParaRPr lang="en-US" sz="1600" dirty="0"/>
          </a:p>
        </p:txBody>
      </p:sp>
      <p:sp>
        <p:nvSpPr>
          <p:cNvPr id="68" name="文本框 67">
            <a:extLst>
              <a:ext uri="{FF2B5EF4-FFF2-40B4-BE49-F238E27FC236}">
                <a16:creationId xmlns:a16="http://schemas.microsoft.com/office/drawing/2014/main" xmlns="" id="{57CBC0C5-F5A9-4BF9-A7BE-FFEA69DF947C}"/>
              </a:ext>
            </a:extLst>
          </p:cNvPr>
          <p:cNvSpPr txBox="1"/>
          <p:nvPr/>
        </p:nvSpPr>
        <p:spPr>
          <a:xfrm>
            <a:off x="270960" y="5810182"/>
            <a:ext cx="1234646" cy="338554"/>
          </a:xfrm>
          <a:prstGeom prst="rect">
            <a:avLst/>
          </a:prstGeom>
          <a:noFill/>
        </p:spPr>
        <p:txBody>
          <a:bodyPr wrap="square" rtlCol="0">
            <a:spAutoFit/>
          </a:bodyPr>
          <a:lstStyle/>
          <a:p>
            <a:pPr algn="ctr"/>
            <a:r>
              <a:rPr lang="zh-CN" altLang="en-US" sz="1600" b="1" dirty="0">
                <a:solidFill>
                  <a:srgbClr val="DADADA"/>
                </a:solidFill>
              </a:rPr>
              <a:t>负载均衡</a:t>
            </a:r>
            <a:endParaRPr lang="en-US" sz="1600" b="1" dirty="0">
              <a:solidFill>
                <a:srgbClr val="DADADA"/>
              </a:solidFill>
            </a:endParaRPr>
          </a:p>
        </p:txBody>
      </p:sp>
      <p:sp>
        <p:nvSpPr>
          <p:cNvPr id="69" name="Rectangle 2">
            <a:extLst>
              <a:ext uri="{FF2B5EF4-FFF2-40B4-BE49-F238E27FC236}">
                <a16:creationId xmlns:a16="http://schemas.microsoft.com/office/drawing/2014/main" xmlns="" id="{4B741326-9FFB-4359-854E-C7CE801C0B5D}"/>
              </a:ext>
            </a:extLst>
          </p:cNvPr>
          <p:cNvSpPr/>
          <p:nvPr/>
        </p:nvSpPr>
        <p:spPr>
          <a:xfrm>
            <a:off x="4821550" y="3959128"/>
            <a:ext cx="3760004" cy="1169551"/>
          </a:xfrm>
          <a:prstGeom prst="rect">
            <a:avLst/>
          </a:prstGeom>
        </p:spPr>
        <p:txBody>
          <a:bodyPr wrap="square">
            <a:spAutoFit/>
          </a:bodyPr>
          <a:lstStyle/>
          <a:p>
            <a:r>
              <a:rPr lang="zh-CN" altLang="en-US" sz="1400" b="1" dirty="0"/>
              <a:t>诺基亚贝尔实验室：</a:t>
            </a:r>
            <a:endParaRPr lang="en-US" altLang="zh-CN" sz="1400" b="1" dirty="0"/>
          </a:p>
          <a:p>
            <a:r>
              <a:rPr lang="zh-CN" altLang="en-US" sz="1400" b="1" dirty="0"/>
              <a:t>同一应用的函数在同一容器执行，为函数交互提供“旁路”消息队列</a:t>
            </a:r>
            <a:endParaRPr lang="en-US" altLang="zh-CN" sz="1400" i="1" dirty="0"/>
          </a:p>
          <a:p>
            <a:r>
              <a:rPr lang="en-US" altLang="zh-CN" sz="1400" i="1" dirty="0"/>
              <a:t>SAND: Towards High-Performance </a:t>
            </a:r>
            <a:r>
              <a:rPr lang="en-US" altLang="zh-CN" sz="1400" i="1" dirty="0" err="1"/>
              <a:t>Serverless</a:t>
            </a:r>
            <a:r>
              <a:rPr lang="en-US" altLang="zh-CN" sz="1400" i="1" dirty="0"/>
              <a:t>. @ ATC 19 </a:t>
            </a:r>
          </a:p>
        </p:txBody>
      </p:sp>
      <p:sp>
        <p:nvSpPr>
          <p:cNvPr id="70" name="Rectangle 2">
            <a:extLst>
              <a:ext uri="{FF2B5EF4-FFF2-40B4-BE49-F238E27FC236}">
                <a16:creationId xmlns:a16="http://schemas.microsoft.com/office/drawing/2014/main" xmlns="" id="{4B741326-9FFB-4359-854E-C7CE801C0B5D}"/>
              </a:ext>
            </a:extLst>
          </p:cNvPr>
          <p:cNvSpPr/>
          <p:nvPr/>
        </p:nvSpPr>
        <p:spPr>
          <a:xfrm>
            <a:off x="4821550" y="5205623"/>
            <a:ext cx="4109616" cy="1384995"/>
          </a:xfrm>
          <a:prstGeom prst="rect">
            <a:avLst/>
          </a:prstGeom>
        </p:spPr>
        <p:txBody>
          <a:bodyPr wrap="square">
            <a:spAutoFit/>
          </a:bodyPr>
          <a:lstStyle/>
          <a:p>
            <a:r>
              <a:rPr lang="zh-CN" altLang="en-US" sz="1400" b="1" dirty="0"/>
              <a:t>康奈尔大学：</a:t>
            </a:r>
            <a:endParaRPr lang="en-US" altLang="zh-CN" sz="1400" b="1" dirty="0"/>
          </a:p>
          <a:p>
            <a:r>
              <a:rPr lang="zh-CN" altLang="en-US" sz="1400" b="1" dirty="0"/>
              <a:t>多资源监测的拓扑结构，微服务开源基准测试集</a:t>
            </a:r>
            <a:endParaRPr lang="en-US" altLang="zh-CN" sz="1400" b="1" dirty="0"/>
          </a:p>
          <a:p>
            <a:r>
              <a:rPr lang="en-US" altLang="zh-CN" sz="1400" i="1" dirty="0"/>
              <a:t>An Open-Source Benchmark Suite for </a:t>
            </a:r>
            <a:r>
              <a:rPr lang="en-US" altLang="zh-CN" sz="1400" i="1" dirty="0" err="1"/>
              <a:t>Microservices</a:t>
            </a:r>
            <a:r>
              <a:rPr lang="en-US" altLang="zh-CN" sz="1400" i="1" dirty="0"/>
              <a:t> and Their Hardware-Software Implications for Cloud &amp; Edge Systems @ASPLOS 19</a:t>
            </a:r>
          </a:p>
          <a:p>
            <a:endParaRPr lang="en-US" altLang="zh-CN" sz="1400" i="1" dirty="0"/>
          </a:p>
        </p:txBody>
      </p:sp>
      <p:sp>
        <p:nvSpPr>
          <p:cNvPr id="21" name="矩形: 圆角 52">
            <a:extLst>
              <a:ext uri="{FF2B5EF4-FFF2-40B4-BE49-F238E27FC236}">
                <a16:creationId xmlns:a16="http://schemas.microsoft.com/office/drawing/2014/main" xmlns="" id="{2569D7BE-E639-4763-8664-B6274BA44333}"/>
              </a:ext>
            </a:extLst>
          </p:cNvPr>
          <p:cNvSpPr/>
          <p:nvPr/>
        </p:nvSpPr>
        <p:spPr>
          <a:xfrm>
            <a:off x="1505608" y="1874180"/>
            <a:ext cx="2270235"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latin typeface="Arial" panose="020B0604020202020204" pitchFamily="34" charset="0"/>
                <a:cs typeface="Arial" panose="020B0604020202020204" pitchFamily="34" charset="0"/>
              </a:rPr>
              <a:t>LightVM</a:t>
            </a:r>
            <a:r>
              <a:rPr lang="zh-CN" altLang="en-US" sz="1400" dirty="0">
                <a:latin typeface="Arial" panose="020B0604020202020204" pitchFamily="34" charset="0"/>
                <a:cs typeface="Arial" panose="020B0604020202020204" pitchFamily="34" charset="0"/>
              </a:rPr>
              <a:t>、</a:t>
            </a:r>
            <a:r>
              <a:rPr lang="en-US" altLang="zh-CN" sz="1400" dirty="0" err="1">
                <a:latin typeface="Arial" panose="020B0604020202020204" pitchFamily="34" charset="0"/>
                <a:cs typeface="Arial" panose="020B0604020202020204" pitchFamily="34" charset="0"/>
              </a:rPr>
              <a:t>Unikernel</a:t>
            </a:r>
            <a:endParaRPr lang="en-US" altLang="zh-CN" sz="1400" dirty="0">
              <a:latin typeface="Arial" panose="020B0604020202020204" pitchFamily="34" charset="0"/>
              <a:cs typeface="Arial" panose="020B0604020202020204" pitchFamily="34" charset="0"/>
            </a:endParaRPr>
          </a:p>
          <a:p>
            <a:pPr algn="ctr"/>
            <a:r>
              <a:rPr lang="en-US" altLang="zh-CN" sz="1400" dirty="0">
                <a:latin typeface="Arial" panose="020B0604020202020204" pitchFamily="34" charset="0"/>
                <a:cs typeface="Arial" panose="020B0604020202020204" pitchFamily="34" charset="0"/>
              </a:rPr>
              <a:t>CRIU</a:t>
            </a:r>
            <a:r>
              <a:rPr lang="en-US" altLang="zh-CN" sz="1200" dirty="0">
                <a:latin typeface="Arial" panose="020B0604020202020204" pitchFamily="34" charset="0"/>
                <a:cs typeface="Arial" panose="020B0604020202020204" pitchFamily="34" charset="0"/>
              </a:rPr>
              <a:t>(Checkpoint/Restore in </a:t>
            </a:r>
            <a:r>
              <a:rPr lang="en-US" altLang="zh-CN" sz="1200" dirty="0" err="1">
                <a:latin typeface="Arial" panose="020B0604020202020204" pitchFamily="34" charset="0"/>
                <a:cs typeface="Arial" panose="020B0604020202020204" pitchFamily="34" charset="0"/>
              </a:rPr>
              <a:t>Userspace</a:t>
            </a:r>
            <a:r>
              <a:rPr lang="en-US" altLang="zh-CN"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13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无服务器计算调度挑战：数据传递</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pic>
        <p:nvPicPr>
          <p:cNvPr id="6" name="图形 5" descr="用户">
            <a:extLst>
              <a:ext uri="{FF2B5EF4-FFF2-40B4-BE49-F238E27FC236}">
                <a16:creationId xmlns:a16="http://schemas.microsoft.com/office/drawing/2014/main" xmlns="" id="{97B49684-8D2B-4B79-B356-DE0BFC0381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28249" y="2519154"/>
            <a:ext cx="724431" cy="724431"/>
          </a:xfrm>
          <a:prstGeom prst="rect">
            <a:avLst/>
          </a:prstGeom>
        </p:spPr>
      </p:pic>
      <p:cxnSp>
        <p:nvCxnSpPr>
          <p:cNvPr id="10" name="直接箭头连接符 9">
            <a:extLst>
              <a:ext uri="{FF2B5EF4-FFF2-40B4-BE49-F238E27FC236}">
                <a16:creationId xmlns:a16="http://schemas.microsoft.com/office/drawing/2014/main" xmlns="" id="{7B99D58B-EC9E-48E5-8DA0-4D60CCF53701}"/>
              </a:ext>
            </a:extLst>
          </p:cNvPr>
          <p:cNvCxnSpPr>
            <a:cxnSpLocks/>
          </p:cNvCxnSpPr>
          <p:nvPr/>
        </p:nvCxnSpPr>
        <p:spPr>
          <a:xfrm>
            <a:off x="2785194" y="2900005"/>
            <a:ext cx="94564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4" name="矩形 13">
            <a:extLst>
              <a:ext uri="{FF2B5EF4-FFF2-40B4-BE49-F238E27FC236}">
                <a16:creationId xmlns:a16="http://schemas.microsoft.com/office/drawing/2014/main" xmlns="" id="{E7D968EA-717A-498C-907F-AC934706A31A}"/>
              </a:ext>
            </a:extLst>
          </p:cNvPr>
          <p:cNvSpPr/>
          <p:nvPr/>
        </p:nvSpPr>
        <p:spPr>
          <a:xfrm>
            <a:off x="2863811" y="2493936"/>
            <a:ext cx="1036042" cy="338554"/>
          </a:xfrm>
          <a:prstGeom prst="rect">
            <a:avLst/>
          </a:prstGeom>
        </p:spPr>
        <p:txBody>
          <a:bodyPr wrap="square">
            <a:spAutoFit/>
          </a:bodyPr>
          <a:lstStyle/>
          <a:p>
            <a:r>
              <a:rPr lang="en-US" altLang="zh-CN" sz="1600" dirty="0">
                <a:latin typeface="Consolas" panose="020B0609020204030204" pitchFamily="49" charset="0"/>
              </a:rPr>
              <a:t>API</a:t>
            </a:r>
            <a:r>
              <a:rPr lang="zh-CN" altLang="en-US" sz="1600" dirty="0">
                <a:latin typeface="Consolas" panose="020B0609020204030204" pitchFamily="49" charset="0"/>
              </a:rPr>
              <a:t>调用</a:t>
            </a:r>
            <a:endParaRPr lang="zh-CN" altLang="en-US" sz="1600" b="0" dirty="0">
              <a:effectLst/>
              <a:latin typeface="Consolas" panose="020B0609020204030204" pitchFamily="49" charset="0"/>
            </a:endParaRPr>
          </a:p>
        </p:txBody>
      </p:sp>
      <p:sp>
        <p:nvSpPr>
          <p:cNvPr id="18" name="矩形 17">
            <a:extLst>
              <a:ext uri="{FF2B5EF4-FFF2-40B4-BE49-F238E27FC236}">
                <a16:creationId xmlns:a16="http://schemas.microsoft.com/office/drawing/2014/main" xmlns="" id="{BB7719A7-8B20-46DE-823D-00867C9A8201}"/>
              </a:ext>
            </a:extLst>
          </p:cNvPr>
          <p:cNvSpPr/>
          <p:nvPr/>
        </p:nvSpPr>
        <p:spPr>
          <a:xfrm>
            <a:off x="4086839" y="2633640"/>
            <a:ext cx="1167684" cy="596196"/>
          </a:xfrm>
          <a:prstGeom prst="rect">
            <a:avLst/>
          </a:prstGeom>
          <a:solidFill>
            <a:schemeClr val="accent2">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panose="020B0604020202020204" pitchFamily="34" charset="0"/>
              <a:cs typeface="Arial" panose="020B0604020202020204" pitchFamily="34" charset="0"/>
            </a:endParaRPr>
          </a:p>
        </p:txBody>
      </p:sp>
      <p:sp>
        <p:nvSpPr>
          <p:cNvPr id="20" name="矩形 19">
            <a:extLst>
              <a:ext uri="{FF2B5EF4-FFF2-40B4-BE49-F238E27FC236}">
                <a16:creationId xmlns:a16="http://schemas.microsoft.com/office/drawing/2014/main" xmlns="" id="{68001F88-BFFD-408E-8B29-CDD7DD3E9F2B}"/>
              </a:ext>
            </a:extLst>
          </p:cNvPr>
          <p:cNvSpPr/>
          <p:nvPr/>
        </p:nvSpPr>
        <p:spPr>
          <a:xfrm>
            <a:off x="4026877" y="2567861"/>
            <a:ext cx="1167684" cy="596196"/>
          </a:xfrm>
          <a:prstGeom prst="rect">
            <a:avLst/>
          </a:prstGeom>
          <a:solidFill>
            <a:schemeClr val="accent2">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xmlns="" id="{5BD47CF5-A379-441D-BE69-20DF343CBBF6}"/>
              </a:ext>
            </a:extLst>
          </p:cNvPr>
          <p:cNvSpPr/>
          <p:nvPr/>
        </p:nvSpPr>
        <p:spPr>
          <a:xfrm>
            <a:off x="3966915" y="2520090"/>
            <a:ext cx="1167684" cy="596196"/>
          </a:xfrm>
          <a:prstGeom prst="rect">
            <a:avLst/>
          </a:prstGeom>
          <a:solidFill>
            <a:schemeClr val="accent2">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Arial" panose="020B0604020202020204" pitchFamily="34" charset="0"/>
                <a:cs typeface="Arial" panose="020B0604020202020204" pitchFamily="34" charset="0"/>
              </a:rPr>
              <a:t>Functions</a:t>
            </a:r>
            <a:endParaRPr lang="zh-CN" altLang="en-US" sz="1600" b="1" dirty="0">
              <a:solidFill>
                <a:schemeClr val="tx1"/>
              </a:solidFill>
              <a:latin typeface="Arial" panose="020B0604020202020204" pitchFamily="34" charset="0"/>
              <a:cs typeface="Arial" panose="020B0604020202020204" pitchFamily="34" charset="0"/>
            </a:endParaRPr>
          </a:p>
        </p:txBody>
      </p:sp>
      <p:pic>
        <p:nvPicPr>
          <p:cNvPr id="24" name="图片 23">
            <a:extLst>
              <a:ext uri="{FF2B5EF4-FFF2-40B4-BE49-F238E27FC236}">
                <a16:creationId xmlns:a16="http://schemas.microsoft.com/office/drawing/2014/main" xmlns="" id="{AC4D7931-676C-451C-9F1F-E8C946B21B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80748" y="2555546"/>
            <a:ext cx="625019" cy="625019"/>
          </a:xfrm>
          <a:prstGeom prst="rect">
            <a:avLst/>
          </a:prstGeom>
        </p:spPr>
      </p:pic>
      <p:cxnSp>
        <p:nvCxnSpPr>
          <p:cNvPr id="25" name="直接箭头连接符 24">
            <a:extLst>
              <a:ext uri="{FF2B5EF4-FFF2-40B4-BE49-F238E27FC236}">
                <a16:creationId xmlns:a16="http://schemas.microsoft.com/office/drawing/2014/main" xmlns="" id="{A3FBD1ED-CBDC-4D58-8349-B7371646FC9A}"/>
              </a:ext>
            </a:extLst>
          </p:cNvPr>
          <p:cNvCxnSpPr>
            <a:cxnSpLocks/>
          </p:cNvCxnSpPr>
          <p:nvPr/>
        </p:nvCxnSpPr>
        <p:spPr>
          <a:xfrm>
            <a:off x="5517159" y="2900005"/>
            <a:ext cx="1310619"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xmlns="" id="{8F9A573F-1406-4097-BB37-70212FC726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4911" y="2610250"/>
            <a:ext cx="506036" cy="506036"/>
          </a:xfrm>
          <a:prstGeom prst="rect">
            <a:avLst/>
          </a:prstGeom>
        </p:spPr>
      </p:pic>
      <p:sp>
        <p:nvSpPr>
          <p:cNvPr id="40" name="矩形 39">
            <a:extLst>
              <a:ext uri="{FF2B5EF4-FFF2-40B4-BE49-F238E27FC236}">
                <a16:creationId xmlns:a16="http://schemas.microsoft.com/office/drawing/2014/main" xmlns="" id="{AD5B5513-893F-4881-BF02-FDF189A89609}"/>
              </a:ext>
            </a:extLst>
          </p:cNvPr>
          <p:cNvSpPr/>
          <p:nvPr/>
        </p:nvSpPr>
        <p:spPr>
          <a:xfrm>
            <a:off x="4083078" y="4292116"/>
            <a:ext cx="1167684" cy="596196"/>
          </a:xfrm>
          <a:prstGeom prst="rect">
            <a:avLst/>
          </a:prstGeom>
          <a:solidFill>
            <a:schemeClr val="tx2">
              <a:lumMod val="60000"/>
              <a:lumOff val="4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xmlns="" id="{2E659562-A613-4266-AB53-8E29B2E80E84}"/>
              </a:ext>
            </a:extLst>
          </p:cNvPr>
          <p:cNvSpPr/>
          <p:nvPr/>
        </p:nvSpPr>
        <p:spPr>
          <a:xfrm>
            <a:off x="4023116" y="4226337"/>
            <a:ext cx="1167684" cy="596196"/>
          </a:xfrm>
          <a:prstGeom prst="rect">
            <a:avLst/>
          </a:prstGeom>
          <a:solidFill>
            <a:schemeClr val="tx2">
              <a:lumMod val="60000"/>
              <a:lumOff val="4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panose="020B0604020202020204" pitchFamily="34" charset="0"/>
              <a:cs typeface="Arial" panose="020B0604020202020204" pitchFamily="34" charset="0"/>
            </a:endParaRPr>
          </a:p>
        </p:txBody>
      </p:sp>
      <p:sp>
        <p:nvSpPr>
          <p:cNvPr id="44" name="矩形 43">
            <a:extLst>
              <a:ext uri="{FF2B5EF4-FFF2-40B4-BE49-F238E27FC236}">
                <a16:creationId xmlns:a16="http://schemas.microsoft.com/office/drawing/2014/main" xmlns="" id="{23A153AE-A67B-471F-80C4-511C6C03A974}"/>
              </a:ext>
            </a:extLst>
          </p:cNvPr>
          <p:cNvSpPr/>
          <p:nvPr/>
        </p:nvSpPr>
        <p:spPr>
          <a:xfrm>
            <a:off x="3963154" y="4178566"/>
            <a:ext cx="1167684" cy="596196"/>
          </a:xfrm>
          <a:prstGeom prst="rect">
            <a:avLst/>
          </a:prstGeom>
          <a:solidFill>
            <a:schemeClr val="tx2">
              <a:lumMod val="60000"/>
              <a:lumOff val="4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Arial" panose="020B0604020202020204" pitchFamily="34" charset="0"/>
                <a:cs typeface="Arial" panose="020B0604020202020204" pitchFamily="34" charset="0"/>
              </a:rPr>
              <a:t>Functions</a:t>
            </a:r>
            <a:endParaRPr lang="zh-CN" altLang="en-US" sz="1600" b="1" dirty="0">
              <a:solidFill>
                <a:schemeClr val="tx1"/>
              </a:solidFill>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xmlns="" id="{769D1FBC-8424-47C6-8440-9013D106621A}"/>
              </a:ext>
            </a:extLst>
          </p:cNvPr>
          <p:cNvSpPr/>
          <p:nvPr/>
        </p:nvSpPr>
        <p:spPr>
          <a:xfrm>
            <a:off x="6604668" y="3510263"/>
            <a:ext cx="1720536" cy="338554"/>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zh-CN" altLang="en-US" sz="1600" dirty="0">
                <a:latin typeface="黑体" panose="02010609060101010101" pitchFamily="49" charset="-122"/>
                <a:ea typeface="黑体" panose="02010609060101010101" pitchFamily="49" charset="-122"/>
                <a:cs typeface="Arial" panose="020B0604020202020204" pitchFamily="34" charset="0"/>
              </a:rPr>
              <a:t>外部调用事件</a:t>
            </a:r>
          </a:p>
        </p:txBody>
      </p:sp>
      <p:sp>
        <p:nvSpPr>
          <p:cNvPr id="55" name="矩形 54">
            <a:extLst>
              <a:ext uri="{FF2B5EF4-FFF2-40B4-BE49-F238E27FC236}">
                <a16:creationId xmlns:a16="http://schemas.microsoft.com/office/drawing/2014/main" xmlns="" id="{4650AE2B-699E-4C92-8DE2-1FD02C8C691B}"/>
              </a:ext>
            </a:extLst>
          </p:cNvPr>
          <p:cNvSpPr/>
          <p:nvPr/>
        </p:nvSpPr>
        <p:spPr>
          <a:xfrm>
            <a:off x="1404399" y="4274103"/>
            <a:ext cx="1167684" cy="596196"/>
          </a:xfrm>
          <a:prstGeom prst="rect">
            <a:avLst/>
          </a:prstGeom>
          <a:solidFill>
            <a:schemeClr val="accent2">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panose="020B0604020202020204" pitchFamily="34" charset="0"/>
              <a:cs typeface="Arial" panose="020B0604020202020204" pitchFamily="34" charset="0"/>
            </a:endParaRPr>
          </a:p>
        </p:txBody>
      </p:sp>
      <p:sp>
        <p:nvSpPr>
          <p:cNvPr id="57" name="矩形 56">
            <a:extLst>
              <a:ext uri="{FF2B5EF4-FFF2-40B4-BE49-F238E27FC236}">
                <a16:creationId xmlns:a16="http://schemas.microsoft.com/office/drawing/2014/main" xmlns="" id="{BD286C15-0081-4CBB-B05B-72C04D717E25}"/>
              </a:ext>
            </a:extLst>
          </p:cNvPr>
          <p:cNvSpPr/>
          <p:nvPr/>
        </p:nvSpPr>
        <p:spPr>
          <a:xfrm>
            <a:off x="1344437" y="4208324"/>
            <a:ext cx="1167684" cy="596196"/>
          </a:xfrm>
          <a:prstGeom prst="rect">
            <a:avLst/>
          </a:prstGeom>
          <a:solidFill>
            <a:schemeClr val="accent2">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panose="020B0604020202020204" pitchFamily="34" charset="0"/>
              <a:cs typeface="Arial" panose="020B0604020202020204" pitchFamily="34" charset="0"/>
            </a:endParaRPr>
          </a:p>
        </p:txBody>
      </p:sp>
      <p:sp>
        <p:nvSpPr>
          <p:cNvPr id="59" name="矩形 58">
            <a:extLst>
              <a:ext uri="{FF2B5EF4-FFF2-40B4-BE49-F238E27FC236}">
                <a16:creationId xmlns:a16="http://schemas.microsoft.com/office/drawing/2014/main" xmlns="" id="{6E3E11BB-2755-4155-8679-1EA64B6816F6}"/>
              </a:ext>
            </a:extLst>
          </p:cNvPr>
          <p:cNvSpPr/>
          <p:nvPr/>
        </p:nvSpPr>
        <p:spPr>
          <a:xfrm>
            <a:off x="1284475" y="4160553"/>
            <a:ext cx="1167684" cy="596196"/>
          </a:xfrm>
          <a:prstGeom prst="rect">
            <a:avLst/>
          </a:prstGeom>
          <a:solidFill>
            <a:schemeClr val="accent2">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Arial" panose="020B0604020202020204" pitchFamily="34" charset="0"/>
                <a:cs typeface="Arial" panose="020B0604020202020204" pitchFamily="34" charset="0"/>
              </a:rPr>
              <a:t>Functions</a:t>
            </a:r>
            <a:endParaRPr lang="zh-CN" altLang="en-US" sz="1600" b="1" dirty="0">
              <a:solidFill>
                <a:schemeClr val="tx1"/>
              </a:solidFill>
              <a:latin typeface="Arial" panose="020B0604020202020204" pitchFamily="34" charset="0"/>
              <a:cs typeface="Arial" panose="020B0604020202020204" pitchFamily="34" charset="0"/>
            </a:endParaRPr>
          </a:p>
        </p:txBody>
      </p:sp>
      <p:cxnSp>
        <p:nvCxnSpPr>
          <p:cNvPr id="60" name="直接箭头连接符 59">
            <a:extLst>
              <a:ext uri="{FF2B5EF4-FFF2-40B4-BE49-F238E27FC236}">
                <a16:creationId xmlns:a16="http://schemas.microsoft.com/office/drawing/2014/main" xmlns="" id="{CBF1E587-1294-4219-9047-0281B39BB22C}"/>
              </a:ext>
            </a:extLst>
          </p:cNvPr>
          <p:cNvCxnSpPr>
            <a:cxnSpLocks/>
          </p:cNvCxnSpPr>
          <p:nvPr/>
        </p:nvCxnSpPr>
        <p:spPr>
          <a:xfrm>
            <a:off x="2752850" y="4540468"/>
            <a:ext cx="94564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2" name="椭圆 61">
            <a:extLst>
              <a:ext uri="{FF2B5EF4-FFF2-40B4-BE49-F238E27FC236}">
                <a16:creationId xmlns:a16="http://schemas.microsoft.com/office/drawing/2014/main" xmlns="" id="{B72528E9-8F2C-4FC5-9F1E-6AE250330512}"/>
              </a:ext>
            </a:extLst>
          </p:cNvPr>
          <p:cNvSpPr/>
          <p:nvPr/>
        </p:nvSpPr>
        <p:spPr>
          <a:xfrm>
            <a:off x="2653006" y="2555546"/>
            <a:ext cx="244025" cy="244025"/>
          </a:xfrm>
          <a:prstGeom prst="ellipse">
            <a:avLst/>
          </a:prstGeom>
          <a:solidFill>
            <a:srgbClr val="D0F1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1</a:t>
            </a:r>
            <a:endParaRPr lang="zh-CN" altLang="en-US" b="1" dirty="0">
              <a:solidFill>
                <a:schemeClr val="tx1"/>
              </a:solidFill>
            </a:endParaRPr>
          </a:p>
        </p:txBody>
      </p:sp>
      <p:sp>
        <p:nvSpPr>
          <p:cNvPr id="64" name="椭圆 63">
            <a:extLst>
              <a:ext uri="{FF2B5EF4-FFF2-40B4-BE49-F238E27FC236}">
                <a16:creationId xmlns:a16="http://schemas.microsoft.com/office/drawing/2014/main" xmlns="" id="{C1800F77-161F-4D41-9E1F-5605843E86DA}"/>
              </a:ext>
            </a:extLst>
          </p:cNvPr>
          <p:cNvSpPr/>
          <p:nvPr/>
        </p:nvSpPr>
        <p:spPr>
          <a:xfrm>
            <a:off x="2784340" y="2996468"/>
            <a:ext cx="244025" cy="244025"/>
          </a:xfrm>
          <a:prstGeom prst="ellipse">
            <a:avLst/>
          </a:prstGeom>
          <a:solidFill>
            <a:srgbClr val="D0F1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2</a:t>
            </a:r>
            <a:endParaRPr lang="zh-CN" altLang="en-US" b="1" dirty="0">
              <a:solidFill>
                <a:schemeClr val="tx1"/>
              </a:solidFill>
            </a:endParaRPr>
          </a:p>
        </p:txBody>
      </p:sp>
      <p:sp>
        <p:nvSpPr>
          <p:cNvPr id="66" name="矩形 65">
            <a:extLst>
              <a:ext uri="{FF2B5EF4-FFF2-40B4-BE49-F238E27FC236}">
                <a16:creationId xmlns:a16="http://schemas.microsoft.com/office/drawing/2014/main" xmlns="" id="{72B5BBF0-EE9C-49A7-8DCD-B530A8E9C431}"/>
              </a:ext>
            </a:extLst>
          </p:cNvPr>
          <p:cNvSpPr/>
          <p:nvPr/>
        </p:nvSpPr>
        <p:spPr>
          <a:xfrm>
            <a:off x="2987074" y="2947100"/>
            <a:ext cx="1036042" cy="338554"/>
          </a:xfrm>
          <a:prstGeom prst="rect">
            <a:avLst/>
          </a:prstGeom>
        </p:spPr>
        <p:txBody>
          <a:bodyPr wrap="square">
            <a:spAutoFit/>
          </a:bodyPr>
          <a:lstStyle/>
          <a:p>
            <a:r>
              <a:rPr lang="zh-CN" altLang="en-US" sz="1600" dirty="0">
                <a:latin typeface="Consolas" panose="020B0609020204030204" pitchFamily="49" charset="0"/>
              </a:rPr>
              <a:t>输入</a:t>
            </a:r>
            <a:endParaRPr lang="zh-CN" altLang="en-US" sz="1600" b="0" dirty="0">
              <a:effectLst/>
              <a:latin typeface="Consolas" panose="020B0609020204030204" pitchFamily="49" charset="0"/>
            </a:endParaRPr>
          </a:p>
        </p:txBody>
      </p:sp>
      <p:sp>
        <p:nvSpPr>
          <p:cNvPr id="71" name="椭圆 70">
            <a:extLst>
              <a:ext uri="{FF2B5EF4-FFF2-40B4-BE49-F238E27FC236}">
                <a16:creationId xmlns:a16="http://schemas.microsoft.com/office/drawing/2014/main" xmlns="" id="{A1B9921D-CB72-4BD8-AB04-129D5F515E7A}"/>
              </a:ext>
            </a:extLst>
          </p:cNvPr>
          <p:cNvSpPr/>
          <p:nvPr/>
        </p:nvSpPr>
        <p:spPr>
          <a:xfrm>
            <a:off x="5559537" y="2592230"/>
            <a:ext cx="244025" cy="244025"/>
          </a:xfrm>
          <a:prstGeom prst="ellipse">
            <a:avLst/>
          </a:prstGeom>
          <a:solidFill>
            <a:srgbClr val="D0F1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3</a:t>
            </a:r>
            <a:endParaRPr lang="zh-CN" altLang="en-US" b="1" dirty="0">
              <a:solidFill>
                <a:schemeClr val="tx1"/>
              </a:solidFill>
            </a:endParaRPr>
          </a:p>
        </p:txBody>
      </p:sp>
      <p:sp>
        <p:nvSpPr>
          <p:cNvPr id="72" name="矩形 71">
            <a:extLst>
              <a:ext uri="{FF2B5EF4-FFF2-40B4-BE49-F238E27FC236}">
                <a16:creationId xmlns:a16="http://schemas.microsoft.com/office/drawing/2014/main" xmlns="" id="{257B3CD8-D468-4853-BDA1-7CC5CCB967AF}"/>
              </a:ext>
            </a:extLst>
          </p:cNvPr>
          <p:cNvSpPr/>
          <p:nvPr/>
        </p:nvSpPr>
        <p:spPr>
          <a:xfrm>
            <a:off x="5762271" y="2542862"/>
            <a:ext cx="1036042" cy="338554"/>
          </a:xfrm>
          <a:prstGeom prst="rect">
            <a:avLst/>
          </a:prstGeom>
        </p:spPr>
        <p:txBody>
          <a:bodyPr wrap="square">
            <a:spAutoFit/>
          </a:bodyPr>
          <a:lstStyle/>
          <a:p>
            <a:r>
              <a:rPr lang="zh-CN" altLang="en-US" sz="1600" dirty="0">
                <a:latin typeface="Consolas" panose="020B0609020204030204" pitchFamily="49" charset="0"/>
              </a:rPr>
              <a:t>保存结果</a:t>
            </a:r>
            <a:endParaRPr lang="zh-CN" altLang="en-US" sz="1600" b="0" dirty="0">
              <a:effectLst/>
              <a:latin typeface="Consolas" panose="020B0609020204030204" pitchFamily="49" charset="0"/>
            </a:endParaRPr>
          </a:p>
        </p:txBody>
      </p:sp>
      <p:sp>
        <p:nvSpPr>
          <p:cNvPr id="74" name="矩形 73">
            <a:extLst>
              <a:ext uri="{FF2B5EF4-FFF2-40B4-BE49-F238E27FC236}">
                <a16:creationId xmlns:a16="http://schemas.microsoft.com/office/drawing/2014/main" xmlns="" id="{4957489D-E3F8-4793-A22A-BA3CFF7B4D44}"/>
              </a:ext>
            </a:extLst>
          </p:cNvPr>
          <p:cNvSpPr/>
          <p:nvPr/>
        </p:nvSpPr>
        <p:spPr>
          <a:xfrm>
            <a:off x="4022562" y="5176833"/>
            <a:ext cx="1319793" cy="338554"/>
          </a:xfrm>
          <a:prstGeom prst="rect">
            <a:avLst/>
          </a:prstGeom>
        </p:spPr>
        <p:txBody>
          <a:bodyPr wrap="square">
            <a:spAutoFit/>
          </a:bodyPr>
          <a:lstStyle/>
          <a:p>
            <a:r>
              <a:rPr lang="zh-CN" altLang="en-US" sz="1600" dirty="0">
                <a:latin typeface="Consolas" panose="020B0609020204030204" pitchFamily="49" charset="0"/>
              </a:rPr>
              <a:t>保存结果</a:t>
            </a:r>
            <a:endParaRPr lang="zh-CN" altLang="en-US" sz="1600" b="0" dirty="0">
              <a:effectLst/>
              <a:latin typeface="Consolas" panose="020B0609020204030204" pitchFamily="49" charset="0"/>
            </a:endParaRPr>
          </a:p>
        </p:txBody>
      </p:sp>
      <p:sp>
        <p:nvSpPr>
          <p:cNvPr id="75" name="椭圆 74">
            <a:extLst>
              <a:ext uri="{FF2B5EF4-FFF2-40B4-BE49-F238E27FC236}">
                <a16:creationId xmlns:a16="http://schemas.microsoft.com/office/drawing/2014/main" xmlns="" id="{F061FA04-A9E0-4CC8-AEB7-1D1E9CD33BBD}"/>
              </a:ext>
            </a:extLst>
          </p:cNvPr>
          <p:cNvSpPr/>
          <p:nvPr/>
        </p:nvSpPr>
        <p:spPr>
          <a:xfrm>
            <a:off x="3814731" y="5225975"/>
            <a:ext cx="244025" cy="244025"/>
          </a:xfrm>
          <a:prstGeom prst="ellipse">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1</a:t>
            </a:r>
            <a:endParaRPr lang="zh-CN" altLang="en-US" b="1" dirty="0">
              <a:solidFill>
                <a:schemeClr val="tx1"/>
              </a:solidFill>
            </a:endParaRPr>
          </a:p>
        </p:txBody>
      </p:sp>
      <p:pic>
        <p:nvPicPr>
          <p:cNvPr id="79" name="图片 78">
            <a:extLst>
              <a:ext uri="{FF2B5EF4-FFF2-40B4-BE49-F238E27FC236}">
                <a16:creationId xmlns:a16="http://schemas.microsoft.com/office/drawing/2014/main" xmlns="" id="{679CDAE7-91F0-44AA-A3C1-B0F9B59F39B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80748" y="4225102"/>
            <a:ext cx="625019" cy="625019"/>
          </a:xfrm>
          <a:prstGeom prst="rect">
            <a:avLst/>
          </a:prstGeom>
        </p:spPr>
      </p:pic>
      <p:cxnSp>
        <p:nvCxnSpPr>
          <p:cNvPr id="81" name="连接符: 肘形 80">
            <a:extLst>
              <a:ext uri="{FF2B5EF4-FFF2-40B4-BE49-F238E27FC236}">
                <a16:creationId xmlns:a16="http://schemas.microsoft.com/office/drawing/2014/main" xmlns="" id="{DCCEE786-8810-4538-B847-FE4B8C67989E}"/>
              </a:ext>
            </a:extLst>
          </p:cNvPr>
          <p:cNvCxnSpPr>
            <a:cxnSpLocks/>
          </p:cNvCxnSpPr>
          <p:nvPr/>
        </p:nvCxnSpPr>
        <p:spPr>
          <a:xfrm rot="16200000" flipH="1">
            <a:off x="4584101" y="2091298"/>
            <a:ext cx="93372" cy="5524941"/>
          </a:xfrm>
          <a:prstGeom prst="bentConnector3">
            <a:avLst>
              <a:gd name="adj1" fmla="val 353812"/>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5" name="矩形 84">
            <a:extLst>
              <a:ext uri="{FF2B5EF4-FFF2-40B4-BE49-F238E27FC236}">
                <a16:creationId xmlns:a16="http://schemas.microsoft.com/office/drawing/2014/main" xmlns="" id="{F0754D5F-F809-4658-93FE-409E9CE7C967}"/>
              </a:ext>
            </a:extLst>
          </p:cNvPr>
          <p:cNvSpPr/>
          <p:nvPr/>
        </p:nvSpPr>
        <p:spPr>
          <a:xfrm>
            <a:off x="2780372" y="4144184"/>
            <a:ext cx="1319793" cy="338554"/>
          </a:xfrm>
          <a:prstGeom prst="rect">
            <a:avLst/>
          </a:prstGeom>
        </p:spPr>
        <p:txBody>
          <a:bodyPr wrap="square">
            <a:spAutoFit/>
          </a:bodyPr>
          <a:lstStyle/>
          <a:p>
            <a:r>
              <a:rPr lang="zh-CN" altLang="en-US" sz="1600" b="0" dirty="0">
                <a:effectLst/>
                <a:latin typeface="Consolas" panose="020B0609020204030204" pitchFamily="49" charset="0"/>
              </a:rPr>
              <a:t>工作流调用</a:t>
            </a:r>
          </a:p>
        </p:txBody>
      </p:sp>
      <p:sp>
        <p:nvSpPr>
          <p:cNvPr id="87" name="椭圆 86">
            <a:extLst>
              <a:ext uri="{FF2B5EF4-FFF2-40B4-BE49-F238E27FC236}">
                <a16:creationId xmlns:a16="http://schemas.microsoft.com/office/drawing/2014/main" xmlns="" id="{ECEB8062-B3A0-4CCF-A2BC-CF64D758E514}"/>
              </a:ext>
            </a:extLst>
          </p:cNvPr>
          <p:cNvSpPr/>
          <p:nvPr/>
        </p:nvSpPr>
        <p:spPr>
          <a:xfrm>
            <a:off x="2614486" y="4193326"/>
            <a:ext cx="244025" cy="244025"/>
          </a:xfrm>
          <a:prstGeom prst="ellipse">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2</a:t>
            </a:r>
            <a:endParaRPr lang="zh-CN" altLang="en-US" b="1" dirty="0">
              <a:solidFill>
                <a:schemeClr val="tx1"/>
              </a:solidFill>
            </a:endParaRPr>
          </a:p>
        </p:txBody>
      </p:sp>
      <p:cxnSp>
        <p:nvCxnSpPr>
          <p:cNvPr id="88" name="直接箭头连接符 87">
            <a:extLst>
              <a:ext uri="{FF2B5EF4-FFF2-40B4-BE49-F238E27FC236}">
                <a16:creationId xmlns:a16="http://schemas.microsoft.com/office/drawing/2014/main" xmlns="" id="{360B9FA6-664F-49B0-9689-8359CBA645E0}"/>
              </a:ext>
            </a:extLst>
          </p:cNvPr>
          <p:cNvCxnSpPr>
            <a:cxnSpLocks/>
          </p:cNvCxnSpPr>
          <p:nvPr/>
        </p:nvCxnSpPr>
        <p:spPr>
          <a:xfrm flipH="1">
            <a:off x="5517160" y="4437351"/>
            <a:ext cx="1281153"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9" name="椭圆 88">
            <a:extLst>
              <a:ext uri="{FF2B5EF4-FFF2-40B4-BE49-F238E27FC236}">
                <a16:creationId xmlns:a16="http://schemas.microsoft.com/office/drawing/2014/main" xmlns="" id="{CC874C1D-4876-42ED-A491-68143DEBC782}"/>
              </a:ext>
            </a:extLst>
          </p:cNvPr>
          <p:cNvSpPr/>
          <p:nvPr/>
        </p:nvSpPr>
        <p:spPr>
          <a:xfrm>
            <a:off x="5333034" y="4099605"/>
            <a:ext cx="244025" cy="244025"/>
          </a:xfrm>
          <a:prstGeom prst="ellipse">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3</a:t>
            </a:r>
            <a:endParaRPr lang="zh-CN" altLang="en-US" b="1" dirty="0">
              <a:solidFill>
                <a:schemeClr val="tx1"/>
              </a:solidFill>
            </a:endParaRPr>
          </a:p>
        </p:txBody>
      </p:sp>
      <p:sp>
        <p:nvSpPr>
          <p:cNvPr id="90" name="矩形 89">
            <a:extLst>
              <a:ext uri="{FF2B5EF4-FFF2-40B4-BE49-F238E27FC236}">
                <a16:creationId xmlns:a16="http://schemas.microsoft.com/office/drawing/2014/main" xmlns="" id="{679982E5-3C85-4132-872E-9FDB85E528B9}"/>
              </a:ext>
            </a:extLst>
          </p:cNvPr>
          <p:cNvSpPr/>
          <p:nvPr/>
        </p:nvSpPr>
        <p:spPr>
          <a:xfrm>
            <a:off x="5535767" y="4050237"/>
            <a:ext cx="1871277" cy="338554"/>
          </a:xfrm>
          <a:prstGeom prst="rect">
            <a:avLst/>
          </a:prstGeom>
        </p:spPr>
        <p:txBody>
          <a:bodyPr wrap="square">
            <a:spAutoFit/>
          </a:bodyPr>
          <a:lstStyle/>
          <a:p>
            <a:r>
              <a:rPr lang="zh-CN" altLang="en-US" sz="1600" b="0" dirty="0">
                <a:effectLst/>
                <a:latin typeface="Consolas" panose="020B0609020204030204" pitchFamily="49" charset="0"/>
              </a:rPr>
              <a:t>取出①</a:t>
            </a:r>
            <a:r>
              <a:rPr lang="zh-CN" altLang="en-US" sz="1600" dirty="0">
                <a:latin typeface="Consolas" panose="020B0609020204030204" pitchFamily="49" charset="0"/>
              </a:rPr>
              <a:t>作为输入</a:t>
            </a:r>
            <a:endParaRPr lang="zh-CN" altLang="en-US" sz="1600" b="0" dirty="0">
              <a:effectLst/>
              <a:latin typeface="Consolas" panose="020B0609020204030204" pitchFamily="49" charset="0"/>
            </a:endParaRPr>
          </a:p>
        </p:txBody>
      </p:sp>
      <p:cxnSp>
        <p:nvCxnSpPr>
          <p:cNvPr id="95" name="直接箭头连接符 94">
            <a:extLst>
              <a:ext uri="{FF2B5EF4-FFF2-40B4-BE49-F238E27FC236}">
                <a16:creationId xmlns:a16="http://schemas.microsoft.com/office/drawing/2014/main" xmlns="" id="{D41ABDD7-CDBE-48A6-8250-C2BB84DD9E4F}"/>
              </a:ext>
            </a:extLst>
          </p:cNvPr>
          <p:cNvCxnSpPr>
            <a:cxnSpLocks/>
          </p:cNvCxnSpPr>
          <p:nvPr/>
        </p:nvCxnSpPr>
        <p:spPr>
          <a:xfrm>
            <a:off x="5517159" y="4610542"/>
            <a:ext cx="1310619"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00" name="椭圆 99">
            <a:extLst>
              <a:ext uri="{FF2B5EF4-FFF2-40B4-BE49-F238E27FC236}">
                <a16:creationId xmlns:a16="http://schemas.microsoft.com/office/drawing/2014/main" xmlns="" id="{E6F4B83B-9F7D-46BF-BA11-8E31BF3CBE1B}"/>
              </a:ext>
            </a:extLst>
          </p:cNvPr>
          <p:cNvSpPr/>
          <p:nvPr/>
        </p:nvSpPr>
        <p:spPr>
          <a:xfrm>
            <a:off x="5558671" y="4689734"/>
            <a:ext cx="244025" cy="244025"/>
          </a:xfrm>
          <a:prstGeom prst="ellipse">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4</a:t>
            </a:r>
            <a:endParaRPr lang="zh-CN" altLang="en-US" b="1" dirty="0">
              <a:solidFill>
                <a:schemeClr val="tx1"/>
              </a:solidFill>
            </a:endParaRPr>
          </a:p>
        </p:txBody>
      </p:sp>
      <p:sp>
        <p:nvSpPr>
          <p:cNvPr id="102" name="矩形 101">
            <a:extLst>
              <a:ext uri="{FF2B5EF4-FFF2-40B4-BE49-F238E27FC236}">
                <a16:creationId xmlns:a16="http://schemas.microsoft.com/office/drawing/2014/main" xmlns="" id="{61B7DCF3-1F65-4236-85EC-EB45E8DFA33C}"/>
              </a:ext>
            </a:extLst>
          </p:cNvPr>
          <p:cNvSpPr/>
          <p:nvPr/>
        </p:nvSpPr>
        <p:spPr>
          <a:xfrm>
            <a:off x="5782148" y="4635243"/>
            <a:ext cx="1036042" cy="338554"/>
          </a:xfrm>
          <a:prstGeom prst="rect">
            <a:avLst/>
          </a:prstGeom>
        </p:spPr>
        <p:txBody>
          <a:bodyPr wrap="square">
            <a:spAutoFit/>
          </a:bodyPr>
          <a:lstStyle/>
          <a:p>
            <a:r>
              <a:rPr lang="zh-CN" altLang="en-US" sz="1600" dirty="0">
                <a:latin typeface="Consolas" panose="020B0609020204030204" pitchFamily="49" charset="0"/>
              </a:rPr>
              <a:t>保存结果</a:t>
            </a:r>
            <a:endParaRPr lang="zh-CN" altLang="en-US" sz="1600" b="0" dirty="0">
              <a:effectLst/>
              <a:latin typeface="Consolas" panose="020B0609020204030204" pitchFamily="49" charset="0"/>
            </a:endParaRPr>
          </a:p>
        </p:txBody>
      </p:sp>
      <p:sp>
        <p:nvSpPr>
          <p:cNvPr id="104" name="矩形 103">
            <a:extLst>
              <a:ext uri="{FF2B5EF4-FFF2-40B4-BE49-F238E27FC236}">
                <a16:creationId xmlns:a16="http://schemas.microsoft.com/office/drawing/2014/main" xmlns="" id="{7E920855-67CB-4B31-9AA9-16D41DBAC978}"/>
              </a:ext>
            </a:extLst>
          </p:cNvPr>
          <p:cNvSpPr/>
          <p:nvPr/>
        </p:nvSpPr>
        <p:spPr>
          <a:xfrm>
            <a:off x="1730378" y="5712853"/>
            <a:ext cx="3955869" cy="348557"/>
          </a:xfrm>
          <a:prstGeom prst="rect">
            <a:avLst/>
          </a:prstGeom>
        </p:spPr>
        <p:txBody>
          <a:bodyPr wrap="square">
            <a:spAutoFit/>
          </a:bodyPr>
          <a:lstStyle/>
          <a:p>
            <a:pPr>
              <a:lnSpc>
                <a:spcPct val="120000"/>
              </a:lnSpc>
            </a:pPr>
            <a:r>
              <a:rPr kumimoji="1" lang="zh-CN" altLang="en-US" sz="1400" b="1" dirty="0">
                <a:solidFill>
                  <a:schemeClr val="accent1"/>
                </a:solidFill>
                <a:latin typeface="黑体" panose="02010609060101010101" pitchFamily="49" charset="-122"/>
                <a:ea typeface="黑体" panose="02010609060101010101" pitchFamily="49" charset="-122"/>
              </a:rPr>
              <a:t>外部调用事件：与数据库的交互性能（</a:t>
            </a:r>
            <a:r>
              <a:rPr kumimoji="1" lang="zh-CN" altLang="en-US" sz="1400" b="1" dirty="0">
                <a:solidFill>
                  <a:srgbClr val="C00000"/>
                </a:solidFill>
                <a:latin typeface="黑体" panose="02010609060101010101" pitchFamily="49" charset="-122"/>
                <a:ea typeface="黑体" panose="02010609060101010101" pitchFamily="49" charset="-122"/>
              </a:rPr>
              <a:t>瓶颈</a:t>
            </a:r>
            <a:r>
              <a:rPr kumimoji="1" lang="zh-CN" altLang="en-US" sz="1400" b="1" dirty="0">
                <a:solidFill>
                  <a:schemeClr val="accent1"/>
                </a:solidFill>
                <a:latin typeface="黑体" panose="02010609060101010101" pitchFamily="49" charset="-122"/>
                <a:ea typeface="黑体" panose="02010609060101010101" pitchFamily="49" charset="-122"/>
              </a:rPr>
              <a:t>）</a:t>
            </a:r>
            <a:endParaRPr kumimoji="1" lang="zh-CN" altLang="en-US" sz="1400" b="1" dirty="0">
              <a:solidFill>
                <a:srgbClr val="C00000"/>
              </a:solidFill>
              <a:latin typeface="黑体" panose="02010609060101010101" pitchFamily="49" charset="-122"/>
              <a:ea typeface="黑体" panose="02010609060101010101" pitchFamily="49" charset="-122"/>
            </a:endParaRPr>
          </a:p>
        </p:txBody>
      </p:sp>
      <p:sp>
        <p:nvSpPr>
          <p:cNvPr id="106" name="矩形 105">
            <a:extLst>
              <a:ext uri="{FF2B5EF4-FFF2-40B4-BE49-F238E27FC236}">
                <a16:creationId xmlns:a16="http://schemas.microsoft.com/office/drawing/2014/main" xmlns="" id="{8FDADA73-E84A-4FEB-89F0-5BDE6C45DC4A}"/>
              </a:ext>
            </a:extLst>
          </p:cNvPr>
          <p:cNvSpPr/>
          <p:nvPr/>
        </p:nvSpPr>
        <p:spPr>
          <a:xfrm>
            <a:off x="1730378" y="6194907"/>
            <a:ext cx="6069758" cy="348557"/>
          </a:xfrm>
          <a:prstGeom prst="rect">
            <a:avLst/>
          </a:prstGeom>
        </p:spPr>
        <p:txBody>
          <a:bodyPr wrap="square">
            <a:spAutoFit/>
          </a:bodyPr>
          <a:lstStyle/>
          <a:p>
            <a:pPr>
              <a:lnSpc>
                <a:spcPct val="120000"/>
              </a:lnSpc>
            </a:pPr>
            <a:r>
              <a:rPr kumimoji="1" lang="zh-CN" altLang="en-US" sz="1400" b="1" dirty="0">
                <a:solidFill>
                  <a:schemeClr val="accent1"/>
                </a:solidFill>
                <a:latin typeface="黑体" panose="02010609060101010101" pitchFamily="49" charset="-122"/>
                <a:ea typeface="黑体" panose="02010609060101010101" pitchFamily="49" charset="-122"/>
              </a:rPr>
              <a:t>内部调用事件：遍历完整的端到端函数调用路径，从而</a:t>
            </a:r>
            <a:r>
              <a:rPr kumimoji="1" lang="zh-CN" altLang="en-US" sz="1400" b="1" dirty="0">
                <a:solidFill>
                  <a:srgbClr val="C00000"/>
                </a:solidFill>
                <a:latin typeface="黑体" panose="02010609060101010101" pitchFamily="49" charset="-122"/>
                <a:ea typeface="黑体" panose="02010609060101010101" pitchFamily="49" charset="-122"/>
              </a:rPr>
              <a:t>导致不必要的延迟</a:t>
            </a:r>
            <a:r>
              <a:rPr kumimoji="1" lang="zh-CN" altLang="en-US" sz="1400" b="1" dirty="0">
                <a:solidFill>
                  <a:schemeClr val="accent1"/>
                </a:solidFill>
                <a:latin typeface="黑体" panose="02010609060101010101" pitchFamily="49" charset="-122"/>
                <a:ea typeface="黑体" panose="02010609060101010101" pitchFamily="49" charset="-122"/>
              </a:rPr>
              <a:t>。</a:t>
            </a:r>
          </a:p>
        </p:txBody>
      </p:sp>
      <p:cxnSp>
        <p:nvCxnSpPr>
          <p:cNvPr id="107" name="连接符: 肘形 106">
            <a:extLst>
              <a:ext uri="{FF2B5EF4-FFF2-40B4-BE49-F238E27FC236}">
                <a16:creationId xmlns:a16="http://schemas.microsoft.com/office/drawing/2014/main" xmlns="" id="{28E99338-CFC6-4570-9DB8-F105C83751E7}"/>
              </a:ext>
            </a:extLst>
          </p:cNvPr>
          <p:cNvCxnSpPr>
            <a:cxnSpLocks/>
          </p:cNvCxnSpPr>
          <p:nvPr/>
        </p:nvCxnSpPr>
        <p:spPr>
          <a:xfrm rot="16200000" flipH="1">
            <a:off x="4575712" y="404109"/>
            <a:ext cx="93372" cy="5541719"/>
          </a:xfrm>
          <a:prstGeom prst="bentConnector3">
            <a:avLst>
              <a:gd name="adj1" fmla="val 344827"/>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08" name="矩形 107">
            <a:extLst>
              <a:ext uri="{FF2B5EF4-FFF2-40B4-BE49-F238E27FC236}">
                <a16:creationId xmlns:a16="http://schemas.microsoft.com/office/drawing/2014/main" xmlns="" id="{A50F3DD6-6DD1-4BD9-AB91-87D000A385C4}"/>
              </a:ext>
            </a:extLst>
          </p:cNvPr>
          <p:cNvSpPr/>
          <p:nvPr/>
        </p:nvSpPr>
        <p:spPr>
          <a:xfrm>
            <a:off x="6604668" y="5230510"/>
            <a:ext cx="1720536" cy="338554"/>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a:spAutoFit/>
          </a:bodyPr>
          <a:lstStyle/>
          <a:p>
            <a:pPr algn="ctr"/>
            <a:r>
              <a:rPr lang="zh-CN" altLang="en-US" sz="1600" dirty="0">
                <a:latin typeface="黑体" panose="02010609060101010101" pitchFamily="49" charset="-122"/>
                <a:ea typeface="黑体" panose="02010609060101010101" pitchFamily="49" charset="-122"/>
                <a:cs typeface="Arial" panose="020B0604020202020204" pitchFamily="34" charset="0"/>
              </a:rPr>
              <a:t>内部调用事件</a:t>
            </a:r>
          </a:p>
        </p:txBody>
      </p:sp>
      <p:sp>
        <p:nvSpPr>
          <p:cNvPr id="110" name="椭圆 109">
            <a:extLst>
              <a:ext uri="{FF2B5EF4-FFF2-40B4-BE49-F238E27FC236}">
                <a16:creationId xmlns:a16="http://schemas.microsoft.com/office/drawing/2014/main" xmlns="" id="{2CDBA6A4-9172-43B6-8DC1-97C5B80F49E8}"/>
              </a:ext>
            </a:extLst>
          </p:cNvPr>
          <p:cNvSpPr/>
          <p:nvPr/>
        </p:nvSpPr>
        <p:spPr>
          <a:xfrm>
            <a:off x="3819828" y="3540423"/>
            <a:ext cx="244025" cy="244025"/>
          </a:xfrm>
          <a:prstGeom prst="ellipse">
            <a:avLst/>
          </a:prstGeom>
          <a:solidFill>
            <a:srgbClr val="D0F1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4</a:t>
            </a:r>
            <a:endParaRPr lang="zh-CN" altLang="en-US" b="1" dirty="0">
              <a:solidFill>
                <a:schemeClr val="tx1"/>
              </a:solidFill>
            </a:endParaRPr>
          </a:p>
        </p:txBody>
      </p:sp>
      <p:sp>
        <p:nvSpPr>
          <p:cNvPr id="112" name="矩形 111">
            <a:extLst>
              <a:ext uri="{FF2B5EF4-FFF2-40B4-BE49-F238E27FC236}">
                <a16:creationId xmlns:a16="http://schemas.microsoft.com/office/drawing/2014/main" xmlns="" id="{9D1FFFCD-9F73-4661-99E6-5A1EE830DD73}"/>
              </a:ext>
            </a:extLst>
          </p:cNvPr>
          <p:cNvSpPr/>
          <p:nvPr/>
        </p:nvSpPr>
        <p:spPr>
          <a:xfrm>
            <a:off x="4022562" y="3491055"/>
            <a:ext cx="1036042" cy="338554"/>
          </a:xfrm>
          <a:prstGeom prst="rect">
            <a:avLst/>
          </a:prstGeom>
        </p:spPr>
        <p:txBody>
          <a:bodyPr wrap="square">
            <a:spAutoFit/>
          </a:bodyPr>
          <a:lstStyle/>
          <a:p>
            <a:r>
              <a:rPr lang="zh-CN" altLang="en-US" sz="1600" dirty="0">
                <a:latin typeface="Consolas" panose="020B0609020204030204" pitchFamily="49" charset="0"/>
              </a:rPr>
              <a:t>执行结果</a:t>
            </a:r>
            <a:endParaRPr lang="zh-CN" altLang="en-US" sz="1600" b="0" dirty="0">
              <a:effectLst/>
              <a:latin typeface="Consolas" panose="020B0609020204030204" pitchFamily="49" charset="0"/>
            </a:endParaRPr>
          </a:p>
        </p:txBody>
      </p:sp>
      <p:cxnSp>
        <p:nvCxnSpPr>
          <p:cNvPr id="113" name="直接箭头连接符 112">
            <a:extLst>
              <a:ext uri="{FF2B5EF4-FFF2-40B4-BE49-F238E27FC236}">
                <a16:creationId xmlns:a16="http://schemas.microsoft.com/office/drawing/2014/main" xmlns="" id="{68A83AFB-4C3E-4C7F-8B7B-DAB3543F0794}"/>
              </a:ext>
            </a:extLst>
          </p:cNvPr>
          <p:cNvCxnSpPr>
            <a:cxnSpLocks/>
          </p:cNvCxnSpPr>
          <p:nvPr/>
        </p:nvCxnSpPr>
        <p:spPr>
          <a:xfrm>
            <a:off x="850299" y="4491556"/>
            <a:ext cx="338921"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5" name="矩形 44">
            <a:extLst>
              <a:ext uri="{FF2B5EF4-FFF2-40B4-BE49-F238E27FC236}">
                <a16:creationId xmlns:a16="http://schemas.microsoft.com/office/drawing/2014/main" xmlns="" id="{A78E12CD-B0A0-7C4E-99D7-CEBC805DECC5}"/>
              </a:ext>
            </a:extLst>
          </p:cNvPr>
          <p:cNvSpPr/>
          <p:nvPr/>
        </p:nvSpPr>
        <p:spPr>
          <a:xfrm>
            <a:off x="810874" y="1763184"/>
            <a:ext cx="1761209" cy="451406"/>
          </a:xfrm>
          <a:prstGeom prst="rect">
            <a:avLst/>
          </a:prstGeom>
        </p:spPr>
        <p:txBody>
          <a:bodyPr wrap="square">
            <a:spAutoFit/>
          </a:bodyPr>
          <a:lstStyle/>
          <a:p>
            <a:pPr lvl="1">
              <a:lnSpc>
                <a:spcPts val="2800"/>
              </a:lnSpc>
            </a:pPr>
            <a:r>
              <a:rPr lang="zh-CN" altLang="en-US" sz="2000" b="1" dirty="0">
                <a:solidFill>
                  <a:schemeClr val="accent1"/>
                </a:solidFill>
                <a:latin typeface="+mn-ea"/>
              </a:rPr>
              <a:t>传递优化</a:t>
            </a:r>
            <a:endParaRPr lang="en-US" altLang="zh-CN" sz="2000" b="1" dirty="0">
              <a:solidFill>
                <a:srgbClr val="FF0000"/>
              </a:solidFill>
              <a:latin typeface="+mn-ea"/>
            </a:endParaRPr>
          </a:p>
        </p:txBody>
      </p:sp>
      <p:sp>
        <p:nvSpPr>
          <p:cNvPr id="46" name="iconfont-1049-809666">
            <a:extLst>
              <a:ext uri="{FF2B5EF4-FFF2-40B4-BE49-F238E27FC236}">
                <a16:creationId xmlns:a16="http://schemas.microsoft.com/office/drawing/2014/main" xmlns="" id="{D997CABC-7C35-CB4F-9738-32E4AD7DE7BB}"/>
              </a:ext>
            </a:extLst>
          </p:cNvPr>
          <p:cNvSpPr>
            <a:spLocks noChangeAspect="1"/>
          </p:cNvSpPr>
          <p:nvPr/>
        </p:nvSpPr>
        <p:spPr bwMode="auto">
          <a:xfrm>
            <a:off x="794794" y="1764082"/>
            <a:ext cx="427317" cy="427317"/>
          </a:xfrm>
          <a:custGeom>
            <a:avLst/>
            <a:gdLst>
              <a:gd name="T0" fmla="*/ 11378 w 12800"/>
              <a:gd name="T1" fmla="*/ 10472 h 12800"/>
              <a:gd name="T2" fmla="*/ 10967 w 12800"/>
              <a:gd name="T3" fmla="*/ 8065 h 12800"/>
              <a:gd name="T4" fmla="*/ 12800 w 12800"/>
              <a:gd name="T5" fmla="*/ 5759 h 12800"/>
              <a:gd name="T6" fmla="*/ 10804 w 12800"/>
              <a:gd name="T7" fmla="*/ 4351 h 12800"/>
              <a:gd name="T8" fmla="*/ 10472 w 12800"/>
              <a:gd name="T9" fmla="*/ 1422 h 12800"/>
              <a:gd name="T10" fmla="*/ 8065 w 12800"/>
              <a:gd name="T11" fmla="*/ 1840 h 12800"/>
              <a:gd name="T12" fmla="*/ 5759 w 12800"/>
              <a:gd name="T13" fmla="*/ 0 h 12800"/>
              <a:gd name="T14" fmla="*/ 4355 w 12800"/>
              <a:gd name="T15" fmla="*/ 2000 h 12800"/>
              <a:gd name="T16" fmla="*/ 1422 w 12800"/>
              <a:gd name="T17" fmla="*/ 2328 h 12800"/>
              <a:gd name="T18" fmla="*/ 1843 w 12800"/>
              <a:gd name="T19" fmla="*/ 4735 h 12800"/>
              <a:gd name="T20" fmla="*/ 0 w 12800"/>
              <a:gd name="T21" fmla="*/ 7041 h 12800"/>
              <a:gd name="T22" fmla="*/ 2001 w 12800"/>
              <a:gd name="T23" fmla="*/ 8444 h 12800"/>
              <a:gd name="T24" fmla="*/ 2328 w 12800"/>
              <a:gd name="T25" fmla="*/ 11378 h 12800"/>
              <a:gd name="T26" fmla="*/ 4735 w 12800"/>
              <a:gd name="T27" fmla="*/ 10959 h 12800"/>
              <a:gd name="T28" fmla="*/ 7041 w 12800"/>
              <a:gd name="T29" fmla="*/ 12800 h 12800"/>
              <a:gd name="T30" fmla="*/ 8452 w 12800"/>
              <a:gd name="T31" fmla="*/ 10799 h 12800"/>
              <a:gd name="T32" fmla="*/ 8277 w 12800"/>
              <a:gd name="T33" fmla="*/ 9783 h 12800"/>
              <a:gd name="T34" fmla="*/ 7110 w 12800"/>
              <a:gd name="T35" fmla="*/ 10554 h 12800"/>
              <a:gd name="T36" fmla="*/ 5759 w 12800"/>
              <a:gd name="T37" fmla="*/ 11815 h 12800"/>
              <a:gd name="T38" fmla="*/ 5663 w 12800"/>
              <a:gd name="T39" fmla="*/ 10214 h 12800"/>
              <a:gd name="T40" fmla="*/ 4225 w 12800"/>
              <a:gd name="T41" fmla="*/ 9617 h 12800"/>
              <a:gd name="T42" fmla="*/ 3024 w 12800"/>
              <a:gd name="T43" fmla="*/ 10682 h 12800"/>
              <a:gd name="T44" fmla="*/ 2961 w 12800"/>
              <a:gd name="T45" fmla="*/ 8835 h 12800"/>
              <a:gd name="T46" fmla="*/ 2680 w 12800"/>
              <a:gd name="T47" fmla="*/ 7465 h 12800"/>
              <a:gd name="T48" fmla="*/ 951 w 12800"/>
              <a:gd name="T49" fmla="*/ 7006 h 12800"/>
              <a:gd name="T50" fmla="*/ 951 w 12800"/>
              <a:gd name="T51" fmla="*/ 5794 h 12800"/>
              <a:gd name="T52" fmla="*/ 2680 w 12800"/>
              <a:gd name="T53" fmla="*/ 5335 h 12800"/>
              <a:gd name="T54" fmla="*/ 2961 w 12800"/>
              <a:gd name="T55" fmla="*/ 3965 h 12800"/>
              <a:gd name="T56" fmla="*/ 3024 w 12800"/>
              <a:gd name="T57" fmla="*/ 2118 h 12800"/>
              <a:gd name="T58" fmla="*/ 4225 w 12800"/>
              <a:gd name="T59" fmla="*/ 3183 h 12800"/>
              <a:gd name="T60" fmla="*/ 5663 w 12800"/>
              <a:gd name="T61" fmla="*/ 2586 h 12800"/>
              <a:gd name="T62" fmla="*/ 5759 w 12800"/>
              <a:gd name="T63" fmla="*/ 985 h 12800"/>
              <a:gd name="T64" fmla="*/ 7110 w 12800"/>
              <a:gd name="T65" fmla="*/ 2246 h 12800"/>
              <a:gd name="T66" fmla="*/ 8277 w 12800"/>
              <a:gd name="T67" fmla="*/ 3017 h 12800"/>
              <a:gd name="T68" fmla="*/ 9824 w 12800"/>
              <a:gd name="T69" fmla="*/ 2118 h 12800"/>
              <a:gd name="T70" fmla="*/ 10682 w 12800"/>
              <a:gd name="T71" fmla="*/ 2976 h 12800"/>
              <a:gd name="T72" fmla="*/ 9783 w 12800"/>
              <a:gd name="T73" fmla="*/ 4523 h 12800"/>
              <a:gd name="T74" fmla="*/ 10554 w 12800"/>
              <a:gd name="T75" fmla="*/ 5690 h 12800"/>
              <a:gd name="T76" fmla="*/ 11815 w 12800"/>
              <a:gd name="T77" fmla="*/ 7041 h 12800"/>
              <a:gd name="T78" fmla="*/ 10214 w 12800"/>
              <a:gd name="T79" fmla="*/ 7137 h 12800"/>
              <a:gd name="T80" fmla="*/ 9617 w 12800"/>
              <a:gd name="T81" fmla="*/ 8575 h 12800"/>
              <a:gd name="T82" fmla="*/ 10682 w 12800"/>
              <a:gd name="T83" fmla="*/ 9776 h 12800"/>
              <a:gd name="T84" fmla="*/ 8835 w 12800"/>
              <a:gd name="T85" fmla="*/ 9839 h 12800"/>
              <a:gd name="T86" fmla="*/ 8721 w 12800"/>
              <a:gd name="T87" fmla="*/ 6470 h 12800"/>
              <a:gd name="T88" fmla="*/ 6470 w 12800"/>
              <a:gd name="T89" fmla="*/ 8721 h 12800"/>
              <a:gd name="T90" fmla="*/ 6470 w 12800"/>
              <a:gd name="T91" fmla="*/ 5204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00" h="12800">
                <a:moveTo>
                  <a:pt x="9186" y="11431"/>
                </a:moveTo>
                <a:cubicBezTo>
                  <a:pt x="9559" y="11749"/>
                  <a:pt x="10126" y="11725"/>
                  <a:pt x="10472" y="11378"/>
                </a:cubicBezTo>
                <a:lnTo>
                  <a:pt x="11378" y="10472"/>
                </a:lnTo>
                <a:cubicBezTo>
                  <a:pt x="11725" y="10126"/>
                  <a:pt x="11748" y="9558"/>
                  <a:pt x="11431" y="9186"/>
                </a:cubicBezTo>
                <a:cubicBezTo>
                  <a:pt x="11431" y="9186"/>
                  <a:pt x="10754" y="8547"/>
                  <a:pt x="10804" y="8441"/>
                </a:cubicBezTo>
                <a:cubicBezTo>
                  <a:pt x="10909" y="8213"/>
                  <a:pt x="10855" y="8073"/>
                  <a:pt x="10967" y="8065"/>
                </a:cubicBezTo>
                <a:cubicBezTo>
                  <a:pt x="11287" y="8039"/>
                  <a:pt x="11928" y="7988"/>
                  <a:pt x="11928" y="7988"/>
                </a:cubicBezTo>
                <a:cubicBezTo>
                  <a:pt x="12416" y="7949"/>
                  <a:pt x="12800" y="7531"/>
                  <a:pt x="12800" y="7041"/>
                </a:cubicBezTo>
                <a:lnTo>
                  <a:pt x="12800" y="5759"/>
                </a:lnTo>
                <a:cubicBezTo>
                  <a:pt x="12800" y="5270"/>
                  <a:pt x="12415" y="4851"/>
                  <a:pt x="11928" y="4812"/>
                </a:cubicBezTo>
                <a:cubicBezTo>
                  <a:pt x="11928" y="4812"/>
                  <a:pt x="11000" y="4846"/>
                  <a:pt x="10961" y="4739"/>
                </a:cubicBezTo>
                <a:cubicBezTo>
                  <a:pt x="10874" y="4499"/>
                  <a:pt x="10732" y="4435"/>
                  <a:pt x="10804" y="4351"/>
                </a:cubicBezTo>
                <a:lnTo>
                  <a:pt x="11431" y="3614"/>
                </a:lnTo>
                <a:cubicBezTo>
                  <a:pt x="11749" y="3241"/>
                  <a:pt x="11725" y="2674"/>
                  <a:pt x="11378" y="2328"/>
                </a:cubicBezTo>
                <a:lnTo>
                  <a:pt x="10472" y="1422"/>
                </a:lnTo>
                <a:cubicBezTo>
                  <a:pt x="10126" y="1075"/>
                  <a:pt x="9558" y="1052"/>
                  <a:pt x="9186" y="1369"/>
                </a:cubicBezTo>
                <a:cubicBezTo>
                  <a:pt x="9186" y="1369"/>
                  <a:pt x="8548" y="2046"/>
                  <a:pt x="8441" y="1996"/>
                </a:cubicBezTo>
                <a:cubicBezTo>
                  <a:pt x="8214" y="1891"/>
                  <a:pt x="8074" y="1949"/>
                  <a:pt x="8065" y="1840"/>
                </a:cubicBezTo>
                <a:cubicBezTo>
                  <a:pt x="8039" y="1518"/>
                  <a:pt x="7988" y="872"/>
                  <a:pt x="7988" y="872"/>
                </a:cubicBezTo>
                <a:cubicBezTo>
                  <a:pt x="7949" y="384"/>
                  <a:pt x="7531" y="0"/>
                  <a:pt x="7041" y="0"/>
                </a:cubicBezTo>
                <a:lnTo>
                  <a:pt x="5759" y="0"/>
                </a:lnTo>
                <a:cubicBezTo>
                  <a:pt x="5270" y="0"/>
                  <a:pt x="4851" y="385"/>
                  <a:pt x="4812" y="872"/>
                </a:cubicBezTo>
                <a:cubicBezTo>
                  <a:pt x="4812" y="872"/>
                  <a:pt x="4848" y="1799"/>
                  <a:pt x="4742" y="1838"/>
                </a:cubicBezTo>
                <a:cubicBezTo>
                  <a:pt x="4502" y="1925"/>
                  <a:pt x="4438" y="2071"/>
                  <a:pt x="4355" y="2000"/>
                </a:cubicBezTo>
                <a:lnTo>
                  <a:pt x="3614" y="1369"/>
                </a:lnTo>
                <a:cubicBezTo>
                  <a:pt x="3241" y="1051"/>
                  <a:pt x="2674" y="1075"/>
                  <a:pt x="2328" y="1422"/>
                </a:cubicBezTo>
                <a:lnTo>
                  <a:pt x="1422" y="2328"/>
                </a:lnTo>
                <a:cubicBezTo>
                  <a:pt x="1075" y="2674"/>
                  <a:pt x="1052" y="3242"/>
                  <a:pt x="1369" y="3614"/>
                </a:cubicBezTo>
                <a:cubicBezTo>
                  <a:pt x="1369" y="3614"/>
                  <a:pt x="2047" y="4250"/>
                  <a:pt x="1998" y="4355"/>
                </a:cubicBezTo>
                <a:cubicBezTo>
                  <a:pt x="1892" y="4584"/>
                  <a:pt x="1951" y="4726"/>
                  <a:pt x="1843" y="4735"/>
                </a:cubicBezTo>
                <a:lnTo>
                  <a:pt x="872" y="4812"/>
                </a:lnTo>
                <a:cubicBezTo>
                  <a:pt x="384" y="4851"/>
                  <a:pt x="0" y="5269"/>
                  <a:pt x="0" y="5759"/>
                </a:cubicBezTo>
                <a:lnTo>
                  <a:pt x="0" y="7041"/>
                </a:lnTo>
                <a:cubicBezTo>
                  <a:pt x="0" y="7530"/>
                  <a:pt x="385" y="7949"/>
                  <a:pt x="872" y="7988"/>
                </a:cubicBezTo>
                <a:cubicBezTo>
                  <a:pt x="872" y="7988"/>
                  <a:pt x="1811" y="7985"/>
                  <a:pt x="1842" y="8069"/>
                </a:cubicBezTo>
                <a:cubicBezTo>
                  <a:pt x="1929" y="8306"/>
                  <a:pt x="2071" y="8361"/>
                  <a:pt x="2001" y="8444"/>
                </a:cubicBezTo>
                <a:lnTo>
                  <a:pt x="1369" y="9186"/>
                </a:lnTo>
                <a:cubicBezTo>
                  <a:pt x="1051" y="9559"/>
                  <a:pt x="1075" y="10126"/>
                  <a:pt x="1422" y="10472"/>
                </a:cubicBezTo>
                <a:lnTo>
                  <a:pt x="2328" y="11378"/>
                </a:lnTo>
                <a:cubicBezTo>
                  <a:pt x="2674" y="11725"/>
                  <a:pt x="3242" y="11748"/>
                  <a:pt x="3614" y="11431"/>
                </a:cubicBezTo>
                <a:cubicBezTo>
                  <a:pt x="3614" y="11431"/>
                  <a:pt x="4252" y="10754"/>
                  <a:pt x="4359" y="10804"/>
                </a:cubicBezTo>
                <a:cubicBezTo>
                  <a:pt x="4586" y="10909"/>
                  <a:pt x="4732" y="10917"/>
                  <a:pt x="4735" y="10959"/>
                </a:cubicBezTo>
                <a:cubicBezTo>
                  <a:pt x="4761" y="11282"/>
                  <a:pt x="4812" y="11928"/>
                  <a:pt x="4812" y="11928"/>
                </a:cubicBezTo>
                <a:cubicBezTo>
                  <a:pt x="4851" y="12416"/>
                  <a:pt x="5269" y="12800"/>
                  <a:pt x="5759" y="12800"/>
                </a:cubicBezTo>
                <a:lnTo>
                  <a:pt x="7041" y="12800"/>
                </a:lnTo>
                <a:cubicBezTo>
                  <a:pt x="7530" y="12800"/>
                  <a:pt x="7949" y="12415"/>
                  <a:pt x="7988" y="11928"/>
                </a:cubicBezTo>
                <a:cubicBezTo>
                  <a:pt x="7988" y="11928"/>
                  <a:pt x="7961" y="10997"/>
                  <a:pt x="8072" y="10957"/>
                </a:cubicBezTo>
                <a:cubicBezTo>
                  <a:pt x="8201" y="10910"/>
                  <a:pt x="8327" y="10857"/>
                  <a:pt x="8452" y="10799"/>
                </a:cubicBezTo>
                <a:cubicBezTo>
                  <a:pt x="8554" y="10751"/>
                  <a:pt x="9186" y="11431"/>
                  <a:pt x="9186" y="11431"/>
                </a:cubicBezTo>
                <a:close/>
                <a:moveTo>
                  <a:pt x="8575" y="9617"/>
                </a:moveTo>
                <a:lnTo>
                  <a:pt x="8277" y="9783"/>
                </a:lnTo>
                <a:cubicBezTo>
                  <a:pt x="8020" y="9926"/>
                  <a:pt x="7748" y="10039"/>
                  <a:pt x="7465" y="10120"/>
                </a:cubicBezTo>
                <a:lnTo>
                  <a:pt x="7137" y="10214"/>
                </a:lnTo>
                <a:lnTo>
                  <a:pt x="7110" y="10554"/>
                </a:lnTo>
                <a:lnTo>
                  <a:pt x="7006" y="11849"/>
                </a:lnTo>
                <a:cubicBezTo>
                  <a:pt x="7008" y="11824"/>
                  <a:pt x="7018" y="11815"/>
                  <a:pt x="7041" y="11815"/>
                </a:cubicBezTo>
                <a:lnTo>
                  <a:pt x="5759" y="11815"/>
                </a:lnTo>
                <a:cubicBezTo>
                  <a:pt x="5782" y="11815"/>
                  <a:pt x="5792" y="11825"/>
                  <a:pt x="5794" y="11849"/>
                </a:cubicBezTo>
                <a:lnTo>
                  <a:pt x="5690" y="10554"/>
                </a:lnTo>
                <a:lnTo>
                  <a:pt x="5663" y="10214"/>
                </a:lnTo>
                <a:lnTo>
                  <a:pt x="5335" y="10120"/>
                </a:lnTo>
                <a:cubicBezTo>
                  <a:pt x="5052" y="10039"/>
                  <a:pt x="4780" y="9926"/>
                  <a:pt x="4523" y="9783"/>
                </a:cubicBezTo>
                <a:lnTo>
                  <a:pt x="4225" y="9617"/>
                </a:lnTo>
                <a:lnTo>
                  <a:pt x="3965" y="9839"/>
                </a:lnTo>
                <a:lnTo>
                  <a:pt x="2976" y="10682"/>
                </a:lnTo>
                <a:cubicBezTo>
                  <a:pt x="2995" y="10665"/>
                  <a:pt x="3007" y="10666"/>
                  <a:pt x="3024" y="10682"/>
                </a:cubicBezTo>
                <a:lnTo>
                  <a:pt x="2118" y="9776"/>
                </a:lnTo>
                <a:cubicBezTo>
                  <a:pt x="2134" y="9792"/>
                  <a:pt x="2134" y="9806"/>
                  <a:pt x="2118" y="9824"/>
                </a:cubicBezTo>
                <a:lnTo>
                  <a:pt x="2961" y="8835"/>
                </a:lnTo>
                <a:lnTo>
                  <a:pt x="3183" y="8575"/>
                </a:lnTo>
                <a:lnTo>
                  <a:pt x="3017" y="8277"/>
                </a:lnTo>
                <a:cubicBezTo>
                  <a:pt x="2874" y="8020"/>
                  <a:pt x="2761" y="7748"/>
                  <a:pt x="2680" y="7465"/>
                </a:cubicBezTo>
                <a:lnTo>
                  <a:pt x="2586" y="7137"/>
                </a:lnTo>
                <a:lnTo>
                  <a:pt x="2246" y="7110"/>
                </a:lnTo>
                <a:lnTo>
                  <a:pt x="951" y="7006"/>
                </a:lnTo>
                <a:cubicBezTo>
                  <a:pt x="976" y="7008"/>
                  <a:pt x="985" y="7018"/>
                  <a:pt x="985" y="7041"/>
                </a:cubicBezTo>
                <a:lnTo>
                  <a:pt x="985" y="5759"/>
                </a:lnTo>
                <a:cubicBezTo>
                  <a:pt x="985" y="5782"/>
                  <a:pt x="975" y="5792"/>
                  <a:pt x="951" y="5794"/>
                </a:cubicBezTo>
                <a:lnTo>
                  <a:pt x="2246" y="5690"/>
                </a:lnTo>
                <a:lnTo>
                  <a:pt x="2586" y="5663"/>
                </a:lnTo>
                <a:lnTo>
                  <a:pt x="2680" y="5335"/>
                </a:lnTo>
                <a:cubicBezTo>
                  <a:pt x="2761" y="5052"/>
                  <a:pt x="2874" y="4780"/>
                  <a:pt x="3017" y="4523"/>
                </a:cubicBezTo>
                <a:lnTo>
                  <a:pt x="3183" y="4225"/>
                </a:lnTo>
                <a:lnTo>
                  <a:pt x="2961" y="3965"/>
                </a:lnTo>
                <a:lnTo>
                  <a:pt x="2118" y="2976"/>
                </a:lnTo>
                <a:cubicBezTo>
                  <a:pt x="2135" y="2995"/>
                  <a:pt x="2134" y="3007"/>
                  <a:pt x="2118" y="3024"/>
                </a:cubicBezTo>
                <a:lnTo>
                  <a:pt x="3024" y="2118"/>
                </a:lnTo>
                <a:cubicBezTo>
                  <a:pt x="3008" y="2134"/>
                  <a:pt x="2994" y="2134"/>
                  <a:pt x="2976" y="2118"/>
                </a:cubicBezTo>
                <a:lnTo>
                  <a:pt x="3965" y="2961"/>
                </a:lnTo>
                <a:lnTo>
                  <a:pt x="4225" y="3183"/>
                </a:lnTo>
                <a:lnTo>
                  <a:pt x="4523" y="3017"/>
                </a:lnTo>
                <a:cubicBezTo>
                  <a:pt x="4780" y="2874"/>
                  <a:pt x="5052" y="2761"/>
                  <a:pt x="5335" y="2680"/>
                </a:cubicBezTo>
                <a:lnTo>
                  <a:pt x="5663" y="2586"/>
                </a:lnTo>
                <a:lnTo>
                  <a:pt x="5690" y="2246"/>
                </a:lnTo>
                <a:lnTo>
                  <a:pt x="5794" y="951"/>
                </a:lnTo>
                <a:cubicBezTo>
                  <a:pt x="5792" y="976"/>
                  <a:pt x="5782" y="985"/>
                  <a:pt x="5759" y="985"/>
                </a:cubicBezTo>
                <a:lnTo>
                  <a:pt x="7041" y="985"/>
                </a:lnTo>
                <a:cubicBezTo>
                  <a:pt x="7018" y="985"/>
                  <a:pt x="7008" y="975"/>
                  <a:pt x="7006" y="951"/>
                </a:cubicBezTo>
                <a:lnTo>
                  <a:pt x="7110" y="2246"/>
                </a:lnTo>
                <a:lnTo>
                  <a:pt x="7137" y="2586"/>
                </a:lnTo>
                <a:lnTo>
                  <a:pt x="7465" y="2680"/>
                </a:lnTo>
                <a:cubicBezTo>
                  <a:pt x="7748" y="2761"/>
                  <a:pt x="8020" y="2874"/>
                  <a:pt x="8277" y="3017"/>
                </a:cubicBezTo>
                <a:lnTo>
                  <a:pt x="8575" y="3183"/>
                </a:lnTo>
                <a:lnTo>
                  <a:pt x="8835" y="2961"/>
                </a:lnTo>
                <a:lnTo>
                  <a:pt x="9824" y="2118"/>
                </a:lnTo>
                <a:cubicBezTo>
                  <a:pt x="9805" y="2135"/>
                  <a:pt x="9793" y="2134"/>
                  <a:pt x="9776" y="2118"/>
                </a:cubicBezTo>
                <a:lnTo>
                  <a:pt x="10682" y="3024"/>
                </a:lnTo>
                <a:cubicBezTo>
                  <a:pt x="10666" y="3008"/>
                  <a:pt x="10666" y="2994"/>
                  <a:pt x="10682" y="2976"/>
                </a:cubicBezTo>
                <a:lnTo>
                  <a:pt x="9839" y="3965"/>
                </a:lnTo>
                <a:lnTo>
                  <a:pt x="9617" y="4225"/>
                </a:lnTo>
                <a:lnTo>
                  <a:pt x="9783" y="4523"/>
                </a:lnTo>
                <a:cubicBezTo>
                  <a:pt x="9926" y="4780"/>
                  <a:pt x="10039" y="5052"/>
                  <a:pt x="10120" y="5335"/>
                </a:cubicBezTo>
                <a:lnTo>
                  <a:pt x="10214" y="5663"/>
                </a:lnTo>
                <a:lnTo>
                  <a:pt x="10554" y="5690"/>
                </a:lnTo>
                <a:lnTo>
                  <a:pt x="11849" y="5794"/>
                </a:lnTo>
                <a:cubicBezTo>
                  <a:pt x="11824" y="5792"/>
                  <a:pt x="11815" y="5782"/>
                  <a:pt x="11815" y="5759"/>
                </a:cubicBezTo>
                <a:lnTo>
                  <a:pt x="11815" y="7041"/>
                </a:lnTo>
                <a:cubicBezTo>
                  <a:pt x="11815" y="7018"/>
                  <a:pt x="11825" y="7008"/>
                  <a:pt x="11849" y="7006"/>
                </a:cubicBezTo>
                <a:lnTo>
                  <a:pt x="10554" y="7110"/>
                </a:lnTo>
                <a:lnTo>
                  <a:pt x="10214" y="7137"/>
                </a:lnTo>
                <a:lnTo>
                  <a:pt x="10120" y="7465"/>
                </a:lnTo>
                <a:cubicBezTo>
                  <a:pt x="10039" y="7748"/>
                  <a:pt x="9926" y="8020"/>
                  <a:pt x="9783" y="8277"/>
                </a:cubicBezTo>
                <a:lnTo>
                  <a:pt x="9617" y="8575"/>
                </a:lnTo>
                <a:lnTo>
                  <a:pt x="9839" y="8835"/>
                </a:lnTo>
                <a:lnTo>
                  <a:pt x="10682" y="9824"/>
                </a:lnTo>
                <a:cubicBezTo>
                  <a:pt x="10665" y="9805"/>
                  <a:pt x="10666" y="9793"/>
                  <a:pt x="10682" y="9776"/>
                </a:cubicBezTo>
                <a:lnTo>
                  <a:pt x="9776" y="10682"/>
                </a:lnTo>
                <a:cubicBezTo>
                  <a:pt x="9792" y="10666"/>
                  <a:pt x="9806" y="10666"/>
                  <a:pt x="9824" y="10682"/>
                </a:cubicBezTo>
                <a:lnTo>
                  <a:pt x="8835" y="9839"/>
                </a:lnTo>
                <a:lnTo>
                  <a:pt x="8575" y="9617"/>
                </a:lnTo>
                <a:close/>
                <a:moveTo>
                  <a:pt x="6470" y="8721"/>
                </a:moveTo>
                <a:cubicBezTo>
                  <a:pt x="7713" y="8721"/>
                  <a:pt x="8721" y="7713"/>
                  <a:pt x="8721" y="6470"/>
                </a:cubicBezTo>
                <a:cubicBezTo>
                  <a:pt x="8721" y="5227"/>
                  <a:pt x="7713" y="4220"/>
                  <a:pt x="6470" y="4220"/>
                </a:cubicBezTo>
                <a:cubicBezTo>
                  <a:pt x="5227" y="4220"/>
                  <a:pt x="4220" y="5227"/>
                  <a:pt x="4220" y="6470"/>
                </a:cubicBezTo>
                <a:cubicBezTo>
                  <a:pt x="4220" y="7713"/>
                  <a:pt x="5227" y="8721"/>
                  <a:pt x="6470" y="8721"/>
                </a:cubicBezTo>
                <a:close/>
                <a:moveTo>
                  <a:pt x="6470" y="7736"/>
                </a:moveTo>
                <a:cubicBezTo>
                  <a:pt x="5771" y="7736"/>
                  <a:pt x="5204" y="7169"/>
                  <a:pt x="5204" y="6470"/>
                </a:cubicBezTo>
                <a:cubicBezTo>
                  <a:pt x="5204" y="5771"/>
                  <a:pt x="5771" y="5204"/>
                  <a:pt x="6470" y="5204"/>
                </a:cubicBezTo>
                <a:cubicBezTo>
                  <a:pt x="7169" y="5204"/>
                  <a:pt x="7736" y="5771"/>
                  <a:pt x="7736" y="6470"/>
                </a:cubicBezTo>
                <a:cubicBezTo>
                  <a:pt x="7736" y="7169"/>
                  <a:pt x="7169" y="7736"/>
                  <a:pt x="6470" y="7736"/>
                </a:cubicBezTo>
                <a:close/>
              </a:path>
            </a:pathLst>
          </a:custGeom>
          <a:solidFill>
            <a:schemeClr val="accent1"/>
          </a:solidFill>
          <a:ln>
            <a:noFill/>
          </a:ln>
        </p:spPr>
      </p:sp>
      <p:sp>
        <p:nvSpPr>
          <p:cNvPr id="48" name="Oval 75">
            <a:extLst>
              <a:ext uri="{FF2B5EF4-FFF2-40B4-BE49-F238E27FC236}">
                <a16:creationId xmlns:a16="http://schemas.microsoft.com/office/drawing/2014/main" xmlns="" id="{BBFC6F68-543B-4401-943E-26830D31BDDA}"/>
              </a:ext>
            </a:extLst>
          </p:cNvPr>
          <p:cNvSpPr/>
          <p:nvPr/>
        </p:nvSpPr>
        <p:spPr>
          <a:xfrm>
            <a:off x="1449556" y="5728170"/>
            <a:ext cx="301851" cy="3016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rPr>
              <a:t>1</a:t>
            </a:r>
            <a:endParaRPr lang="en-US" dirty="0">
              <a:latin typeface="+mn-ea"/>
            </a:endParaRPr>
          </a:p>
        </p:txBody>
      </p:sp>
      <p:sp>
        <p:nvSpPr>
          <p:cNvPr id="49" name="Oval 75">
            <a:extLst>
              <a:ext uri="{FF2B5EF4-FFF2-40B4-BE49-F238E27FC236}">
                <a16:creationId xmlns:a16="http://schemas.microsoft.com/office/drawing/2014/main" xmlns="" id="{BBFC6F68-543B-4401-943E-26830D31BDDA}"/>
              </a:ext>
            </a:extLst>
          </p:cNvPr>
          <p:cNvSpPr/>
          <p:nvPr/>
        </p:nvSpPr>
        <p:spPr>
          <a:xfrm>
            <a:off x="1450995" y="6203993"/>
            <a:ext cx="301851" cy="3016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rPr>
              <a:t>2</a:t>
            </a:r>
            <a:endParaRPr lang="en-US" dirty="0">
              <a:latin typeface="+mn-ea"/>
            </a:endParaRPr>
          </a:p>
        </p:txBody>
      </p:sp>
    </p:spTree>
    <p:extLst>
      <p:ext uri="{BB962C8B-B14F-4D97-AF65-F5344CB8AC3E}">
        <p14:creationId xmlns:p14="http://schemas.microsoft.com/office/powerpoint/2010/main" val="189555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500"/>
                                        <p:tgtEl>
                                          <p:spTgt spid="7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fade">
                                      <p:cBhvr>
                                        <p:cTn id="65" dur="500"/>
                                        <p:tgtEl>
                                          <p:spTgt spid="107"/>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110"/>
                                        </p:tgtEl>
                                        <p:attrNameLst>
                                          <p:attrName>style.visibility</p:attrName>
                                        </p:attrNameLst>
                                      </p:cBhvr>
                                      <p:to>
                                        <p:strVal val="visible"/>
                                      </p:to>
                                    </p:set>
                                    <p:animEffect transition="in" filter="fade">
                                      <p:cBhvr>
                                        <p:cTn id="69" dur="500"/>
                                        <p:tgtEl>
                                          <p:spTgt spid="11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2"/>
                                        </p:tgtEl>
                                        <p:attrNameLst>
                                          <p:attrName>style.visibility</p:attrName>
                                        </p:attrNameLst>
                                      </p:cBhvr>
                                      <p:to>
                                        <p:strVal val="visible"/>
                                      </p:to>
                                    </p:set>
                                    <p:animEffect transition="in" filter="fade">
                                      <p:cBhvr>
                                        <p:cTn id="72" dur="500"/>
                                        <p:tgtEl>
                                          <p:spTgt spid="11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500"/>
                                        <p:tgtEl>
                                          <p:spTgt spid="4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500"/>
                                        <p:tgtEl>
                                          <p:spTgt spid="4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par>
                                <p:cTn id="93" presetID="10" presetClass="entr" presetSubtype="0" fill="hold" nodeType="with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fade">
                                      <p:cBhvr>
                                        <p:cTn id="95" dur="500"/>
                                        <p:tgtEl>
                                          <p:spTgt spid="7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8"/>
                                        </p:tgtEl>
                                        <p:attrNameLst>
                                          <p:attrName>style.visibility</p:attrName>
                                        </p:attrNameLst>
                                      </p:cBhvr>
                                      <p:to>
                                        <p:strVal val="visible"/>
                                      </p:to>
                                    </p:set>
                                    <p:animEffect transition="in" filter="fade">
                                      <p:cBhvr>
                                        <p:cTn id="98" dur="500"/>
                                        <p:tgtEl>
                                          <p:spTgt spid="108"/>
                                        </p:tgtEl>
                                      </p:cBhvr>
                                    </p:animEffect>
                                  </p:child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childTnLst>
                                </p:cTn>
                              </p:par>
                            </p:childTnLst>
                          </p:cTn>
                        </p:par>
                        <p:par>
                          <p:cTn id="103" fill="hold">
                            <p:stCondLst>
                              <p:cond delay="1000"/>
                            </p:stCondLst>
                            <p:childTnLst>
                              <p:par>
                                <p:cTn id="104" presetID="10" presetClass="entr" presetSubtype="0" fill="hold" nodeType="afterEffect">
                                  <p:stCondLst>
                                    <p:cond delay="0"/>
                                  </p:stCondLst>
                                  <p:childTnLst>
                                    <p:set>
                                      <p:cBhvr>
                                        <p:cTn id="105" dur="1" fill="hold">
                                          <p:stCondLst>
                                            <p:cond delay="0"/>
                                          </p:stCondLst>
                                        </p:cTn>
                                        <p:tgtEl>
                                          <p:spTgt spid="81"/>
                                        </p:tgtEl>
                                        <p:attrNameLst>
                                          <p:attrName>style.visibility</p:attrName>
                                        </p:attrNameLst>
                                      </p:cBhvr>
                                      <p:to>
                                        <p:strVal val="visible"/>
                                      </p:to>
                                    </p:set>
                                    <p:animEffect transition="in" filter="fade">
                                      <p:cBhvr>
                                        <p:cTn id="106" dur="500"/>
                                        <p:tgtEl>
                                          <p:spTgt spid="81"/>
                                        </p:tgtEl>
                                      </p:cBhvr>
                                    </p:animEffect>
                                  </p:childTnLst>
                                </p:cTn>
                              </p:par>
                            </p:childTnLst>
                          </p:cTn>
                        </p:par>
                        <p:par>
                          <p:cTn id="107" fill="hold">
                            <p:stCondLst>
                              <p:cond delay="1500"/>
                            </p:stCondLst>
                            <p:childTnLst>
                              <p:par>
                                <p:cTn id="108" presetID="10" presetClass="entr" presetSubtype="0" fill="hold" grpId="0"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500"/>
                                        <p:tgtEl>
                                          <p:spTgt spid="7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fade">
                                      <p:cBhvr>
                                        <p:cTn id="113" dur="500"/>
                                        <p:tgtEl>
                                          <p:spTgt spid="74"/>
                                        </p:tgtEl>
                                      </p:cBhvr>
                                    </p:animEffect>
                                  </p:childTnLst>
                                </p:cTn>
                              </p:par>
                            </p:childTnLst>
                          </p:cTn>
                        </p:par>
                        <p:par>
                          <p:cTn id="114" fill="hold">
                            <p:stCondLst>
                              <p:cond delay="2000"/>
                            </p:stCondLst>
                            <p:childTnLst>
                              <p:par>
                                <p:cTn id="115" presetID="10" presetClass="entr" presetSubtype="0" fill="hold" nodeType="after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fade">
                                      <p:cBhvr>
                                        <p:cTn id="117" dur="500"/>
                                        <p:tgtEl>
                                          <p:spTgt spid="60"/>
                                        </p:tgtEl>
                                      </p:cBhvr>
                                    </p:animEffect>
                                  </p:childTnLst>
                                </p:cTn>
                              </p:par>
                            </p:childTnLst>
                          </p:cTn>
                        </p:par>
                        <p:par>
                          <p:cTn id="118" fill="hold">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85"/>
                                        </p:tgtEl>
                                        <p:attrNameLst>
                                          <p:attrName>style.visibility</p:attrName>
                                        </p:attrNameLst>
                                      </p:cBhvr>
                                      <p:to>
                                        <p:strVal val="visible"/>
                                      </p:to>
                                    </p:set>
                                    <p:animEffect transition="in" filter="fade">
                                      <p:cBhvr>
                                        <p:cTn id="121" dur="500"/>
                                        <p:tgtEl>
                                          <p:spTgt spid="8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fade">
                                      <p:cBhvr>
                                        <p:cTn id="124" dur="500"/>
                                        <p:tgtEl>
                                          <p:spTgt spid="87"/>
                                        </p:tgtEl>
                                      </p:cBhvr>
                                    </p:animEffect>
                                  </p:childTnLst>
                                </p:cTn>
                              </p:par>
                            </p:childTnLst>
                          </p:cTn>
                        </p:par>
                        <p:par>
                          <p:cTn id="125" fill="hold">
                            <p:stCondLst>
                              <p:cond delay="3000"/>
                            </p:stCondLst>
                            <p:childTnLst>
                              <p:par>
                                <p:cTn id="126" presetID="10" presetClass="entr" presetSubtype="0" fill="hold"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fade">
                                      <p:cBhvr>
                                        <p:cTn id="128" dur="500"/>
                                        <p:tgtEl>
                                          <p:spTgt spid="88"/>
                                        </p:tgtEl>
                                      </p:cBhvr>
                                    </p:animEffect>
                                  </p:childTnLst>
                                </p:cTn>
                              </p:par>
                            </p:childTnLst>
                          </p:cTn>
                        </p:par>
                        <p:par>
                          <p:cTn id="129" fill="hold">
                            <p:stCondLst>
                              <p:cond delay="3500"/>
                            </p:stCondLst>
                            <p:childTnLst>
                              <p:par>
                                <p:cTn id="130" presetID="10" presetClass="entr" presetSubtype="0" fill="hold" grpId="0" nodeType="afterEffect">
                                  <p:stCondLst>
                                    <p:cond delay="0"/>
                                  </p:stCondLst>
                                  <p:childTnLst>
                                    <p:set>
                                      <p:cBhvr>
                                        <p:cTn id="131" dur="1" fill="hold">
                                          <p:stCondLst>
                                            <p:cond delay="0"/>
                                          </p:stCondLst>
                                        </p:cTn>
                                        <p:tgtEl>
                                          <p:spTgt spid="90"/>
                                        </p:tgtEl>
                                        <p:attrNameLst>
                                          <p:attrName>style.visibility</p:attrName>
                                        </p:attrNameLst>
                                      </p:cBhvr>
                                      <p:to>
                                        <p:strVal val="visible"/>
                                      </p:to>
                                    </p:set>
                                    <p:animEffect transition="in" filter="fade">
                                      <p:cBhvr>
                                        <p:cTn id="132" dur="500"/>
                                        <p:tgtEl>
                                          <p:spTgt spid="90"/>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89"/>
                                        </p:tgtEl>
                                        <p:attrNameLst>
                                          <p:attrName>style.visibility</p:attrName>
                                        </p:attrNameLst>
                                      </p:cBhvr>
                                      <p:to>
                                        <p:strVal val="visible"/>
                                      </p:to>
                                    </p:set>
                                    <p:animEffect transition="in" filter="fade">
                                      <p:cBhvr>
                                        <p:cTn id="135" dur="500"/>
                                        <p:tgtEl>
                                          <p:spTgt spid="89"/>
                                        </p:tgtEl>
                                      </p:cBhvr>
                                    </p:animEffect>
                                  </p:childTnLst>
                                </p:cTn>
                              </p:par>
                            </p:childTnLst>
                          </p:cTn>
                        </p:par>
                        <p:par>
                          <p:cTn id="136" fill="hold">
                            <p:stCondLst>
                              <p:cond delay="4000"/>
                            </p:stCondLst>
                            <p:childTnLst>
                              <p:par>
                                <p:cTn id="137" presetID="10" presetClass="entr" presetSubtype="0" fill="hold" nodeType="afterEffect">
                                  <p:stCondLst>
                                    <p:cond delay="0"/>
                                  </p:stCondLst>
                                  <p:childTnLst>
                                    <p:set>
                                      <p:cBhvr>
                                        <p:cTn id="138" dur="1" fill="hold">
                                          <p:stCondLst>
                                            <p:cond delay="0"/>
                                          </p:stCondLst>
                                        </p:cTn>
                                        <p:tgtEl>
                                          <p:spTgt spid="95"/>
                                        </p:tgtEl>
                                        <p:attrNameLst>
                                          <p:attrName>style.visibility</p:attrName>
                                        </p:attrNameLst>
                                      </p:cBhvr>
                                      <p:to>
                                        <p:strVal val="visible"/>
                                      </p:to>
                                    </p:set>
                                    <p:animEffect transition="in" filter="fade">
                                      <p:cBhvr>
                                        <p:cTn id="139" dur="500"/>
                                        <p:tgtEl>
                                          <p:spTgt spid="95"/>
                                        </p:tgtEl>
                                      </p:cBhvr>
                                    </p:animEffect>
                                  </p:childTnLst>
                                </p:cTn>
                              </p:par>
                            </p:childTnLst>
                          </p:cTn>
                        </p:par>
                        <p:par>
                          <p:cTn id="140" fill="hold">
                            <p:stCondLst>
                              <p:cond delay="4500"/>
                            </p:stCondLst>
                            <p:childTnLst>
                              <p:par>
                                <p:cTn id="141" presetID="10" presetClass="entr" presetSubtype="0" fill="hold" grpId="0" nodeType="afterEffect">
                                  <p:stCondLst>
                                    <p:cond delay="0"/>
                                  </p:stCondLst>
                                  <p:childTnLst>
                                    <p:set>
                                      <p:cBhvr>
                                        <p:cTn id="142" dur="1" fill="hold">
                                          <p:stCondLst>
                                            <p:cond delay="0"/>
                                          </p:stCondLst>
                                        </p:cTn>
                                        <p:tgtEl>
                                          <p:spTgt spid="102"/>
                                        </p:tgtEl>
                                        <p:attrNameLst>
                                          <p:attrName>style.visibility</p:attrName>
                                        </p:attrNameLst>
                                      </p:cBhvr>
                                      <p:to>
                                        <p:strVal val="visible"/>
                                      </p:to>
                                    </p:set>
                                    <p:animEffect transition="in" filter="fade">
                                      <p:cBhvr>
                                        <p:cTn id="143" dur="500"/>
                                        <p:tgtEl>
                                          <p:spTgt spid="10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00"/>
                                        </p:tgtEl>
                                        <p:attrNameLst>
                                          <p:attrName>style.visibility</p:attrName>
                                        </p:attrNameLst>
                                      </p:cBhvr>
                                      <p:to>
                                        <p:strVal val="visible"/>
                                      </p:to>
                                    </p:set>
                                    <p:animEffect transition="in" filter="fade">
                                      <p:cBhvr>
                                        <p:cTn id="146" dur="500"/>
                                        <p:tgtEl>
                                          <p:spTgt spid="100"/>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48"/>
                                        </p:tgtEl>
                                        <p:attrNameLst>
                                          <p:attrName>style.visibility</p:attrName>
                                        </p:attrNameLst>
                                      </p:cBhvr>
                                      <p:to>
                                        <p:strVal val="visible"/>
                                      </p:to>
                                    </p:set>
                                    <p:animEffect transition="in" filter="fade">
                                      <p:cBhvr>
                                        <p:cTn id="151" dur="500"/>
                                        <p:tgtEl>
                                          <p:spTgt spid="4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04"/>
                                        </p:tgtEl>
                                        <p:attrNameLst>
                                          <p:attrName>style.visibility</p:attrName>
                                        </p:attrNameLst>
                                      </p:cBhvr>
                                      <p:to>
                                        <p:strVal val="visible"/>
                                      </p:to>
                                    </p:set>
                                    <p:animEffect transition="in" filter="fade">
                                      <p:cBhvr>
                                        <p:cTn id="154" dur="500"/>
                                        <p:tgtEl>
                                          <p:spTgt spid="104"/>
                                        </p:tgtEl>
                                      </p:cBhvr>
                                    </p:animEffect>
                                  </p:childTnLst>
                                </p:cTn>
                              </p:par>
                            </p:childTnLst>
                          </p:cTn>
                        </p:par>
                        <p:par>
                          <p:cTn id="155" fill="hold">
                            <p:stCondLst>
                              <p:cond delay="500"/>
                            </p:stCondLst>
                            <p:childTnLst>
                              <p:par>
                                <p:cTn id="156" presetID="10" presetClass="entr" presetSubtype="0" fill="hold" grpId="0" nodeType="afterEffect">
                                  <p:stCondLst>
                                    <p:cond delay="0"/>
                                  </p:stCondLst>
                                  <p:childTnLst>
                                    <p:set>
                                      <p:cBhvr>
                                        <p:cTn id="157" dur="1" fill="hold">
                                          <p:stCondLst>
                                            <p:cond delay="0"/>
                                          </p:stCondLst>
                                        </p:cTn>
                                        <p:tgtEl>
                                          <p:spTgt spid="106"/>
                                        </p:tgtEl>
                                        <p:attrNameLst>
                                          <p:attrName>style.visibility</p:attrName>
                                        </p:attrNameLst>
                                      </p:cBhvr>
                                      <p:to>
                                        <p:strVal val="visible"/>
                                      </p:to>
                                    </p:set>
                                    <p:animEffect transition="in" filter="fade">
                                      <p:cBhvr>
                                        <p:cTn id="158" dur="500"/>
                                        <p:tgtEl>
                                          <p:spTgt spid="10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fade">
                                      <p:cBhvr>
                                        <p:cTn id="16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20" grpId="0" animBg="1"/>
      <p:bldP spid="22" grpId="0" animBg="1"/>
      <p:bldP spid="40" grpId="0" animBg="1"/>
      <p:bldP spid="42" grpId="0" animBg="1"/>
      <p:bldP spid="44" grpId="0" animBg="1"/>
      <p:bldP spid="47" grpId="0" animBg="1"/>
      <p:bldP spid="55" grpId="0" animBg="1"/>
      <p:bldP spid="57" grpId="0" animBg="1"/>
      <p:bldP spid="59" grpId="0" animBg="1"/>
      <p:bldP spid="62" grpId="0" animBg="1"/>
      <p:bldP spid="64" grpId="0" animBg="1"/>
      <p:bldP spid="66" grpId="0"/>
      <p:bldP spid="71" grpId="0" animBg="1"/>
      <p:bldP spid="72" grpId="0"/>
      <p:bldP spid="74" grpId="0"/>
      <p:bldP spid="75" grpId="0" animBg="1"/>
      <p:bldP spid="85" grpId="0"/>
      <p:bldP spid="87" grpId="0" animBg="1"/>
      <p:bldP spid="89" grpId="0" animBg="1"/>
      <p:bldP spid="90" grpId="0"/>
      <p:bldP spid="100" grpId="0" animBg="1"/>
      <p:bldP spid="102" grpId="0"/>
      <p:bldP spid="104" grpId="0"/>
      <p:bldP spid="106" grpId="0"/>
      <p:bldP spid="108" grpId="0" animBg="1"/>
      <p:bldP spid="110" grpId="0" animBg="1"/>
      <p:bldP spid="112" grpId="0"/>
      <p:bldP spid="45" grpId="0"/>
      <p:bldP spid="48"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云计算的演进</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pic>
        <p:nvPicPr>
          <p:cNvPr id="111" name="图片 110">
            <a:extLst>
              <a:ext uri="{FF2B5EF4-FFF2-40B4-BE49-F238E27FC236}">
                <a16:creationId xmlns:a16="http://schemas.microsoft.com/office/drawing/2014/main" xmlns="" id="{68C6896C-5205-FD44-9E51-FE7894637661}"/>
              </a:ext>
            </a:extLst>
          </p:cNvPr>
          <p:cNvPicPr>
            <a:picLocks noChangeAspect="1"/>
          </p:cNvPicPr>
          <p:nvPr/>
        </p:nvPicPr>
        <p:blipFill>
          <a:blip r:embed="rId2" cstate="print"/>
          <a:stretch>
            <a:fillRect/>
          </a:stretch>
        </p:blipFill>
        <p:spPr>
          <a:xfrm>
            <a:off x="6505053" y="2822506"/>
            <a:ext cx="890521" cy="395787"/>
          </a:xfrm>
          <a:prstGeom prst="rect">
            <a:avLst/>
          </a:prstGeom>
        </p:spPr>
      </p:pic>
      <p:grpSp>
        <p:nvGrpSpPr>
          <p:cNvPr id="112" name="组合 111">
            <a:extLst>
              <a:ext uri="{FF2B5EF4-FFF2-40B4-BE49-F238E27FC236}">
                <a16:creationId xmlns:a16="http://schemas.microsoft.com/office/drawing/2014/main" xmlns="" id="{FAA7C549-206F-1A41-8C63-B2B98DCCD65E}"/>
              </a:ext>
            </a:extLst>
          </p:cNvPr>
          <p:cNvGrpSpPr/>
          <p:nvPr/>
        </p:nvGrpSpPr>
        <p:grpSpPr>
          <a:xfrm>
            <a:off x="321261" y="5680117"/>
            <a:ext cx="3739904" cy="442451"/>
            <a:chOff x="321261" y="5680117"/>
            <a:chExt cx="3739904" cy="442451"/>
          </a:xfrm>
        </p:grpSpPr>
        <p:sp>
          <p:nvSpPr>
            <p:cNvPr id="113" name="íṧḷiḓè">
              <a:extLst>
                <a:ext uri="{FF2B5EF4-FFF2-40B4-BE49-F238E27FC236}">
                  <a16:creationId xmlns:a16="http://schemas.microsoft.com/office/drawing/2014/main" xmlns="" id="{F404B309-98B8-B446-86CE-E3F469003DD5}"/>
                </a:ext>
              </a:extLst>
            </p:cNvPr>
            <p:cNvSpPr/>
            <p:nvPr/>
          </p:nvSpPr>
          <p:spPr>
            <a:xfrm>
              <a:off x="321261" y="5680117"/>
              <a:ext cx="671798" cy="442451"/>
            </a:xfrm>
            <a:prstGeom prst="roundRect">
              <a:avLst>
                <a:gd name="adj" fmla="val 50000"/>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14" name="矩形 113">
              <a:extLst>
                <a:ext uri="{FF2B5EF4-FFF2-40B4-BE49-F238E27FC236}">
                  <a16:creationId xmlns:a16="http://schemas.microsoft.com/office/drawing/2014/main" xmlns="" id="{043D9D87-2B31-3342-8793-0AAB56BAFC6B}"/>
                </a:ext>
              </a:extLst>
            </p:cNvPr>
            <p:cNvSpPr/>
            <p:nvPr/>
          </p:nvSpPr>
          <p:spPr>
            <a:xfrm>
              <a:off x="762754" y="5681995"/>
              <a:ext cx="3298411" cy="439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5" name="íṡḻíḑe">
            <a:extLst>
              <a:ext uri="{FF2B5EF4-FFF2-40B4-BE49-F238E27FC236}">
                <a16:creationId xmlns:a16="http://schemas.microsoft.com/office/drawing/2014/main" xmlns="" id="{7DC59014-1086-A749-962E-2B223FF8A25C}"/>
              </a:ext>
            </a:extLst>
          </p:cNvPr>
          <p:cNvSpPr/>
          <p:nvPr/>
        </p:nvSpPr>
        <p:spPr>
          <a:xfrm>
            <a:off x="1169903" y="3383471"/>
            <a:ext cx="214992" cy="265324"/>
          </a:xfrm>
          <a:custGeom>
            <a:avLst/>
            <a:gdLst>
              <a:gd name="connsiteX0" fmla="*/ 35879 w 485081"/>
              <a:gd name="connsiteY0" fmla="*/ 269773 h 598645"/>
              <a:gd name="connsiteX1" fmla="*/ 35879 w 485081"/>
              <a:gd name="connsiteY1" fmla="*/ 468960 h 598645"/>
              <a:gd name="connsiteX2" fmla="*/ 206662 w 485081"/>
              <a:gd name="connsiteY2" fmla="*/ 544908 h 598645"/>
              <a:gd name="connsiteX3" fmla="*/ 206662 w 485081"/>
              <a:gd name="connsiteY3" fmla="*/ 345722 h 598645"/>
              <a:gd name="connsiteX4" fmla="*/ 142080 w 485081"/>
              <a:gd name="connsiteY4" fmla="*/ 150835 h 598645"/>
              <a:gd name="connsiteX5" fmla="*/ 143515 w 485081"/>
              <a:gd name="connsiteY5" fmla="*/ 153701 h 598645"/>
              <a:gd name="connsiteX6" fmla="*/ 170783 w 485081"/>
              <a:gd name="connsiteY6" fmla="*/ 169464 h 598645"/>
              <a:gd name="connsiteX7" fmla="*/ 188005 w 485081"/>
              <a:gd name="connsiteY7" fmla="*/ 169464 h 598645"/>
              <a:gd name="connsiteX8" fmla="*/ 188005 w 485081"/>
              <a:gd name="connsiteY8" fmla="*/ 226784 h 598645"/>
              <a:gd name="connsiteX9" fmla="*/ 221013 w 485081"/>
              <a:gd name="connsiteY9" fmla="*/ 259743 h 598645"/>
              <a:gd name="connsiteX10" fmla="*/ 264068 w 485081"/>
              <a:gd name="connsiteY10" fmla="*/ 259743 h 598645"/>
              <a:gd name="connsiteX11" fmla="*/ 295641 w 485081"/>
              <a:gd name="connsiteY11" fmla="*/ 226784 h 598645"/>
              <a:gd name="connsiteX12" fmla="*/ 295641 w 485081"/>
              <a:gd name="connsiteY12" fmla="*/ 169464 h 598645"/>
              <a:gd name="connsiteX13" fmla="*/ 312863 w 485081"/>
              <a:gd name="connsiteY13" fmla="*/ 169464 h 598645"/>
              <a:gd name="connsiteX14" fmla="*/ 341566 w 485081"/>
              <a:gd name="connsiteY14" fmla="*/ 153701 h 598645"/>
              <a:gd name="connsiteX15" fmla="*/ 343001 w 485081"/>
              <a:gd name="connsiteY15" fmla="*/ 150835 h 598645"/>
              <a:gd name="connsiteX16" fmla="*/ 475035 w 485081"/>
              <a:gd name="connsiteY16" fmla="*/ 209588 h 598645"/>
              <a:gd name="connsiteX17" fmla="*/ 485081 w 485081"/>
              <a:gd name="connsiteY17" fmla="*/ 225351 h 598645"/>
              <a:gd name="connsiteX18" fmla="*/ 485081 w 485081"/>
              <a:gd name="connsiteY18" fmla="*/ 481857 h 598645"/>
              <a:gd name="connsiteX19" fmla="*/ 475035 w 485081"/>
              <a:gd name="connsiteY19" fmla="*/ 496186 h 598645"/>
              <a:gd name="connsiteX20" fmla="*/ 248281 w 485081"/>
              <a:gd name="connsiteY20" fmla="*/ 596496 h 598645"/>
              <a:gd name="connsiteX21" fmla="*/ 235365 w 485081"/>
              <a:gd name="connsiteY21" fmla="*/ 596496 h 598645"/>
              <a:gd name="connsiteX22" fmla="*/ 8611 w 485081"/>
              <a:gd name="connsiteY22" fmla="*/ 496186 h 598645"/>
              <a:gd name="connsiteX23" fmla="*/ 0 w 485081"/>
              <a:gd name="connsiteY23" fmla="*/ 481857 h 598645"/>
              <a:gd name="connsiteX24" fmla="*/ 0 w 485081"/>
              <a:gd name="connsiteY24" fmla="*/ 225351 h 598645"/>
              <a:gd name="connsiteX25" fmla="*/ 8611 w 485081"/>
              <a:gd name="connsiteY25" fmla="*/ 209588 h 598645"/>
              <a:gd name="connsiteX26" fmla="*/ 241824 w 485081"/>
              <a:gd name="connsiteY26" fmla="*/ 0 h 598645"/>
              <a:gd name="connsiteX27" fmla="*/ 254021 w 485081"/>
              <a:gd name="connsiteY27" fmla="*/ 7519 h 598645"/>
              <a:gd name="connsiteX28" fmla="*/ 325771 w 485081"/>
              <a:gd name="connsiteY28" fmla="*/ 130681 h 598645"/>
              <a:gd name="connsiteX29" fmla="*/ 312856 w 485081"/>
              <a:gd name="connsiteY29" fmla="*/ 152163 h 598645"/>
              <a:gd name="connsiteX30" fmla="*/ 276981 w 485081"/>
              <a:gd name="connsiteY30" fmla="*/ 152163 h 598645"/>
              <a:gd name="connsiteX31" fmla="*/ 276981 w 485081"/>
              <a:gd name="connsiteY31" fmla="*/ 226633 h 598645"/>
              <a:gd name="connsiteX32" fmla="*/ 264066 w 485081"/>
              <a:gd name="connsiteY32" fmla="*/ 240954 h 598645"/>
              <a:gd name="connsiteX33" fmla="*/ 221016 w 485081"/>
              <a:gd name="connsiteY33" fmla="*/ 240954 h 598645"/>
              <a:gd name="connsiteX34" fmla="*/ 206666 w 485081"/>
              <a:gd name="connsiteY34" fmla="*/ 226633 h 598645"/>
              <a:gd name="connsiteX35" fmla="*/ 206666 w 485081"/>
              <a:gd name="connsiteY35" fmla="*/ 152163 h 598645"/>
              <a:gd name="connsiteX36" fmla="*/ 170791 w 485081"/>
              <a:gd name="connsiteY36" fmla="*/ 152163 h 598645"/>
              <a:gd name="connsiteX37" fmla="*/ 159311 w 485081"/>
              <a:gd name="connsiteY37" fmla="*/ 130681 h 598645"/>
              <a:gd name="connsiteX38" fmla="*/ 229626 w 485081"/>
              <a:gd name="connsiteY38" fmla="*/ 7519 h 598645"/>
              <a:gd name="connsiteX39" fmla="*/ 241824 w 485081"/>
              <a:gd name="connsiteY39" fmla="*/ 0 h 5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5081" h="598645">
                <a:moveTo>
                  <a:pt x="35879" y="269773"/>
                </a:moveTo>
                <a:lnTo>
                  <a:pt x="35879" y="468960"/>
                </a:lnTo>
                <a:lnTo>
                  <a:pt x="206662" y="544908"/>
                </a:lnTo>
                <a:lnTo>
                  <a:pt x="206662" y="345722"/>
                </a:lnTo>
                <a:close/>
                <a:moveTo>
                  <a:pt x="142080" y="150835"/>
                </a:moveTo>
                <a:cubicBezTo>
                  <a:pt x="142080" y="150835"/>
                  <a:pt x="142080" y="152268"/>
                  <a:pt x="143515" y="153701"/>
                </a:cubicBezTo>
                <a:cubicBezTo>
                  <a:pt x="149256" y="163732"/>
                  <a:pt x="159302" y="169464"/>
                  <a:pt x="170783" y="169464"/>
                </a:cubicBezTo>
                <a:lnTo>
                  <a:pt x="188005" y="169464"/>
                </a:lnTo>
                <a:lnTo>
                  <a:pt x="188005" y="226784"/>
                </a:lnTo>
                <a:cubicBezTo>
                  <a:pt x="188005" y="245413"/>
                  <a:pt x="202356" y="259743"/>
                  <a:pt x="221013" y="259743"/>
                </a:cubicBezTo>
                <a:lnTo>
                  <a:pt x="264068" y="259743"/>
                </a:lnTo>
                <a:cubicBezTo>
                  <a:pt x="281290" y="259743"/>
                  <a:pt x="295641" y="245413"/>
                  <a:pt x="295641" y="226784"/>
                </a:cubicBezTo>
                <a:lnTo>
                  <a:pt x="295641" y="169464"/>
                </a:lnTo>
                <a:lnTo>
                  <a:pt x="312863" y="169464"/>
                </a:lnTo>
                <a:cubicBezTo>
                  <a:pt x="324344" y="169464"/>
                  <a:pt x="335825" y="163732"/>
                  <a:pt x="341566" y="153701"/>
                </a:cubicBezTo>
                <a:cubicBezTo>
                  <a:pt x="341566" y="152268"/>
                  <a:pt x="341566" y="150835"/>
                  <a:pt x="343001" y="150835"/>
                </a:cubicBezTo>
                <a:lnTo>
                  <a:pt x="475035" y="209588"/>
                </a:lnTo>
                <a:cubicBezTo>
                  <a:pt x="480776" y="212454"/>
                  <a:pt x="485081" y="218186"/>
                  <a:pt x="485081" y="225351"/>
                </a:cubicBezTo>
                <a:lnTo>
                  <a:pt x="485081" y="481857"/>
                </a:lnTo>
                <a:cubicBezTo>
                  <a:pt x="485081" y="487589"/>
                  <a:pt x="480776" y="493320"/>
                  <a:pt x="475035" y="496186"/>
                </a:cubicBezTo>
                <a:lnTo>
                  <a:pt x="248281" y="596496"/>
                </a:lnTo>
                <a:cubicBezTo>
                  <a:pt x="243976" y="599362"/>
                  <a:pt x="239670" y="599362"/>
                  <a:pt x="235365" y="596496"/>
                </a:cubicBezTo>
                <a:lnTo>
                  <a:pt x="8611" y="496186"/>
                </a:lnTo>
                <a:cubicBezTo>
                  <a:pt x="2870" y="493320"/>
                  <a:pt x="0" y="487589"/>
                  <a:pt x="0" y="481857"/>
                </a:cubicBezTo>
                <a:lnTo>
                  <a:pt x="0" y="225351"/>
                </a:lnTo>
                <a:cubicBezTo>
                  <a:pt x="0" y="218186"/>
                  <a:pt x="2870" y="212454"/>
                  <a:pt x="8611" y="209588"/>
                </a:cubicBezTo>
                <a:close/>
                <a:moveTo>
                  <a:pt x="241824" y="0"/>
                </a:moveTo>
                <a:cubicBezTo>
                  <a:pt x="246487" y="0"/>
                  <a:pt x="251151" y="2507"/>
                  <a:pt x="254021" y="7519"/>
                </a:cubicBezTo>
                <a:lnTo>
                  <a:pt x="325771" y="130681"/>
                </a:lnTo>
                <a:cubicBezTo>
                  <a:pt x="331511" y="139274"/>
                  <a:pt x="324336" y="152163"/>
                  <a:pt x="312856" y="152163"/>
                </a:cubicBezTo>
                <a:lnTo>
                  <a:pt x="276981" y="152163"/>
                </a:lnTo>
                <a:lnTo>
                  <a:pt x="276981" y="226633"/>
                </a:lnTo>
                <a:cubicBezTo>
                  <a:pt x="276981" y="235226"/>
                  <a:pt x="271241" y="240954"/>
                  <a:pt x="264066" y="240954"/>
                </a:cubicBezTo>
                <a:lnTo>
                  <a:pt x="221016" y="240954"/>
                </a:lnTo>
                <a:cubicBezTo>
                  <a:pt x="212406" y="240954"/>
                  <a:pt x="206666" y="235226"/>
                  <a:pt x="206666" y="226633"/>
                </a:cubicBezTo>
                <a:lnTo>
                  <a:pt x="206666" y="152163"/>
                </a:lnTo>
                <a:lnTo>
                  <a:pt x="170791" y="152163"/>
                </a:lnTo>
                <a:cubicBezTo>
                  <a:pt x="160746" y="152163"/>
                  <a:pt x="153571" y="139274"/>
                  <a:pt x="159311" y="130681"/>
                </a:cubicBezTo>
                <a:lnTo>
                  <a:pt x="229626" y="7519"/>
                </a:lnTo>
                <a:cubicBezTo>
                  <a:pt x="232496" y="2507"/>
                  <a:pt x="237160" y="0"/>
                  <a:pt x="2418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16" name="íS1îďè">
            <a:extLst>
              <a:ext uri="{FF2B5EF4-FFF2-40B4-BE49-F238E27FC236}">
                <a16:creationId xmlns:a16="http://schemas.microsoft.com/office/drawing/2014/main" xmlns="" id="{76B87E2C-85C8-A942-8A2A-B00D7D4925C0}"/>
              </a:ext>
            </a:extLst>
          </p:cNvPr>
          <p:cNvSpPr/>
          <p:nvPr/>
        </p:nvSpPr>
        <p:spPr>
          <a:xfrm>
            <a:off x="4104809" y="3782000"/>
            <a:ext cx="2018725" cy="40237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nvGrpSpPr>
          <p:cNvPr id="117" name="组合 116">
            <a:extLst>
              <a:ext uri="{FF2B5EF4-FFF2-40B4-BE49-F238E27FC236}">
                <a16:creationId xmlns:a16="http://schemas.microsoft.com/office/drawing/2014/main" xmlns="" id="{08FF5798-9CCE-0B48-B314-48333A0FFCC8}"/>
              </a:ext>
            </a:extLst>
          </p:cNvPr>
          <p:cNvGrpSpPr/>
          <p:nvPr/>
        </p:nvGrpSpPr>
        <p:grpSpPr>
          <a:xfrm>
            <a:off x="334277" y="3782002"/>
            <a:ext cx="1853924" cy="402378"/>
            <a:chOff x="250705" y="3692459"/>
            <a:chExt cx="1801761" cy="402378"/>
          </a:xfrm>
        </p:grpSpPr>
        <p:sp>
          <p:nvSpPr>
            <p:cNvPr id="118" name="íṧḷiḓè">
              <a:extLst>
                <a:ext uri="{FF2B5EF4-FFF2-40B4-BE49-F238E27FC236}">
                  <a16:creationId xmlns:a16="http://schemas.microsoft.com/office/drawing/2014/main" xmlns="" id="{4A6525D1-6F63-A049-99C3-69C304B92786}"/>
                </a:ext>
              </a:extLst>
            </p:cNvPr>
            <p:cNvSpPr/>
            <p:nvPr/>
          </p:nvSpPr>
          <p:spPr>
            <a:xfrm>
              <a:off x="250705" y="3692460"/>
              <a:ext cx="940100" cy="40237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19" name="íšľiḍê">
              <a:extLst>
                <a:ext uri="{FF2B5EF4-FFF2-40B4-BE49-F238E27FC236}">
                  <a16:creationId xmlns:a16="http://schemas.microsoft.com/office/drawing/2014/main" xmlns="" id="{705ABFC1-D19B-F64B-BD8F-6EC463723C8F}"/>
                </a:ext>
              </a:extLst>
            </p:cNvPr>
            <p:cNvSpPr/>
            <p:nvPr/>
          </p:nvSpPr>
          <p:spPr>
            <a:xfrm>
              <a:off x="983915" y="3692459"/>
              <a:ext cx="1068551" cy="40237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grpSp>
        <p:nvGrpSpPr>
          <p:cNvPr id="120" name="组合 119">
            <a:extLst>
              <a:ext uri="{FF2B5EF4-FFF2-40B4-BE49-F238E27FC236}">
                <a16:creationId xmlns:a16="http://schemas.microsoft.com/office/drawing/2014/main" xmlns="" id="{2C7BABBD-B36A-B444-A096-402B80EF8018}"/>
              </a:ext>
            </a:extLst>
          </p:cNvPr>
          <p:cNvGrpSpPr/>
          <p:nvPr/>
        </p:nvGrpSpPr>
        <p:grpSpPr>
          <a:xfrm>
            <a:off x="6170581" y="3584876"/>
            <a:ext cx="2672879" cy="804851"/>
            <a:chOff x="6487300" y="2289977"/>
            <a:chExt cx="2672879" cy="804851"/>
          </a:xfrm>
        </p:grpSpPr>
        <p:grpSp>
          <p:nvGrpSpPr>
            <p:cNvPr id="121" name="组合 120">
              <a:extLst>
                <a:ext uri="{FF2B5EF4-FFF2-40B4-BE49-F238E27FC236}">
                  <a16:creationId xmlns:a16="http://schemas.microsoft.com/office/drawing/2014/main" xmlns="" id="{DC621F0C-053D-4847-A232-5FFBFC76D4ED}"/>
                </a:ext>
              </a:extLst>
            </p:cNvPr>
            <p:cNvGrpSpPr/>
            <p:nvPr/>
          </p:nvGrpSpPr>
          <p:grpSpPr>
            <a:xfrm>
              <a:off x="6487300" y="2289977"/>
              <a:ext cx="2672879" cy="804851"/>
              <a:chOff x="6487300" y="2289977"/>
              <a:chExt cx="2672879" cy="804851"/>
            </a:xfrm>
          </p:grpSpPr>
          <p:sp>
            <p:nvSpPr>
              <p:cNvPr id="123" name="箭头: 右 20">
                <a:extLst>
                  <a:ext uri="{FF2B5EF4-FFF2-40B4-BE49-F238E27FC236}">
                    <a16:creationId xmlns:a16="http://schemas.microsoft.com/office/drawing/2014/main" xmlns="" id="{E0713F23-FD87-CA43-B777-EA95BCFD75DE}"/>
                  </a:ext>
                </a:extLst>
              </p:cNvPr>
              <p:cNvSpPr/>
              <p:nvPr/>
            </p:nvSpPr>
            <p:spPr>
              <a:xfrm>
                <a:off x="7499245" y="2289977"/>
                <a:ext cx="1660934" cy="804851"/>
              </a:xfrm>
              <a:prstGeom prst="rightArrow">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ïṣlíḑe">
                <a:extLst>
                  <a:ext uri="{FF2B5EF4-FFF2-40B4-BE49-F238E27FC236}">
                    <a16:creationId xmlns:a16="http://schemas.microsoft.com/office/drawing/2014/main" xmlns="" id="{6E5B9F7F-44D1-DA48-92B3-1816D9A1670C}"/>
                  </a:ext>
                </a:extLst>
              </p:cNvPr>
              <p:cNvSpPr/>
              <p:nvPr/>
            </p:nvSpPr>
            <p:spPr>
              <a:xfrm>
                <a:off x="6487300" y="2485278"/>
                <a:ext cx="1897753" cy="40237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
          <p:nvSpPr>
            <p:cNvPr id="122" name="ïṧľíḍê">
              <a:extLst>
                <a:ext uri="{FF2B5EF4-FFF2-40B4-BE49-F238E27FC236}">
                  <a16:creationId xmlns:a16="http://schemas.microsoft.com/office/drawing/2014/main" xmlns="" id="{1DEAC0B6-CA82-9C49-98A8-FEB11A1A5B24}"/>
                </a:ext>
              </a:extLst>
            </p:cNvPr>
            <p:cNvSpPr/>
            <p:nvPr/>
          </p:nvSpPr>
          <p:spPr>
            <a:xfrm>
              <a:off x="6487301" y="2485278"/>
              <a:ext cx="891556" cy="40237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
        <p:nvSpPr>
          <p:cNvPr id="125" name="ïşlîḍê">
            <a:extLst>
              <a:ext uri="{FF2B5EF4-FFF2-40B4-BE49-F238E27FC236}">
                <a16:creationId xmlns:a16="http://schemas.microsoft.com/office/drawing/2014/main" xmlns="" id="{2C9E7755-FB0C-164E-8E49-1B711ABD819F}"/>
              </a:ext>
            </a:extLst>
          </p:cNvPr>
          <p:cNvSpPr txBox="1"/>
          <p:nvPr/>
        </p:nvSpPr>
        <p:spPr bwMode="auto">
          <a:xfrm>
            <a:off x="333858" y="3780235"/>
            <a:ext cx="1862306" cy="40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lstStyle/>
          <a:p>
            <a:pPr algn="ctr" eaLnBrk="1" hangingPunct="1">
              <a:spcBef>
                <a:spcPct val="0"/>
              </a:spcBef>
              <a:buFontTx/>
              <a:buNone/>
            </a:pPr>
            <a:r>
              <a:rPr lang="en-US" altLang="zh-CN" sz="1800" b="1" dirty="0">
                <a:solidFill>
                  <a:srgbClr val="004098"/>
                </a:solidFill>
              </a:rPr>
              <a:t>1950</a:t>
            </a:r>
          </a:p>
        </p:txBody>
      </p:sp>
      <p:sp>
        <p:nvSpPr>
          <p:cNvPr id="126" name="îṥļîďe">
            <a:extLst>
              <a:ext uri="{FF2B5EF4-FFF2-40B4-BE49-F238E27FC236}">
                <a16:creationId xmlns:a16="http://schemas.microsoft.com/office/drawing/2014/main" xmlns="" id="{2C277A07-BEE4-DF4C-B910-A54DFD2F5B37}"/>
              </a:ext>
            </a:extLst>
          </p:cNvPr>
          <p:cNvSpPr txBox="1"/>
          <p:nvPr/>
        </p:nvSpPr>
        <p:spPr bwMode="auto">
          <a:xfrm>
            <a:off x="4088039" y="3785352"/>
            <a:ext cx="2043863" cy="40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lstStyle/>
          <a:p>
            <a:pPr algn="ctr" eaLnBrk="1" hangingPunct="1">
              <a:spcBef>
                <a:spcPct val="0"/>
              </a:spcBef>
              <a:buFontTx/>
              <a:buNone/>
            </a:pPr>
            <a:r>
              <a:rPr lang="en-US" altLang="zh-CN" sz="1800" b="1" dirty="0">
                <a:solidFill>
                  <a:srgbClr val="004098"/>
                </a:solidFill>
              </a:rPr>
              <a:t>2006</a:t>
            </a:r>
          </a:p>
        </p:txBody>
      </p:sp>
      <p:sp>
        <p:nvSpPr>
          <p:cNvPr id="127" name="î$ľîďé">
            <a:extLst>
              <a:ext uri="{FF2B5EF4-FFF2-40B4-BE49-F238E27FC236}">
                <a16:creationId xmlns:a16="http://schemas.microsoft.com/office/drawing/2014/main" xmlns="" id="{BB88A584-6229-FF40-A4FF-AD861317AE53}"/>
              </a:ext>
            </a:extLst>
          </p:cNvPr>
          <p:cNvSpPr txBox="1"/>
          <p:nvPr/>
        </p:nvSpPr>
        <p:spPr bwMode="auto">
          <a:xfrm>
            <a:off x="6170580" y="3787535"/>
            <a:ext cx="2672879" cy="40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lstStyle/>
          <a:p>
            <a:pPr algn="ctr" eaLnBrk="1" hangingPunct="1">
              <a:spcBef>
                <a:spcPct val="0"/>
              </a:spcBef>
              <a:buFontTx/>
              <a:buNone/>
            </a:pPr>
            <a:r>
              <a:rPr lang="en-US" altLang="zh-CN" b="1" dirty="0">
                <a:solidFill>
                  <a:srgbClr val="C00000"/>
                </a:solidFill>
              </a:rPr>
              <a:t>2015</a:t>
            </a:r>
            <a:endParaRPr lang="en-US" altLang="zh-CN" dirty="0"/>
          </a:p>
        </p:txBody>
      </p:sp>
      <p:sp>
        <p:nvSpPr>
          <p:cNvPr id="128" name="îŝ1iḍê">
            <a:extLst>
              <a:ext uri="{FF2B5EF4-FFF2-40B4-BE49-F238E27FC236}">
                <a16:creationId xmlns:a16="http://schemas.microsoft.com/office/drawing/2014/main" xmlns="" id="{0BEB9CE6-2B9D-1347-8616-EDFEAA0755C8}"/>
              </a:ext>
            </a:extLst>
          </p:cNvPr>
          <p:cNvSpPr/>
          <p:nvPr/>
        </p:nvSpPr>
        <p:spPr>
          <a:xfrm>
            <a:off x="5206224" y="2560312"/>
            <a:ext cx="214992" cy="265324"/>
          </a:xfrm>
          <a:custGeom>
            <a:avLst/>
            <a:gdLst>
              <a:gd name="connsiteX0" fmla="*/ 35879 w 485081"/>
              <a:gd name="connsiteY0" fmla="*/ 269773 h 598645"/>
              <a:gd name="connsiteX1" fmla="*/ 35879 w 485081"/>
              <a:gd name="connsiteY1" fmla="*/ 468960 h 598645"/>
              <a:gd name="connsiteX2" fmla="*/ 206662 w 485081"/>
              <a:gd name="connsiteY2" fmla="*/ 544908 h 598645"/>
              <a:gd name="connsiteX3" fmla="*/ 206662 w 485081"/>
              <a:gd name="connsiteY3" fmla="*/ 345722 h 598645"/>
              <a:gd name="connsiteX4" fmla="*/ 142080 w 485081"/>
              <a:gd name="connsiteY4" fmla="*/ 150835 h 598645"/>
              <a:gd name="connsiteX5" fmla="*/ 143515 w 485081"/>
              <a:gd name="connsiteY5" fmla="*/ 153701 h 598645"/>
              <a:gd name="connsiteX6" fmla="*/ 170783 w 485081"/>
              <a:gd name="connsiteY6" fmla="*/ 169464 h 598645"/>
              <a:gd name="connsiteX7" fmla="*/ 188005 w 485081"/>
              <a:gd name="connsiteY7" fmla="*/ 169464 h 598645"/>
              <a:gd name="connsiteX8" fmla="*/ 188005 w 485081"/>
              <a:gd name="connsiteY8" fmla="*/ 226784 h 598645"/>
              <a:gd name="connsiteX9" fmla="*/ 221013 w 485081"/>
              <a:gd name="connsiteY9" fmla="*/ 259743 h 598645"/>
              <a:gd name="connsiteX10" fmla="*/ 264068 w 485081"/>
              <a:gd name="connsiteY10" fmla="*/ 259743 h 598645"/>
              <a:gd name="connsiteX11" fmla="*/ 295641 w 485081"/>
              <a:gd name="connsiteY11" fmla="*/ 226784 h 598645"/>
              <a:gd name="connsiteX12" fmla="*/ 295641 w 485081"/>
              <a:gd name="connsiteY12" fmla="*/ 169464 h 598645"/>
              <a:gd name="connsiteX13" fmla="*/ 312863 w 485081"/>
              <a:gd name="connsiteY13" fmla="*/ 169464 h 598645"/>
              <a:gd name="connsiteX14" fmla="*/ 341566 w 485081"/>
              <a:gd name="connsiteY14" fmla="*/ 153701 h 598645"/>
              <a:gd name="connsiteX15" fmla="*/ 343001 w 485081"/>
              <a:gd name="connsiteY15" fmla="*/ 150835 h 598645"/>
              <a:gd name="connsiteX16" fmla="*/ 475035 w 485081"/>
              <a:gd name="connsiteY16" fmla="*/ 209588 h 598645"/>
              <a:gd name="connsiteX17" fmla="*/ 485081 w 485081"/>
              <a:gd name="connsiteY17" fmla="*/ 225351 h 598645"/>
              <a:gd name="connsiteX18" fmla="*/ 485081 w 485081"/>
              <a:gd name="connsiteY18" fmla="*/ 481857 h 598645"/>
              <a:gd name="connsiteX19" fmla="*/ 475035 w 485081"/>
              <a:gd name="connsiteY19" fmla="*/ 496186 h 598645"/>
              <a:gd name="connsiteX20" fmla="*/ 248281 w 485081"/>
              <a:gd name="connsiteY20" fmla="*/ 596496 h 598645"/>
              <a:gd name="connsiteX21" fmla="*/ 235365 w 485081"/>
              <a:gd name="connsiteY21" fmla="*/ 596496 h 598645"/>
              <a:gd name="connsiteX22" fmla="*/ 8611 w 485081"/>
              <a:gd name="connsiteY22" fmla="*/ 496186 h 598645"/>
              <a:gd name="connsiteX23" fmla="*/ 0 w 485081"/>
              <a:gd name="connsiteY23" fmla="*/ 481857 h 598645"/>
              <a:gd name="connsiteX24" fmla="*/ 0 w 485081"/>
              <a:gd name="connsiteY24" fmla="*/ 225351 h 598645"/>
              <a:gd name="connsiteX25" fmla="*/ 8611 w 485081"/>
              <a:gd name="connsiteY25" fmla="*/ 209588 h 598645"/>
              <a:gd name="connsiteX26" fmla="*/ 241824 w 485081"/>
              <a:gd name="connsiteY26" fmla="*/ 0 h 598645"/>
              <a:gd name="connsiteX27" fmla="*/ 254021 w 485081"/>
              <a:gd name="connsiteY27" fmla="*/ 7519 h 598645"/>
              <a:gd name="connsiteX28" fmla="*/ 325771 w 485081"/>
              <a:gd name="connsiteY28" fmla="*/ 130681 h 598645"/>
              <a:gd name="connsiteX29" fmla="*/ 312856 w 485081"/>
              <a:gd name="connsiteY29" fmla="*/ 152163 h 598645"/>
              <a:gd name="connsiteX30" fmla="*/ 276981 w 485081"/>
              <a:gd name="connsiteY30" fmla="*/ 152163 h 598645"/>
              <a:gd name="connsiteX31" fmla="*/ 276981 w 485081"/>
              <a:gd name="connsiteY31" fmla="*/ 226633 h 598645"/>
              <a:gd name="connsiteX32" fmla="*/ 264066 w 485081"/>
              <a:gd name="connsiteY32" fmla="*/ 240954 h 598645"/>
              <a:gd name="connsiteX33" fmla="*/ 221016 w 485081"/>
              <a:gd name="connsiteY33" fmla="*/ 240954 h 598645"/>
              <a:gd name="connsiteX34" fmla="*/ 206666 w 485081"/>
              <a:gd name="connsiteY34" fmla="*/ 226633 h 598645"/>
              <a:gd name="connsiteX35" fmla="*/ 206666 w 485081"/>
              <a:gd name="connsiteY35" fmla="*/ 152163 h 598645"/>
              <a:gd name="connsiteX36" fmla="*/ 170791 w 485081"/>
              <a:gd name="connsiteY36" fmla="*/ 152163 h 598645"/>
              <a:gd name="connsiteX37" fmla="*/ 159311 w 485081"/>
              <a:gd name="connsiteY37" fmla="*/ 130681 h 598645"/>
              <a:gd name="connsiteX38" fmla="*/ 229626 w 485081"/>
              <a:gd name="connsiteY38" fmla="*/ 7519 h 598645"/>
              <a:gd name="connsiteX39" fmla="*/ 241824 w 485081"/>
              <a:gd name="connsiteY39" fmla="*/ 0 h 5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5081" h="598645">
                <a:moveTo>
                  <a:pt x="35879" y="269773"/>
                </a:moveTo>
                <a:lnTo>
                  <a:pt x="35879" y="468960"/>
                </a:lnTo>
                <a:lnTo>
                  <a:pt x="206662" y="544908"/>
                </a:lnTo>
                <a:lnTo>
                  <a:pt x="206662" y="345722"/>
                </a:lnTo>
                <a:close/>
                <a:moveTo>
                  <a:pt x="142080" y="150835"/>
                </a:moveTo>
                <a:cubicBezTo>
                  <a:pt x="142080" y="150835"/>
                  <a:pt x="142080" y="152268"/>
                  <a:pt x="143515" y="153701"/>
                </a:cubicBezTo>
                <a:cubicBezTo>
                  <a:pt x="149256" y="163732"/>
                  <a:pt x="159302" y="169464"/>
                  <a:pt x="170783" y="169464"/>
                </a:cubicBezTo>
                <a:lnTo>
                  <a:pt x="188005" y="169464"/>
                </a:lnTo>
                <a:lnTo>
                  <a:pt x="188005" y="226784"/>
                </a:lnTo>
                <a:cubicBezTo>
                  <a:pt x="188005" y="245413"/>
                  <a:pt x="202356" y="259743"/>
                  <a:pt x="221013" y="259743"/>
                </a:cubicBezTo>
                <a:lnTo>
                  <a:pt x="264068" y="259743"/>
                </a:lnTo>
                <a:cubicBezTo>
                  <a:pt x="281290" y="259743"/>
                  <a:pt x="295641" y="245413"/>
                  <a:pt x="295641" y="226784"/>
                </a:cubicBezTo>
                <a:lnTo>
                  <a:pt x="295641" y="169464"/>
                </a:lnTo>
                <a:lnTo>
                  <a:pt x="312863" y="169464"/>
                </a:lnTo>
                <a:cubicBezTo>
                  <a:pt x="324344" y="169464"/>
                  <a:pt x="335825" y="163732"/>
                  <a:pt x="341566" y="153701"/>
                </a:cubicBezTo>
                <a:cubicBezTo>
                  <a:pt x="341566" y="152268"/>
                  <a:pt x="341566" y="150835"/>
                  <a:pt x="343001" y="150835"/>
                </a:cubicBezTo>
                <a:lnTo>
                  <a:pt x="475035" y="209588"/>
                </a:lnTo>
                <a:cubicBezTo>
                  <a:pt x="480776" y="212454"/>
                  <a:pt x="485081" y="218186"/>
                  <a:pt x="485081" y="225351"/>
                </a:cubicBezTo>
                <a:lnTo>
                  <a:pt x="485081" y="481857"/>
                </a:lnTo>
                <a:cubicBezTo>
                  <a:pt x="485081" y="487589"/>
                  <a:pt x="480776" y="493320"/>
                  <a:pt x="475035" y="496186"/>
                </a:cubicBezTo>
                <a:lnTo>
                  <a:pt x="248281" y="596496"/>
                </a:lnTo>
                <a:cubicBezTo>
                  <a:pt x="243976" y="599362"/>
                  <a:pt x="239670" y="599362"/>
                  <a:pt x="235365" y="596496"/>
                </a:cubicBezTo>
                <a:lnTo>
                  <a:pt x="8611" y="496186"/>
                </a:lnTo>
                <a:cubicBezTo>
                  <a:pt x="2870" y="493320"/>
                  <a:pt x="0" y="487589"/>
                  <a:pt x="0" y="481857"/>
                </a:cubicBezTo>
                <a:lnTo>
                  <a:pt x="0" y="225351"/>
                </a:lnTo>
                <a:cubicBezTo>
                  <a:pt x="0" y="218186"/>
                  <a:pt x="2870" y="212454"/>
                  <a:pt x="8611" y="209588"/>
                </a:cubicBezTo>
                <a:close/>
                <a:moveTo>
                  <a:pt x="241824" y="0"/>
                </a:moveTo>
                <a:cubicBezTo>
                  <a:pt x="246487" y="0"/>
                  <a:pt x="251151" y="2507"/>
                  <a:pt x="254021" y="7519"/>
                </a:cubicBezTo>
                <a:lnTo>
                  <a:pt x="325771" y="130681"/>
                </a:lnTo>
                <a:cubicBezTo>
                  <a:pt x="331511" y="139274"/>
                  <a:pt x="324336" y="152163"/>
                  <a:pt x="312856" y="152163"/>
                </a:cubicBezTo>
                <a:lnTo>
                  <a:pt x="276981" y="152163"/>
                </a:lnTo>
                <a:lnTo>
                  <a:pt x="276981" y="226633"/>
                </a:lnTo>
                <a:cubicBezTo>
                  <a:pt x="276981" y="235226"/>
                  <a:pt x="271241" y="240954"/>
                  <a:pt x="264066" y="240954"/>
                </a:cubicBezTo>
                <a:lnTo>
                  <a:pt x="221016" y="240954"/>
                </a:lnTo>
                <a:cubicBezTo>
                  <a:pt x="212406" y="240954"/>
                  <a:pt x="206666" y="235226"/>
                  <a:pt x="206666" y="226633"/>
                </a:cubicBezTo>
                <a:lnTo>
                  <a:pt x="206666" y="152163"/>
                </a:lnTo>
                <a:lnTo>
                  <a:pt x="170791" y="152163"/>
                </a:lnTo>
                <a:cubicBezTo>
                  <a:pt x="160746" y="152163"/>
                  <a:pt x="153571" y="139274"/>
                  <a:pt x="159311" y="130681"/>
                </a:cubicBezTo>
                <a:lnTo>
                  <a:pt x="229626" y="7519"/>
                </a:lnTo>
                <a:cubicBezTo>
                  <a:pt x="232496" y="2507"/>
                  <a:pt x="237160" y="0"/>
                  <a:pt x="2418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t>·</a:t>
            </a:r>
            <a:endParaRPr dirty="0"/>
          </a:p>
        </p:txBody>
      </p:sp>
      <p:sp>
        <p:nvSpPr>
          <p:cNvPr id="129" name="î$ḻíḓê">
            <a:extLst>
              <a:ext uri="{FF2B5EF4-FFF2-40B4-BE49-F238E27FC236}">
                <a16:creationId xmlns:a16="http://schemas.microsoft.com/office/drawing/2014/main" xmlns="" id="{F1C23888-DD15-DB49-847D-654AE658766E}"/>
              </a:ext>
            </a:extLst>
          </p:cNvPr>
          <p:cNvSpPr/>
          <p:nvPr/>
        </p:nvSpPr>
        <p:spPr>
          <a:xfrm>
            <a:off x="7232144" y="3431455"/>
            <a:ext cx="214992" cy="265324"/>
          </a:xfrm>
          <a:custGeom>
            <a:avLst/>
            <a:gdLst>
              <a:gd name="connsiteX0" fmla="*/ 35879 w 485081"/>
              <a:gd name="connsiteY0" fmla="*/ 269773 h 598645"/>
              <a:gd name="connsiteX1" fmla="*/ 35879 w 485081"/>
              <a:gd name="connsiteY1" fmla="*/ 468960 h 598645"/>
              <a:gd name="connsiteX2" fmla="*/ 206662 w 485081"/>
              <a:gd name="connsiteY2" fmla="*/ 544908 h 598645"/>
              <a:gd name="connsiteX3" fmla="*/ 206662 w 485081"/>
              <a:gd name="connsiteY3" fmla="*/ 345722 h 598645"/>
              <a:gd name="connsiteX4" fmla="*/ 142080 w 485081"/>
              <a:gd name="connsiteY4" fmla="*/ 150835 h 598645"/>
              <a:gd name="connsiteX5" fmla="*/ 143515 w 485081"/>
              <a:gd name="connsiteY5" fmla="*/ 153701 h 598645"/>
              <a:gd name="connsiteX6" fmla="*/ 170783 w 485081"/>
              <a:gd name="connsiteY6" fmla="*/ 169464 h 598645"/>
              <a:gd name="connsiteX7" fmla="*/ 188005 w 485081"/>
              <a:gd name="connsiteY7" fmla="*/ 169464 h 598645"/>
              <a:gd name="connsiteX8" fmla="*/ 188005 w 485081"/>
              <a:gd name="connsiteY8" fmla="*/ 226784 h 598645"/>
              <a:gd name="connsiteX9" fmla="*/ 221013 w 485081"/>
              <a:gd name="connsiteY9" fmla="*/ 259743 h 598645"/>
              <a:gd name="connsiteX10" fmla="*/ 264068 w 485081"/>
              <a:gd name="connsiteY10" fmla="*/ 259743 h 598645"/>
              <a:gd name="connsiteX11" fmla="*/ 295641 w 485081"/>
              <a:gd name="connsiteY11" fmla="*/ 226784 h 598645"/>
              <a:gd name="connsiteX12" fmla="*/ 295641 w 485081"/>
              <a:gd name="connsiteY12" fmla="*/ 169464 h 598645"/>
              <a:gd name="connsiteX13" fmla="*/ 312863 w 485081"/>
              <a:gd name="connsiteY13" fmla="*/ 169464 h 598645"/>
              <a:gd name="connsiteX14" fmla="*/ 341566 w 485081"/>
              <a:gd name="connsiteY14" fmla="*/ 153701 h 598645"/>
              <a:gd name="connsiteX15" fmla="*/ 343001 w 485081"/>
              <a:gd name="connsiteY15" fmla="*/ 150835 h 598645"/>
              <a:gd name="connsiteX16" fmla="*/ 475035 w 485081"/>
              <a:gd name="connsiteY16" fmla="*/ 209588 h 598645"/>
              <a:gd name="connsiteX17" fmla="*/ 485081 w 485081"/>
              <a:gd name="connsiteY17" fmla="*/ 225351 h 598645"/>
              <a:gd name="connsiteX18" fmla="*/ 485081 w 485081"/>
              <a:gd name="connsiteY18" fmla="*/ 481857 h 598645"/>
              <a:gd name="connsiteX19" fmla="*/ 475035 w 485081"/>
              <a:gd name="connsiteY19" fmla="*/ 496186 h 598645"/>
              <a:gd name="connsiteX20" fmla="*/ 248281 w 485081"/>
              <a:gd name="connsiteY20" fmla="*/ 596496 h 598645"/>
              <a:gd name="connsiteX21" fmla="*/ 235365 w 485081"/>
              <a:gd name="connsiteY21" fmla="*/ 596496 h 598645"/>
              <a:gd name="connsiteX22" fmla="*/ 8611 w 485081"/>
              <a:gd name="connsiteY22" fmla="*/ 496186 h 598645"/>
              <a:gd name="connsiteX23" fmla="*/ 0 w 485081"/>
              <a:gd name="connsiteY23" fmla="*/ 481857 h 598645"/>
              <a:gd name="connsiteX24" fmla="*/ 0 w 485081"/>
              <a:gd name="connsiteY24" fmla="*/ 225351 h 598645"/>
              <a:gd name="connsiteX25" fmla="*/ 8611 w 485081"/>
              <a:gd name="connsiteY25" fmla="*/ 209588 h 598645"/>
              <a:gd name="connsiteX26" fmla="*/ 241824 w 485081"/>
              <a:gd name="connsiteY26" fmla="*/ 0 h 598645"/>
              <a:gd name="connsiteX27" fmla="*/ 254021 w 485081"/>
              <a:gd name="connsiteY27" fmla="*/ 7519 h 598645"/>
              <a:gd name="connsiteX28" fmla="*/ 325771 w 485081"/>
              <a:gd name="connsiteY28" fmla="*/ 130681 h 598645"/>
              <a:gd name="connsiteX29" fmla="*/ 312856 w 485081"/>
              <a:gd name="connsiteY29" fmla="*/ 152163 h 598645"/>
              <a:gd name="connsiteX30" fmla="*/ 276981 w 485081"/>
              <a:gd name="connsiteY30" fmla="*/ 152163 h 598645"/>
              <a:gd name="connsiteX31" fmla="*/ 276981 w 485081"/>
              <a:gd name="connsiteY31" fmla="*/ 226633 h 598645"/>
              <a:gd name="connsiteX32" fmla="*/ 264066 w 485081"/>
              <a:gd name="connsiteY32" fmla="*/ 240954 h 598645"/>
              <a:gd name="connsiteX33" fmla="*/ 221016 w 485081"/>
              <a:gd name="connsiteY33" fmla="*/ 240954 h 598645"/>
              <a:gd name="connsiteX34" fmla="*/ 206666 w 485081"/>
              <a:gd name="connsiteY34" fmla="*/ 226633 h 598645"/>
              <a:gd name="connsiteX35" fmla="*/ 206666 w 485081"/>
              <a:gd name="connsiteY35" fmla="*/ 152163 h 598645"/>
              <a:gd name="connsiteX36" fmla="*/ 170791 w 485081"/>
              <a:gd name="connsiteY36" fmla="*/ 152163 h 598645"/>
              <a:gd name="connsiteX37" fmla="*/ 159311 w 485081"/>
              <a:gd name="connsiteY37" fmla="*/ 130681 h 598645"/>
              <a:gd name="connsiteX38" fmla="*/ 229626 w 485081"/>
              <a:gd name="connsiteY38" fmla="*/ 7519 h 598645"/>
              <a:gd name="connsiteX39" fmla="*/ 241824 w 485081"/>
              <a:gd name="connsiteY39" fmla="*/ 0 h 5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5081" h="598645">
                <a:moveTo>
                  <a:pt x="35879" y="269773"/>
                </a:moveTo>
                <a:lnTo>
                  <a:pt x="35879" y="468960"/>
                </a:lnTo>
                <a:lnTo>
                  <a:pt x="206662" y="544908"/>
                </a:lnTo>
                <a:lnTo>
                  <a:pt x="206662" y="345722"/>
                </a:lnTo>
                <a:close/>
                <a:moveTo>
                  <a:pt x="142080" y="150835"/>
                </a:moveTo>
                <a:cubicBezTo>
                  <a:pt x="142080" y="150835"/>
                  <a:pt x="142080" y="152268"/>
                  <a:pt x="143515" y="153701"/>
                </a:cubicBezTo>
                <a:cubicBezTo>
                  <a:pt x="149256" y="163732"/>
                  <a:pt x="159302" y="169464"/>
                  <a:pt x="170783" y="169464"/>
                </a:cubicBezTo>
                <a:lnTo>
                  <a:pt x="188005" y="169464"/>
                </a:lnTo>
                <a:lnTo>
                  <a:pt x="188005" y="226784"/>
                </a:lnTo>
                <a:cubicBezTo>
                  <a:pt x="188005" y="245413"/>
                  <a:pt x="202356" y="259743"/>
                  <a:pt x="221013" y="259743"/>
                </a:cubicBezTo>
                <a:lnTo>
                  <a:pt x="264068" y="259743"/>
                </a:lnTo>
                <a:cubicBezTo>
                  <a:pt x="281290" y="259743"/>
                  <a:pt x="295641" y="245413"/>
                  <a:pt x="295641" y="226784"/>
                </a:cubicBezTo>
                <a:lnTo>
                  <a:pt x="295641" y="169464"/>
                </a:lnTo>
                <a:lnTo>
                  <a:pt x="312863" y="169464"/>
                </a:lnTo>
                <a:cubicBezTo>
                  <a:pt x="324344" y="169464"/>
                  <a:pt x="335825" y="163732"/>
                  <a:pt x="341566" y="153701"/>
                </a:cubicBezTo>
                <a:cubicBezTo>
                  <a:pt x="341566" y="152268"/>
                  <a:pt x="341566" y="150835"/>
                  <a:pt x="343001" y="150835"/>
                </a:cubicBezTo>
                <a:lnTo>
                  <a:pt x="475035" y="209588"/>
                </a:lnTo>
                <a:cubicBezTo>
                  <a:pt x="480776" y="212454"/>
                  <a:pt x="485081" y="218186"/>
                  <a:pt x="485081" y="225351"/>
                </a:cubicBezTo>
                <a:lnTo>
                  <a:pt x="485081" y="481857"/>
                </a:lnTo>
                <a:cubicBezTo>
                  <a:pt x="485081" y="487589"/>
                  <a:pt x="480776" y="493320"/>
                  <a:pt x="475035" y="496186"/>
                </a:cubicBezTo>
                <a:lnTo>
                  <a:pt x="248281" y="596496"/>
                </a:lnTo>
                <a:cubicBezTo>
                  <a:pt x="243976" y="599362"/>
                  <a:pt x="239670" y="599362"/>
                  <a:pt x="235365" y="596496"/>
                </a:cubicBezTo>
                <a:lnTo>
                  <a:pt x="8611" y="496186"/>
                </a:lnTo>
                <a:cubicBezTo>
                  <a:pt x="2870" y="493320"/>
                  <a:pt x="0" y="487589"/>
                  <a:pt x="0" y="481857"/>
                </a:cubicBezTo>
                <a:lnTo>
                  <a:pt x="0" y="225351"/>
                </a:lnTo>
                <a:cubicBezTo>
                  <a:pt x="0" y="218186"/>
                  <a:pt x="2870" y="212454"/>
                  <a:pt x="8611" y="209588"/>
                </a:cubicBezTo>
                <a:close/>
                <a:moveTo>
                  <a:pt x="241824" y="0"/>
                </a:moveTo>
                <a:cubicBezTo>
                  <a:pt x="246487" y="0"/>
                  <a:pt x="251151" y="2507"/>
                  <a:pt x="254021" y="7519"/>
                </a:cubicBezTo>
                <a:lnTo>
                  <a:pt x="325771" y="130681"/>
                </a:lnTo>
                <a:cubicBezTo>
                  <a:pt x="331511" y="139274"/>
                  <a:pt x="324336" y="152163"/>
                  <a:pt x="312856" y="152163"/>
                </a:cubicBezTo>
                <a:lnTo>
                  <a:pt x="276981" y="152163"/>
                </a:lnTo>
                <a:lnTo>
                  <a:pt x="276981" y="226633"/>
                </a:lnTo>
                <a:cubicBezTo>
                  <a:pt x="276981" y="235226"/>
                  <a:pt x="271241" y="240954"/>
                  <a:pt x="264066" y="240954"/>
                </a:cubicBezTo>
                <a:lnTo>
                  <a:pt x="221016" y="240954"/>
                </a:lnTo>
                <a:cubicBezTo>
                  <a:pt x="212406" y="240954"/>
                  <a:pt x="206666" y="235226"/>
                  <a:pt x="206666" y="226633"/>
                </a:cubicBezTo>
                <a:lnTo>
                  <a:pt x="206666" y="152163"/>
                </a:lnTo>
                <a:lnTo>
                  <a:pt x="170791" y="152163"/>
                </a:lnTo>
                <a:cubicBezTo>
                  <a:pt x="160746" y="152163"/>
                  <a:pt x="153571" y="139274"/>
                  <a:pt x="159311" y="130681"/>
                </a:cubicBezTo>
                <a:lnTo>
                  <a:pt x="229626" y="7519"/>
                </a:lnTo>
                <a:cubicBezTo>
                  <a:pt x="232496" y="2507"/>
                  <a:pt x="237160" y="0"/>
                  <a:pt x="2418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30" name="íṩḻíḋê">
            <a:extLst>
              <a:ext uri="{FF2B5EF4-FFF2-40B4-BE49-F238E27FC236}">
                <a16:creationId xmlns:a16="http://schemas.microsoft.com/office/drawing/2014/main" xmlns="" id="{F84A898B-AE6D-1248-B27E-F0912D9BEABB}"/>
              </a:ext>
            </a:extLst>
          </p:cNvPr>
          <p:cNvSpPr/>
          <p:nvPr/>
        </p:nvSpPr>
        <p:spPr bwMode="auto">
          <a:xfrm>
            <a:off x="6141593" y="4299800"/>
            <a:ext cx="2701866" cy="50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zh-CN" altLang="en-US" sz="2400" b="1" dirty="0">
                <a:solidFill>
                  <a:srgbClr val="C00000"/>
                </a:solidFill>
              </a:rPr>
              <a:t>云原生计算</a:t>
            </a:r>
            <a:endParaRPr lang="en-US" altLang="zh-CN" sz="2400" b="1" dirty="0">
              <a:solidFill>
                <a:srgbClr val="C00000"/>
              </a:solidFill>
            </a:endParaRPr>
          </a:p>
        </p:txBody>
      </p:sp>
      <p:sp>
        <p:nvSpPr>
          <p:cNvPr id="131" name="îṣlîḓê">
            <a:extLst>
              <a:ext uri="{FF2B5EF4-FFF2-40B4-BE49-F238E27FC236}">
                <a16:creationId xmlns:a16="http://schemas.microsoft.com/office/drawing/2014/main" xmlns="" id="{878A5D0E-C4F2-F54F-BCA5-6860AACC4AB5}"/>
              </a:ext>
            </a:extLst>
          </p:cNvPr>
          <p:cNvSpPr/>
          <p:nvPr/>
        </p:nvSpPr>
        <p:spPr bwMode="auto">
          <a:xfrm>
            <a:off x="4075982" y="4299419"/>
            <a:ext cx="2065612" cy="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zh-CN" altLang="en-US" sz="2400" b="1" dirty="0">
                <a:solidFill>
                  <a:srgbClr val="004098"/>
                </a:solidFill>
              </a:rPr>
              <a:t>云计算</a:t>
            </a:r>
            <a:endParaRPr lang="en-US" altLang="zh-CN" sz="2400" b="1" dirty="0">
              <a:solidFill>
                <a:srgbClr val="004098"/>
              </a:solidFill>
            </a:endParaRPr>
          </a:p>
        </p:txBody>
      </p:sp>
      <p:sp>
        <p:nvSpPr>
          <p:cNvPr id="132" name="íSļiḑê">
            <a:extLst>
              <a:ext uri="{FF2B5EF4-FFF2-40B4-BE49-F238E27FC236}">
                <a16:creationId xmlns:a16="http://schemas.microsoft.com/office/drawing/2014/main" xmlns="" id="{82F46F6D-28BF-3A45-987C-179C8C56DE50}"/>
              </a:ext>
            </a:extLst>
          </p:cNvPr>
          <p:cNvSpPr/>
          <p:nvPr/>
        </p:nvSpPr>
        <p:spPr bwMode="auto">
          <a:xfrm>
            <a:off x="333857" y="4318190"/>
            <a:ext cx="1773363" cy="105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zh-CN" altLang="en-US" sz="2400" b="1" dirty="0">
                <a:solidFill>
                  <a:srgbClr val="004098"/>
                </a:solidFill>
              </a:rPr>
              <a:t>科学计算</a:t>
            </a:r>
            <a:endParaRPr lang="en-US" altLang="zh-CN" sz="2400" b="1" dirty="0">
              <a:solidFill>
                <a:srgbClr val="004098"/>
              </a:solidFill>
            </a:endParaRPr>
          </a:p>
        </p:txBody>
      </p:sp>
      <p:pic>
        <p:nvPicPr>
          <p:cNvPr id="133" name="Picture 2" descr="https://timgsa.baidu.com/timg?image&amp;quality=80&amp;size=b9999_10000&amp;sec=1596172199749&amp;di=8a042a0f9ef040af7e097f7350937674&amp;imgtype=0&amp;src=http%3A%2F%2Fl.b2b168.com%2F2012%2F01%2F09%2F14%2F201201091416263521694.gif">
            <a:extLst>
              <a:ext uri="{FF2B5EF4-FFF2-40B4-BE49-F238E27FC236}">
                <a16:creationId xmlns:a16="http://schemas.microsoft.com/office/drawing/2014/main" xmlns="" id="{D169ABF9-271B-0041-B238-D56458538A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382" b="38452"/>
          <a:stretch/>
        </p:blipFill>
        <p:spPr bwMode="auto">
          <a:xfrm>
            <a:off x="494326" y="2825280"/>
            <a:ext cx="1551055" cy="436874"/>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descr="https://timgsa.baidu.com/timg?image&amp;quality=80&amp;size=b9999_10000&amp;sec=1596172423473&amp;di=7363bd332c8f017d45a43225dee0ffb9&amp;imgtype=0&amp;src=http%3A%2F%2Fphoto.16pic.com%2F00%2F34%2F10%2F16pic_3410944_b.jpg">
            <a:extLst>
              <a:ext uri="{FF2B5EF4-FFF2-40B4-BE49-F238E27FC236}">
                <a16:creationId xmlns:a16="http://schemas.microsoft.com/office/drawing/2014/main" xmlns="" id="{15713E93-5CE8-4742-BFFC-014F0F83FD3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5888" b="35478"/>
          <a:stretch/>
        </p:blipFill>
        <p:spPr bwMode="auto">
          <a:xfrm>
            <a:off x="419755" y="3345445"/>
            <a:ext cx="1218669" cy="315219"/>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6" descr="https://timgsa.baidu.com/timg?image&amp;quality=80&amp;size=b9999_10000&amp;sec=1596172465565&amp;di=879c6c13dd55cb187e483e77ce277591&amp;imgtype=0&amp;src=http%3A%2F%2Fimg1.imgtn.bdimg.com%2Fit%2Fu%3D1897059961%2C2748714791%26fm%3D214%26gp%3D0.jpg">
            <a:extLst>
              <a:ext uri="{FF2B5EF4-FFF2-40B4-BE49-F238E27FC236}">
                <a16:creationId xmlns:a16="http://schemas.microsoft.com/office/drawing/2014/main" xmlns="" id="{537B1272-FB16-BA4A-841A-8627B84346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7424" y="3246929"/>
            <a:ext cx="472678" cy="382001"/>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6" descr="https://timgsa.baidu.com/timg?image&amp;quality=80&amp;size=b9999_10000&amp;sec=1596173545152&amp;di=10b954c7050b729325fde9043e21ba41&amp;imgtype=0&amp;src=http%3A%2F%2Fimg3.imgtn.bdimg.com%2Fit%2Fu%3D2568536033%2C739956154%26fm%3D214%26gp%3D0.jpg">
            <a:extLst>
              <a:ext uri="{FF2B5EF4-FFF2-40B4-BE49-F238E27FC236}">
                <a16:creationId xmlns:a16="http://schemas.microsoft.com/office/drawing/2014/main" xmlns="" id="{F9D9CD18-5E51-5948-88E1-B5B319E7D8A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834" t="29428" r="25347" b="30392"/>
          <a:stretch/>
        </p:blipFill>
        <p:spPr bwMode="auto">
          <a:xfrm>
            <a:off x="4500121" y="3258221"/>
            <a:ext cx="589105" cy="402378"/>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8" descr="https://ss1.bdstatic.com/70cFuXSh_Q1YnxGkpoWK1HF6hhy/it/u=2657118960,509810267&amp;fm=26&amp;gp=0.jpg">
            <a:extLst>
              <a:ext uri="{FF2B5EF4-FFF2-40B4-BE49-F238E27FC236}">
                <a16:creationId xmlns:a16="http://schemas.microsoft.com/office/drawing/2014/main" xmlns="" id="{8F5016DC-4298-D94F-AC47-9E6E6F7E34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7424" y="3244981"/>
            <a:ext cx="571313" cy="399919"/>
          </a:xfrm>
          <a:prstGeom prst="rect">
            <a:avLst/>
          </a:prstGeom>
          <a:noFill/>
          <a:extLst>
            <a:ext uri="{909E8E84-426E-40DD-AFC4-6F175D3DCCD1}">
              <a14:hiddenFill xmlns:a14="http://schemas.microsoft.com/office/drawing/2010/main">
                <a:solidFill>
                  <a:srgbClr val="FFFFFF"/>
                </a:solidFill>
              </a14:hiddenFill>
            </a:ext>
          </a:extLst>
        </p:spPr>
      </p:pic>
      <p:pic>
        <p:nvPicPr>
          <p:cNvPr id="138" name="图片 137">
            <a:extLst>
              <a:ext uri="{FF2B5EF4-FFF2-40B4-BE49-F238E27FC236}">
                <a16:creationId xmlns:a16="http://schemas.microsoft.com/office/drawing/2014/main" xmlns="" id="{A3B4016F-0896-654F-8071-19B3D378999C}"/>
              </a:ext>
            </a:extLst>
          </p:cNvPr>
          <p:cNvPicPr>
            <a:picLocks noChangeAspect="1"/>
          </p:cNvPicPr>
          <p:nvPr/>
        </p:nvPicPr>
        <p:blipFill>
          <a:blip r:embed="rId8" cstate="print"/>
          <a:stretch>
            <a:fillRect/>
          </a:stretch>
        </p:blipFill>
        <p:spPr>
          <a:xfrm>
            <a:off x="7665880" y="3405395"/>
            <a:ext cx="611729" cy="250809"/>
          </a:xfrm>
          <a:prstGeom prst="rect">
            <a:avLst/>
          </a:prstGeom>
        </p:spPr>
      </p:pic>
      <p:pic>
        <p:nvPicPr>
          <p:cNvPr id="139" name="图片 138">
            <a:extLst>
              <a:ext uri="{FF2B5EF4-FFF2-40B4-BE49-F238E27FC236}">
                <a16:creationId xmlns:a16="http://schemas.microsoft.com/office/drawing/2014/main" xmlns="" id="{640A6C60-B1AB-6741-B91F-4CCFECB7748B}"/>
              </a:ext>
            </a:extLst>
          </p:cNvPr>
          <p:cNvPicPr>
            <a:picLocks noChangeAspect="1"/>
          </p:cNvPicPr>
          <p:nvPr/>
        </p:nvPicPr>
        <p:blipFill rotWithShape="1">
          <a:blip r:embed="rId9" cstate="print"/>
          <a:srcRect t="24004" b="19451"/>
          <a:stretch/>
        </p:blipFill>
        <p:spPr>
          <a:xfrm>
            <a:off x="6482862" y="3174530"/>
            <a:ext cx="934901" cy="220505"/>
          </a:xfrm>
          <a:prstGeom prst="rect">
            <a:avLst/>
          </a:prstGeom>
        </p:spPr>
      </p:pic>
      <p:pic>
        <p:nvPicPr>
          <p:cNvPr id="140" name="图片 139">
            <a:extLst>
              <a:ext uri="{FF2B5EF4-FFF2-40B4-BE49-F238E27FC236}">
                <a16:creationId xmlns:a16="http://schemas.microsoft.com/office/drawing/2014/main" xmlns="" id="{F905A7B5-9E1C-964D-AC9D-3AF2F4750306}"/>
              </a:ext>
            </a:extLst>
          </p:cNvPr>
          <p:cNvPicPr>
            <a:picLocks noChangeAspect="1"/>
          </p:cNvPicPr>
          <p:nvPr/>
        </p:nvPicPr>
        <p:blipFill>
          <a:blip r:embed="rId10" cstate="print"/>
          <a:stretch>
            <a:fillRect/>
          </a:stretch>
        </p:blipFill>
        <p:spPr>
          <a:xfrm>
            <a:off x="7617653" y="2906590"/>
            <a:ext cx="735395" cy="212083"/>
          </a:xfrm>
          <a:prstGeom prst="rect">
            <a:avLst/>
          </a:prstGeom>
        </p:spPr>
      </p:pic>
      <p:pic>
        <p:nvPicPr>
          <p:cNvPr id="141" name="图片 140">
            <a:extLst>
              <a:ext uri="{FF2B5EF4-FFF2-40B4-BE49-F238E27FC236}">
                <a16:creationId xmlns:a16="http://schemas.microsoft.com/office/drawing/2014/main" xmlns="" id="{878403EC-3101-3B44-B32F-03787D084C78}"/>
              </a:ext>
            </a:extLst>
          </p:cNvPr>
          <p:cNvPicPr>
            <a:picLocks noChangeAspect="1"/>
          </p:cNvPicPr>
          <p:nvPr/>
        </p:nvPicPr>
        <p:blipFill>
          <a:blip r:embed="rId11" cstate="print"/>
          <a:stretch>
            <a:fillRect/>
          </a:stretch>
        </p:blipFill>
        <p:spPr>
          <a:xfrm>
            <a:off x="6548848" y="3407684"/>
            <a:ext cx="751616" cy="268144"/>
          </a:xfrm>
          <a:prstGeom prst="rect">
            <a:avLst/>
          </a:prstGeom>
        </p:spPr>
      </p:pic>
      <p:pic>
        <p:nvPicPr>
          <p:cNvPr id="142" name="图片 141">
            <a:extLst>
              <a:ext uri="{FF2B5EF4-FFF2-40B4-BE49-F238E27FC236}">
                <a16:creationId xmlns:a16="http://schemas.microsoft.com/office/drawing/2014/main" xmlns="" id="{B2534F6E-8182-254D-8488-05AF15A4AF3C}"/>
              </a:ext>
            </a:extLst>
          </p:cNvPr>
          <p:cNvPicPr>
            <a:picLocks noChangeAspect="1"/>
          </p:cNvPicPr>
          <p:nvPr/>
        </p:nvPicPr>
        <p:blipFill>
          <a:blip r:embed="rId12" cstate="print"/>
          <a:stretch>
            <a:fillRect/>
          </a:stretch>
        </p:blipFill>
        <p:spPr>
          <a:xfrm>
            <a:off x="7563898" y="3196850"/>
            <a:ext cx="820397" cy="212366"/>
          </a:xfrm>
          <a:prstGeom prst="rect">
            <a:avLst/>
          </a:prstGeom>
        </p:spPr>
      </p:pic>
      <p:sp>
        <p:nvSpPr>
          <p:cNvPr id="143" name="íSļiḑê">
            <a:extLst>
              <a:ext uri="{FF2B5EF4-FFF2-40B4-BE49-F238E27FC236}">
                <a16:creationId xmlns:a16="http://schemas.microsoft.com/office/drawing/2014/main" xmlns="" id="{B73C1346-047B-6B47-8930-60417D7D3F19}"/>
              </a:ext>
            </a:extLst>
          </p:cNvPr>
          <p:cNvSpPr/>
          <p:nvPr/>
        </p:nvSpPr>
        <p:spPr bwMode="auto">
          <a:xfrm>
            <a:off x="333856" y="4768390"/>
            <a:ext cx="1773363" cy="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zh-CN" altLang="en-US" sz="1400" dirty="0"/>
              <a:t>科研、军事</a:t>
            </a:r>
            <a:endParaRPr lang="en-US" altLang="zh-CN" sz="1400" dirty="0"/>
          </a:p>
        </p:txBody>
      </p:sp>
      <p:sp>
        <p:nvSpPr>
          <p:cNvPr id="144" name="íSļiḑê">
            <a:extLst>
              <a:ext uri="{FF2B5EF4-FFF2-40B4-BE49-F238E27FC236}">
                <a16:creationId xmlns:a16="http://schemas.microsoft.com/office/drawing/2014/main" xmlns="" id="{89FA9385-B6FD-A946-B39F-73E365B79E49}"/>
              </a:ext>
            </a:extLst>
          </p:cNvPr>
          <p:cNvSpPr/>
          <p:nvPr/>
        </p:nvSpPr>
        <p:spPr bwMode="auto">
          <a:xfrm>
            <a:off x="4120420" y="4412857"/>
            <a:ext cx="2085975" cy="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gn="ctr">
              <a:lnSpc>
                <a:spcPct val="150000"/>
              </a:lnSpc>
            </a:pPr>
            <a:endParaRPr lang="en-US" altLang="zh-CN" sz="1400" dirty="0"/>
          </a:p>
        </p:txBody>
      </p:sp>
      <p:sp>
        <p:nvSpPr>
          <p:cNvPr id="145" name="íSļiḑê">
            <a:extLst>
              <a:ext uri="{FF2B5EF4-FFF2-40B4-BE49-F238E27FC236}">
                <a16:creationId xmlns:a16="http://schemas.microsoft.com/office/drawing/2014/main" xmlns="" id="{5B72EB0F-CA83-1249-9989-FA4E48019806}"/>
              </a:ext>
            </a:extLst>
          </p:cNvPr>
          <p:cNvSpPr/>
          <p:nvPr/>
        </p:nvSpPr>
        <p:spPr bwMode="auto">
          <a:xfrm>
            <a:off x="6108731" y="4769885"/>
            <a:ext cx="2736236" cy="53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zh-CN" altLang="en-US" sz="1400" dirty="0">
                <a:solidFill>
                  <a:srgbClr val="C00000"/>
                </a:solidFill>
              </a:rPr>
              <a:t>搜索、社交、电商、视频</a:t>
            </a:r>
            <a:endParaRPr lang="en-US" altLang="zh-CN" sz="1400" dirty="0">
              <a:solidFill>
                <a:srgbClr val="C00000"/>
              </a:solidFill>
            </a:endParaRPr>
          </a:p>
        </p:txBody>
      </p:sp>
      <p:sp>
        <p:nvSpPr>
          <p:cNvPr id="146" name="íṣľîḑê">
            <a:extLst>
              <a:ext uri="{FF2B5EF4-FFF2-40B4-BE49-F238E27FC236}">
                <a16:creationId xmlns:a16="http://schemas.microsoft.com/office/drawing/2014/main" xmlns="" id="{7786EDEC-0A89-9544-BF1D-0425F21A7FBC}"/>
              </a:ext>
            </a:extLst>
          </p:cNvPr>
          <p:cNvSpPr/>
          <p:nvPr/>
        </p:nvSpPr>
        <p:spPr bwMode="auto">
          <a:xfrm>
            <a:off x="323087" y="5680892"/>
            <a:ext cx="3913677" cy="45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zh-CN" altLang="en-US" sz="2000" b="1" dirty="0">
                <a:solidFill>
                  <a:schemeClr val="bg1"/>
                </a:solidFill>
              </a:rPr>
              <a:t>云计算思想萌芽</a:t>
            </a:r>
            <a:endParaRPr lang="en-US" altLang="zh-CN" sz="2000" b="1" dirty="0">
              <a:solidFill>
                <a:schemeClr val="bg1"/>
              </a:solidFill>
            </a:endParaRPr>
          </a:p>
        </p:txBody>
      </p:sp>
      <p:grpSp>
        <p:nvGrpSpPr>
          <p:cNvPr id="147" name="组合 146">
            <a:extLst>
              <a:ext uri="{FF2B5EF4-FFF2-40B4-BE49-F238E27FC236}">
                <a16:creationId xmlns:a16="http://schemas.microsoft.com/office/drawing/2014/main" xmlns="" id="{5A3EEE77-AF23-AF40-9BFA-19959B0BBA7A}"/>
              </a:ext>
            </a:extLst>
          </p:cNvPr>
          <p:cNvGrpSpPr/>
          <p:nvPr/>
        </p:nvGrpSpPr>
        <p:grpSpPr>
          <a:xfrm>
            <a:off x="6142014" y="5463667"/>
            <a:ext cx="2723723" cy="873488"/>
            <a:chOff x="5638778" y="4703136"/>
            <a:chExt cx="3358562" cy="873488"/>
          </a:xfrm>
        </p:grpSpPr>
        <p:sp>
          <p:nvSpPr>
            <p:cNvPr id="148" name="箭头: 右 88">
              <a:extLst>
                <a:ext uri="{FF2B5EF4-FFF2-40B4-BE49-F238E27FC236}">
                  <a16:creationId xmlns:a16="http://schemas.microsoft.com/office/drawing/2014/main" xmlns="" id="{E627EFBA-004E-A041-9564-CA930B5B3A39}"/>
                </a:ext>
              </a:extLst>
            </p:cNvPr>
            <p:cNvSpPr/>
            <p:nvPr/>
          </p:nvSpPr>
          <p:spPr>
            <a:xfrm>
              <a:off x="5664962" y="4703136"/>
              <a:ext cx="3332378" cy="8734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íṣľîḑê">
              <a:extLst>
                <a:ext uri="{FF2B5EF4-FFF2-40B4-BE49-F238E27FC236}">
                  <a16:creationId xmlns:a16="http://schemas.microsoft.com/office/drawing/2014/main" xmlns="" id="{77BC62D4-8CE2-044D-B3B8-B4D0AED921F8}"/>
                </a:ext>
              </a:extLst>
            </p:cNvPr>
            <p:cNvSpPr/>
            <p:nvPr/>
          </p:nvSpPr>
          <p:spPr bwMode="auto">
            <a:xfrm>
              <a:off x="5638778" y="4936226"/>
              <a:ext cx="3294521" cy="45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zh-CN" altLang="en-US" sz="2000" b="1" dirty="0">
                  <a:solidFill>
                    <a:schemeClr val="bg1"/>
                  </a:solidFill>
                </a:rPr>
                <a:t>云计算全面发展</a:t>
              </a:r>
              <a:endParaRPr lang="en-US" altLang="zh-CN" sz="2000" b="1" dirty="0">
                <a:solidFill>
                  <a:schemeClr val="bg1"/>
                </a:solidFill>
              </a:endParaRPr>
            </a:p>
          </p:txBody>
        </p:sp>
      </p:grpSp>
      <p:cxnSp>
        <p:nvCxnSpPr>
          <p:cNvPr id="150" name="直接连接符 4">
            <a:extLst>
              <a:ext uri="{FF2B5EF4-FFF2-40B4-BE49-F238E27FC236}">
                <a16:creationId xmlns:a16="http://schemas.microsoft.com/office/drawing/2014/main" xmlns="" id="{5D17B1BA-144C-774C-81F1-D3D9DB59D619}"/>
              </a:ext>
            </a:extLst>
          </p:cNvPr>
          <p:cNvCxnSpPr>
            <a:cxnSpLocks/>
          </p:cNvCxnSpPr>
          <p:nvPr/>
        </p:nvCxnSpPr>
        <p:spPr>
          <a:xfrm flipH="1">
            <a:off x="6141594" y="3787535"/>
            <a:ext cx="6795" cy="2988403"/>
          </a:xfrm>
          <a:prstGeom prst="line">
            <a:avLst/>
          </a:prstGeom>
          <a:ln w="25400">
            <a:solidFill>
              <a:srgbClr val="D9D9D9"/>
            </a:solidFill>
            <a:prstDash val="sysDash"/>
          </a:ln>
        </p:spPr>
        <p:style>
          <a:lnRef idx="1">
            <a:schemeClr val="accent1"/>
          </a:lnRef>
          <a:fillRef idx="0">
            <a:schemeClr val="accent1"/>
          </a:fillRef>
          <a:effectRef idx="0">
            <a:schemeClr val="accent1"/>
          </a:effectRef>
          <a:fontRef idx="minor">
            <a:schemeClr val="tx1"/>
          </a:fontRef>
        </p:style>
      </p:cxnSp>
      <p:sp>
        <p:nvSpPr>
          <p:cNvPr id="151" name="iconfont-11964-5736582">
            <a:extLst>
              <a:ext uri="{FF2B5EF4-FFF2-40B4-BE49-F238E27FC236}">
                <a16:creationId xmlns:a16="http://schemas.microsoft.com/office/drawing/2014/main" xmlns="" id="{225A38F7-A038-D149-BAD0-2E01BAFA1EC7}"/>
              </a:ext>
            </a:extLst>
          </p:cNvPr>
          <p:cNvSpPr>
            <a:spLocks noChangeAspect="1"/>
          </p:cNvSpPr>
          <p:nvPr/>
        </p:nvSpPr>
        <p:spPr bwMode="auto">
          <a:xfrm>
            <a:off x="753038" y="5179139"/>
            <a:ext cx="333717" cy="356148"/>
          </a:xfrm>
          <a:custGeom>
            <a:avLst/>
            <a:gdLst>
              <a:gd name="T0" fmla="*/ 1850 w 11900"/>
              <a:gd name="T1" fmla="*/ 12390 h 12700"/>
              <a:gd name="T2" fmla="*/ 30 w 11900"/>
              <a:gd name="T3" fmla="*/ 11340 h 12700"/>
              <a:gd name="T4" fmla="*/ 200 w 11900"/>
              <a:gd name="T5" fmla="*/ 11080 h 12700"/>
              <a:gd name="T6" fmla="*/ 4320 w 11900"/>
              <a:gd name="T7" fmla="*/ 1170 h 12700"/>
              <a:gd name="T8" fmla="*/ 7390 w 11900"/>
              <a:gd name="T9" fmla="*/ 970 h 12700"/>
              <a:gd name="T10" fmla="*/ 7590 w 11900"/>
              <a:gd name="T11" fmla="*/ 5650 h 12700"/>
              <a:gd name="T12" fmla="*/ 11710 w 11900"/>
              <a:gd name="T13" fmla="*/ 11100 h 12700"/>
              <a:gd name="T14" fmla="*/ 11900 w 11900"/>
              <a:gd name="T15" fmla="*/ 11460 h 12700"/>
              <a:gd name="T16" fmla="*/ 5950 w 11900"/>
              <a:gd name="T17" fmla="*/ 12700 h 12700"/>
              <a:gd name="T18" fmla="*/ 1970 w 11900"/>
              <a:gd name="T19" fmla="*/ 12000 h 12700"/>
              <a:gd name="T20" fmla="*/ 9910 w 11900"/>
              <a:gd name="T21" fmla="*/ 12000 h 12700"/>
              <a:gd name="T22" fmla="*/ 11350 w 11900"/>
              <a:gd name="T23" fmla="*/ 11320 h 12700"/>
              <a:gd name="T24" fmla="*/ 7190 w 11900"/>
              <a:gd name="T25" fmla="*/ 5720 h 12700"/>
              <a:gd name="T26" fmla="*/ 4720 w 11900"/>
              <a:gd name="T27" fmla="*/ 1370 h 12700"/>
              <a:gd name="T28" fmla="*/ 4680 w 11900"/>
              <a:gd name="T29" fmla="*/ 5830 h 12700"/>
              <a:gd name="T30" fmla="*/ 420 w 11900"/>
              <a:gd name="T31" fmla="*/ 11480 h 12700"/>
              <a:gd name="T32" fmla="*/ 4190 w 11900"/>
              <a:gd name="T33" fmla="*/ 1370 h 12700"/>
              <a:gd name="T34" fmla="*/ 3560 w 11900"/>
              <a:gd name="T35" fmla="*/ 630 h 12700"/>
              <a:gd name="T36" fmla="*/ 7710 w 11900"/>
              <a:gd name="T37" fmla="*/ 0 h 12700"/>
              <a:gd name="T38" fmla="*/ 8340 w 11900"/>
              <a:gd name="T39" fmla="*/ 750 h 12700"/>
              <a:gd name="T40" fmla="*/ 4190 w 11900"/>
              <a:gd name="T41" fmla="*/ 400 h 12700"/>
              <a:gd name="T42" fmla="*/ 3960 w 11900"/>
              <a:gd name="T43" fmla="*/ 750 h 12700"/>
              <a:gd name="T44" fmla="*/ 7710 w 11900"/>
              <a:gd name="T45" fmla="*/ 980 h 12700"/>
              <a:gd name="T46" fmla="*/ 7940 w 11900"/>
              <a:gd name="T47" fmla="*/ 630 h 12700"/>
              <a:gd name="T48" fmla="*/ 4190 w 11900"/>
              <a:gd name="T49" fmla="*/ 400 h 12700"/>
              <a:gd name="T50" fmla="*/ 4520 w 11900"/>
              <a:gd name="T51" fmla="*/ 2060 h 12700"/>
              <a:gd name="T52" fmla="*/ 4520 w 11900"/>
              <a:gd name="T53" fmla="*/ 1860 h 12700"/>
              <a:gd name="T54" fmla="*/ 5590 w 11900"/>
              <a:gd name="T55" fmla="*/ 1960 h 12700"/>
              <a:gd name="T56" fmla="*/ 5490 w 11900"/>
              <a:gd name="T57" fmla="*/ 3050 h 12700"/>
              <a:gd name="T58" fmla="*/ 4420 w 11900"/>
              <a:gd name="T59" fmla="*/ 2950 h 12700"/>
              <a:gd name="T60" fmla="*/ 5490 w 11900"/>
              <a:gd name="T61" fmla="*/ 2850 h 12700"/>
              <a:gd name="T62" fmla="*/ 5490 w 11900"/>
              <a:gd name="T63" fmla="*/ 3050 h 12700"/>
              <a:gd name="T64" fmla="*/ 4520 w 11900"/>
              <a:gd name="T65" fmla="*/ 4040 h 12700"/>
              <a:gd name="T66" fmla="*/ 4520 w 11900"/>
              <a:gd name="T67" fmla="*/ 3840 h 12700"/>
              <a:gd name="T68" fmla="*/ 5590 w 11900"/>
              <a:gd name="T69" fmla="*/ 3940 h 12700"/>
              <a:gd name="T70" fmla="*/ 5490 w 11900"/>
              <a:gd name="T71" fmla="*/ 5030 h 12700"/>
              <a:gd name="T72" fmla="*/ 4420 w 11900"/>
              <a:gd name="T73" fmla="*/ 4930 h 12700"/>
              <a:gd name="T74" fmla="*/ 5490 w 11900"/>
              <a:gd name="T75" fmla="*/ 4830 h 12700"/>
              <a:gd name="T76" fmla="*/ 5490 w 11900"/>
              <a:gd name="T77" fmla="*/ 5030 h 12700"/>
              <a:gd name="T78" fmla="*/ 3170 w 11900"/>
              <a:gd name="T79" fmla="*/ 7590 h 12700"/>
              <a:gd name="T80" fmla="*/ 3170 w 11900"/>
              <a:gd name="T81" fmla="*/ 7390 h 12700"/>
              <a:gd name="T82" fmla="*/ 8820 w 11900"/>
              <a:gd name="T83" fmla="*/ 7490 h 1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900" h="12700">
                <a:moveTo>
                  <a:pt x="5950" y="12700"/>
                </a:moveTo>
                <a:cubicBezTo>
                  <a:pt x="4400" y="12700"/>
                  <a:pt x="2950" y="12590"/>
                  <a:pt x="1850" y="12390"/>
                </a:cubicBezTo>
                <a:cubicBezTo>
                  <a:pt x="190" y="12090"/>
                  <a:pt x="0" y="11710"/>
                  <a:pt x="0" y="11450"/>
                </a:cubicBezTo>
                <a:cubicBezTo>
                  <a:pt x="0" y="11410"/>
                  <a:pt x="10" y="11370"/>
                  <a:pt x="30" y="11340"/>
                </a:cubicBezTo>
                <a:lnTo>
                  <a:pt x="190" y="11090"/>
                </a:lnTo>
                <a:cubicBezTo>
                  <a:pt x="190" y="11090"/>
                  <a:pt x="190" y="11080"/>
                  <a:pt x="200" y="11080"/>
                </a:cubicBezTo>
                <a:lnTo>
                  <a:pt x="4320" y="5650"/>
                </a:lnTo>
                <a:lnTo>
                  <a:pt x="4320" y="1170"/>
                </a:lnTo>
                <a:cubicBezTo>
                  <a:pt x="4320" y="1060"/>
                  <a:pt x="4410" y="970"/>
                  <a:pt x="4520" y="970"/>
                </a:cubicBezTo>
                <a:lnTo>
                  <a:pt x="7390" y="970"/>
                </a:lnTo>
                <a:cubicBezTo>
                  <a:pt x="7500" y="970"/>
                  <a:pt x="7590" y="1060"/>
                  <a:pt x="7590" y="1170"/>
                </a:cubicBezTo>
                <a:lnTo>
                  <a:pt x="7590" y="5650"/>
                </a:lnTo>
                <a:lnTo>
                  <a:pt x="11700" y="11090"/>
                </a:lnTo>
                <a:cubicBezTo>
                  <a:pt x="11700" y="11090"/>
                  <a:pt x="11700" y="11100"/>
                  <a:pt x="11710" y="11100"/>
                </a:cubicBezTo>
                <a:lnTo>
                  <a:pt x="11870" y="11350"/>
                </a:lnTo>
                <a:cubicBezTo>
                  <a:pt x="11890" y="11380"/>
                  <a:pt x="11900" y="11420"/>
                  <a:pt x="11900" y="11460"/>
                </a:cubicBezTo>
                <a:cubicBezTo>
                  <a:pt x="11900" y="11720"/>
                  <a:pt x="11710" y="12090"/>
                  <a:pt x="10050" y="12400"/>
                </a:cubicBezTo>
                <a:cubicBezTo>
                  <a:pt x="8950" y="12590"/>
                  <a:pt x="7500" y="12700"/>
                  <a:pt x="5950" y="12700"/>
                </a:cubicBezTo>
                <a:close/>
                <a:moveTo>
                  <a:pt x="420" y="11480"/>
                </a:moveTo>
                <a:cubicBezTo>
                  <a:pt x="490" y="11560"/>
                  <a:pt x="780" y="11790"/>
                  <a:pt x="1970" y="12000"/>
                </a:cubicBezTo>
                <a:cubicBezTo>
                  <a:pt x="3040" y="12190"/>
                  <a:pt x="4450" y="12290"/>
                  <a:pt x="5940" y="12290"/>
                </a:cubicBezTo>
                <a:cubicBezTo>
                  <a:pt x="7430" y="12290"/>
                  <a:pt x="8850" y="12190"/>
                  <a:pt x="9910" y="12000"/>
                </a:cubicBezTo>
                <a:cubicBezTo>
                  <a:pt x="11100" y="11790"/>
                  <a:pt x="11390" y="11560"/>
                  <a:pt x="11460" y="11480"/>
                </a:cubicBezTo>
                <a:lnTo>
                  <a:pt x="11350" y="11320"/>
                </a:lnTo>
                <a:lnTo>
                  <a:pt x="7230" y="5840"/>
                </a:lnTo>
                <a:cubicBezTo>
                  <a:pt x="7200" y="5810"/>
                  <a:pt x="7190" y="5760"/>
                  <a:pt x="7190" y="5720"/>
                </a:cubicBezTo>
                <a:lnTo>
                  <a:pt x="7190" y="1370"/>
                </a:lnTo>
                <a:lnTo>
                  <a:pt x="4720" y="1370"/>
                </a:lnTo>
                <a:lnTo>
                  <a:pt x="4720" y="5710"/>
                </a:lnTo>
                <a:cubicBezTo>
                  <a:pt x="4720" y="5750"/>
                  <a:pt x="4710" y="5800"/>
                  <a:pt x="4680" y="5830"/>
                </a:cubicBezTo>
                <a:lnTo>
                  <a:pt x="530" y="11320"/>
                </a:lnTo>
                <a:lnTo>
                  <a:pt x="420" y="11480"/>
                </a:lnTo>
                <a:close/>
                <a:moveTo>
                  <a:pt x="7710" y="1370"/>
                </a:moveTo>
                <a:lnTo>
                  <a:pt x="4190" y="1370"/>
                </a:lnTo>
                <a:cubicBezTo>
                  <a:pt x="3850" y="1370"/>
                  <a:pt x="3560" y="1090"/>
                  <a:pt x="3560" y="740"/>
                </a:cubicBezTo>
                <a:lnTo>
                  <a:pt x="3560" y="630"/>
                </a:lnTo>
                <a:cubicBezTo>
                  <a:pt x="3560" y="290"/>
                  <a:pt x="3840" y="0"/>
                  <a:pt x="4190" y="0"/>
                </a:cubicBezTo>
                <a:lnTo>
                  <a:pt x="7710" y="0"/>
                </a:lnTo>
                <a:cubicBezTo>
                  <a:pt x="8050" y="0"/>
                  <a:pt x="8340" y="280"/>
                  <a:pt x="8340" y="630"/>
                </a:cubicBezTo>
                <a:lnTo>
                  <a:pt x="8340" y="750"/>
                </a:lnTo>
                <a:cubicBezTo>
                  <a:pt x="8340" y="1090"/>
                  <a:pt x="8060" y="1370"/>
                  <a:pt x="7710" y="1370"/>
                </a:cubicBezTo>
                <a:close/>
                <a:moveTo>
                  <a:pt x="4190" y="400"/>
                </a:moveTo>
                <a:cubicBezTo>
                  <a:pt x="4070" y="400"/>
                  <a:pt x="3960" y="500"/>
                  <a:pt x="3960" y="630"/>
                </a:cubicBezTo>
                <a:lnTo>
                  <a:pt x="3960" y="750"/>
                </a:lnTo>
                <a:cubicBezTo>
                  <a:pt x="3960" y="870"/>
                  <a:pt x="4060" y="980"/>
                  <a:pt x="4190" y="980"/>
                </a:cubicBezTo>
                <a:lnTo>
                  <a:pt x="7710" y="980"/>
                </a:lnTo>
                <a:cubicBezTo>
                  <a:pt x="7830" y="980"/>
                  <a:pt x="7940" y="880"/>
                  <a:pt x="7940" y="750"/>
                </a:cubicBezTo>
                <a:lnTo>
                  <a:pt x="7940" y="630"/>
                </a:lnTo>
                <a:cubicBezTo>
                  <a:pt x="7940" y="510"/>
                  <a:pt x="7840" y="400"/>
                  <a:pt x="7710" y="400"/>
                </a:cubicBezTo>
                <a:lnTo>
                  <a:pt x="4190" y="400"/>
                </a:lnTo>
                <a:close/>
                <a:moveTo>
                  <a:pt x="5490" y="2060"/>
                </a:moveTo>
                <a:lnTo>
                  <a:pt x="4520" y="2060"/>
                </a:lnTo>
                <a:cubicBezTo>
                  <a:pt x="4460" y="2060"/>
                  <a:pt x="4420" y="2020"/>
                  <a:pt x="4420" y="1960"/>
                </a:cubicBezTo>
                <a:cubicBezTo>
                  <a:pt x="4420" y="1900"/>
                  <a:pt x="4460" y="1860"/>
                  <a:pt x="4520" y="1860"/>
                </a:cubicBezTo>
                <a:lnTo>
                  <a:pt x="5490" y="1860"/>
                </a:lnTo>
                <a:cubicBezTo>
                  <a:pt x="5550" y="1860"/>
                  <a:pt x="5590" y="1900"/>
                  <a:pt x="5590" y="1960"/>
                </a:cubicBezTo>
                <a:cubicBezTo>
                  <a:pt x="5590" y="2020"/>
                  <a:pt x="5550" y="2060"/>
                  <a:pt x="5490" y="2060"/>
                </a:cubicBezTo>
                <a:close/>
                <a:moveTo>
                  <a:pt x="5490" y="3050"/>
                </a:moveTo>
                <a:lnTo>
                  <a:pt x="4520" y="3050"/>
                </a:lnTo>
                <a:cubicBezTo>
                  <a:pt x="4460" y="3050"/>
                  <a:pt x="4420" y="3010"/>
                  <a:pt x="4420" y="2950"/>
                </a:cubicBezTo>
                <a:cubicBezTo>
                  <a:pt x="4420" y="2890"/>
                  <a:pt x="4460" y="2850"/>
                  <a:pt x="4520" y="2850"/>
                </a:cubicBezTo>
                <a:lnTo>
                  <a:pt x="5490" y="2850"/>
                </a:lnTo>
                <a:cubicBezTo>
                  <a:pt x="5550" y="2850"/>
                  <a:pt x="5590" y="2890"/>
                  <a:pt x="5590" y="2950"/>
                </a:cubicBezTo>
                <a:cubicBezTo>
                  <a:pt x="5590" y="3010"/>
                  <a:pt x="5550" y="3050"/>
                  <a:pt x="5490" y="3050"/>
                </a:cubicBezTo>
                <a:close/>
                <a:moveTo>
                  <a:pt x="5490" y="4040"/>
                </a:moveTo>
                <a:lnTo>
                  <a:pt x="4520" y="4040"/>
                </a:lnTo>
                <a:cubicBezTo>
                  <a:pt x="4460" y="4040"/>
                  <a:pt x="4420" y="4000"/>
                  <a:pt x="4420" y="3940"/>
                </a:cubicBezTo>
                <a:cubicBezTo>
                  <a:pt x="4420" y="3880"/>
                  <a:pt x="4460" y="3840"/>
                  <a:pt x="4520" y="3840"/>
                </a:cubicBezTo>
                <a:lnTo>
                  <a:pt x="5490" y="3840"/>
                </a:lnTo>
                <a:cubicBezTo>
                  <a:pt x="5550" y="3840"/>
                  <a:pt x="5590" y="3880"/>
                  <a:pt x="5590" y="3940"/>
                </a:cubicBezTo>
                <a:cubicBezTo>
                  <a:pt x="5590" y="4000"/>
                  <a:pt x="5550" y="4040"/>
                  <a:pt x="5490" y="4040"/>
                </a:cubicBezTo>
                <a:close/>
                <a:moveTo>
                  <a:pt x="5490" y="5030"/>
                </a:moveTo>
                <a:lnTo>
                  <a:pt x="4520" y="5030"/>
                </a:lnTo>
                <a:cubicBezTo>
                  <a:pt x="4460" y="5030"/>
                  <a:pt x="4420" y="4990"/>
                  <a:pt x="4420" y="4930"/>
                </a:cubicBezTo>
                <a:cubicBezTo>
                  <a:pt x="4420" y="4870"/>
                  <a:pt x="4460" y="4830"/>
                  <a:pt x="4520" y="4830"/>
                </a:cubicBezTo>
                <a:lnTo>
                  <a:pt x="5490" y="4830"/>
                </a:lnTo>
                <a:cubicBezTo>
                  <a:pt x="5550" y="4830"/>
                  <a:pt x="5590" y="4870"/>
                  <a:pt x="5590" y="4930"/>
                </a:cubicBezTo>
                <a:cubicBezTo>
                  <a:pt x="5590" y="4980"/>
                  <a:pt x="5550" y="5030"/>
                  <a:pt x="5490" y="5030"/>
                </a:cubicBezTo>
                <a:close/>
                <a:moveTo>
                  <a:pt x="8730" y="7590"/>
                </a:moveTo>
                <a:lnTo>
                  <a:pt x="3170" y="7590"/>
                </a:lnTo>
                <a:cubicBezTo>
                  <a:pt x="3110" y="7590"/>
                  <a:pt x="3070" y="7550"/>
                  <a:pt x="3070" y="7490"/>
                </a:cubicBezTo>
                <a:cubicBezTo>
                  <a:pt x="3070" y="7430"/>
                  <a:pt x="3110" y="7390"/>
                  <a:pt x="3170" y="7390"/>
                </a:cubicBezTo>
                <a:lnTo>
                  <a:pt x="8720" y="7390"/>
                </a:lnTo>
                <a:cubicBezTo>
                  <a:pt x="8780" y="7390"/>
                  <a:pt x="8820" y="7430"/>
                  <a:pt x="8820" y="7490"/>
                </a:cubicBezTo>
                <a:cubicBezTo>
                  <a:pt x="8830" y="7550"/>
                  <a:pt x="8780" y="7590"/>
                  <a:pt x="8730" y="7590"/>
                </a:cubicBezTo>
                <a:close/>
              </a:path>
            </a:pathLst>
          </a:custGeom>
          <a:solidFill>
            <a:schemeClr val="tx1"/>
          </a:solidFill>
          <a:ln>
            <a:noFill/>
          </a:ln>
        </p:spPr>
      </p:sp>
      <p:sp>
        <p:nvSpPr>
          <p:cNvPr id="152" name="tank_302512">
            <a:extLst>
              <a:ext uri="{FF2B5EF4-FFF2-40B4-BE49-F238E27FC236}">
                <a16:creationId xmlns:a16="http://schemas.microsoft.com/office/drawing/2014/main" xmlns="" id="{607BA1BF-2C03-EB45-B9B0-CCF9636DA6BC}"/>
              </a:ext>
            </a:extLst>
          </p:cNvPr>
          <p:cNvSpPr>
            <a:spLocks noChangeAspect="1"/>
          </p:cNvSpPr>
          <p:nvPr/>
        </p:nvSpPr>
        <p:spPr bwMode="auto">
          <a:xfrm>
            <a:off x="1211013" y="5159263"/>
            <a:ext cx="522337" cy="382457"/>
          </a:xfrm>
          <a:custGeom>
            <a:avLst/>
            <a:gdLst>
              <a:gd name="connsiteX0" fmla="*/ 476008 w 607639"/>
              <a:gd name="connsiteY0" fmla="*/ 323606 h 444915"/>
              <a:gd name="connsiteX1" fmla="*/ 445571 w 607639"/>
              <a:gd name="connsiteY1" fmla="*/ 353912 h 444915"/>
              <a:gd name="connsiteX2" fmla="*/ 476008 w 607639"/>
              <a:gd name="connsiteY2" fmla="*/ 384307 h 444915"/>
              <a:gd name="connsiteX3" fmla="*/ 506357 w 607639"/>
              <a:gd name="connsiteY3" fmla="*/ 353912 h 444915"/>
              <a:gd name="connsiteX4" fmla="*/ 476008 w 607639"/>
              <a:gd name="connsiteY4" fmla="*/ 323606 h 444915"/>
              <a:gd name="connsiteX5" fmla="*/ 303749 w 607639"/>
              <a:gd name="connsiteY5" fmla="*/ 323606 h 444915"/>
              <a:gd name="connsiteX6" fmla="*/ 273406 w 607639"/>
              <a:gd name="connsiteY6" fmla="*/ 353912 h 444915"/>
              <a:gd name="connsiteX7" fmla="*/ 303749 w 607639"/>
              <a:gd name="connsiteY7" fmla="*/ 384307 h 444915"/>
              <a:gd name="connsiteX8" fmla="*/ 334180 w 607639"/>
              <a:gd name="connsiteY8" fmla="*/ 353912 h 444915"/>
              <a:gd name="connsiteX9" fmla="*/ 303749 w 607639"/>
              <a:gd name="connsiteY9" fmla="*/ 323606 h 444915"/>
              <a:gd name="connsiteX10" fmla="*/ 131639 w 607639"/>
              <a:gd name="connsiteY10" fmla="*/ 323606 h 444915"/>
              <a:gd name="connsiteX11" fmla="*/ 101297 w 607639"/>
              <a:gd name="connsiteY11" fmla="*/ 353912 h 444915"/>
              <a:gd name="connsiteX12" fmla="*/ 131639 w 607639"/>
              <a:gd name="connsiteY12" fmla="*/ 384307 h 444915"/>
              <a:gd name="connsiteX13" fmla="*/ 161982 w 607639"/>
              <a:gd name="connsiteY13" fmla="*/ 353912 h 444915"/>
              <a:gd name="connsiteX14" fmla="*/ 131639 w 607639"/>
              <a:gd name="connsiteY14" fmla="*/ 323606 h 444915"/>
              <a:gd name="connsiteX15" fmla="*/ 476008 w 607639"/>
              <a:gd name="connsiteY15" fmla="*/ 303431 h 444915"/>
              <a:gd name="connsiteX16" fmla="*/ 526559 w 607639"/>
              <a:gd name="connsiteY16" fmla="*/ 353912 h 444915"/>
              <a:gd name="connsiteX17" fmla="*/ 476008 w 607639"/>
              <a:gd name="connsiteY17" fmla="*/ 404481 h 444915"/>
              <a:gd name="connsiteX18" fmla="*/ 425368 w 607639"/>
              <a:gd name="connsiteY18" fmla="*/ 353912 h 444915"/>
              <a:gd name="connsiteX19" fmla="*/ 476008 w 607639"/>
              <a:gd name="connsiteY19" fmla="*/ 303431 h 444915"/>
              <a:gd name="connsiteX20" fmla="*/ 303749 w 607639"/>
              <a:gd name="connsiteY20" fmla="*/ 303431 h 444915"/>
              <a:gd name="connsiteX21" fmla="*/ 354379 w 607639"/>
              <a:gd name="connsiteY21" fmla="*/ 353912 h 444915"/>
              <a:gd name="connsiteX22" fmla="*/ 303749 w 607639"/>
              <a:gd name="connsiteY22" fmla="*/ 404481 h 444915"/>
              <a:gd name="connsiteX23" fmla="*/ 253118 w 607639"/>
              <a:gd name="connsiteY23" fmla="*/ 353912 h 444915"/>
              <a:gd name="connsiteX24" fmla="*/ 303749 w 607639"/>
              <a:gd name="connsiteY24" fmla="*/ 303431 h 444915"/>
              <a:gd name="connsiteX25" fmla="*/ 131639 w 607639"/>
              <a:gd name="connsiteY25" fmla="*/ 303431 h 444915"/>
              <a:gd name="connsiteX26" fmla="*/ 182270 w 607639"/>
              <a:gd name="connsiteY26" fmla="*/ 353912 h 444915"/>
              <a:gd name="connsiteX27" fmla="*/ 131639 w 607639"/>
              <a:gd name="connsiteY27" fmla="*/ 404481 h 444915"/>
              <a:gd name="connsiteX28" fmla="*/ 81009 w 607639"/>
              <a:gd name="connsiteY28" fmla="*/ 353912 h 444915"/>
              <a:gd name="connsiteX29" fmla="*/ 131639 w 607639"/>
              <a:gd name="connsiteY29" fmla="*/ 303431 h 444915"/>
              <a:gd name="connsiteX30" fmla="*/ 91141 w 607639"/>
              <a:gd name="connsiteY30" fmla="*/ 283160 h 444915"/>
              <a:gd name="connsiteX31" fmla="*/ 20293 w 607639"/>
              <a:gd name="connsiteY31" fmla="*/ 353906 h 444915"/>
              <a:gd name="connsiteX32" fmla="*/ 91141 w 607639"/>
              <a:gd name="connsiteY32" fmla="*/ 424740 h 444915"/>
              <a:gd name="connsiteX33" fmla="*/ 516498 w 607639"/>
              <a:gd name="connsiteY33" fmla="*/ 424740 h 444915"/>
              <a:gd name="connsiteX34" fmla="*/ 587346 w 607639"/>
              <a:gd name="connsiteY34" fmla="*/ 353906 h 444915"/>
              <a:gd name="connsiteX35" fmla="*/ 516498 w 607639"/>
              <a:gd name="connsiteY35" fmla="*/ 283160 h 444915"/>
              <a:gd name="connsiteX36" fmla="*/ 486058 w 607639"/>
              <a:gd name="connsiteY36" fmla="*/ 283160 h 444915"/>
              <a:gd name="connsiteX37" fmla="*/ 121492 w 607639"/>
              <a:gd name="connsiteY37" fmla="*/ 283160 h 444915"/>
              <a:gd name="connsiteX38" fmla="*/ 235955 w 607639"/>
              <a:gd name="connsiteY38" fmla="*/ 202311 h 444915"/>
              <a:gd name="connsiteX39" fmla="*/ 364556 w 607639"/>
              <a:gd name="connsiteY39" fmla="*/ 202311 h 444915"/>
              <a:gd name="connsiteX40" fmla="*/ 374702 w 607639"/>
              <a:gd name="connsiteY40" fmla="*/ 212411 h 444915"/>
              <a:gd name="connsiteX41" fmla="*/ 364556 w 607639"/>
              <a:gd name="connsiteY41" fmla="*/ 222422 h 444915"/>
              <a:gd name="connsiteX42" fmla="*/ 235955 w 607639"/>
              <a:gd name="connsiteY42" fmla="*/ 222422 h 444915"/>
              <a:gd name="connsiteX43" fmla="*/ 225809 w 607639"/>
              <a:gd name="connsiteY43" fmla="*/ 212411 h 444915"/>
              <a:gd name="connsiteX44" fmla="*/ 235955 w 607639"/>
              <a:gd name="connsiteY44" fmla="*/ 202311 h 444915"/>
              <a:gd name="connsiteX45" fmla="*/ 456686 w 607639"/>
              <a:gd name="connsiteY45" fmla="*/ 202282 h 444915"/>
              <a:gd name="connsiteX46" fmla="*/ 467901 w 607639"/>
              <a:gd name="connsiteY46" fmla="*/ 222458 h 444915"/>
              <a:gd name="connsiteX47" fmla="*/ 587346 w 607639"/>
              <a:gd name="connsiteY47" fmla="*/ 222458 h 444915"/>
              <a:gd name="connsiteX48" fmla="*/ 587346 w 607639"/>
              <a:gd name="connsiteY48" fmla="*/ 202282 h 444915"/>
              <a:gd name="connsiteX49" fmla="*/ 203555 w 607639"/>
              <a:gd name="connsiteY49" fmla="*/ 161844 h 444915"/>
              <a:gd name="connsiteX50" fmla="*/ 194476 w 607639"/>
              <a:gd name="connsiteY50" fmla="*/ 166910 h 444915"/>
              <a:gd name="connsiteX51" fmla="*/ 138759 w 607639"/>
              <a:gd name="connsiteY51" fmla="*/ 262896 h 444915"/>
              <a:gd name="connsiteX52" fmla="*/ 467901 w 607639"/>
              <a:gd name="connsiteY52" fmla="*/ 262896 h 444915"/>
              <a:gd name="connsiteX53" fmla="*/ 412184 w 607639"/>
              <a:gd name="connsiteY53" fmla="*/ 166910 h 444915"/>
              <a:gd name="connsiteX54" fmla="*/ 403016 w 607639"/>
              <a:gd name="connsiteY54" fmla="*/ 161844 h 444915"/>
              <a:gd name="connsiteX55" fmla="*/ 91141 w 607639"/>
              <a:gd name="connsiteY55" fmla="*/ 20264 h 444915"/>
              <a:gd name="connsiteX56" fmla="*/ 70848 w 607639"/>
              <a:gd name="connsiteY56" fmla="*/ 40438 h 444915"/>
              <a:gd name="connsiteX57" fmla="*/ 91141 w 607639"/>
              <a:gd name="connsiteY57" fmla="*/ 60702 h 444915"/>
              <a:gd name="connsiteX58" fmla="*/ 111434 w 607639"/>
              <a:gd name="connsiteY58" fmla="*/ 40438 h 444915"/>
              <a:gd name="connsiteX59" fmla="*/ 91141 w 607639"/>
              <a:gd name="connsiteY59" fmla="*/ 20264 h 444915"/>
              <a:gd name="connsiteX60" fmla="*/ 91141 w 607639"/>
              <a:gd name="connsiteY60" fmla="*/ 0 h 444915"/>
              <a:gd name="connsiteX61" fmla="*/ 131639 w 607639"/>
              <a:gd name="connsiteY61" fmla="*/ 40438 h 444915"/>
              <a:gd name="connsiteX62" fmla="*/ 101288 w 607639"/>
              <a:gd name="connsiteY62" fmla="*/ 79633 h 444915"/>
              <a:gd name="connsiteX63" fmla="*/ 101288 w 607639"/>
              <a:gd name="connsiteY63" fmla="*/ 262896 h 444915"/>
              <a:gd name="connsiteX64" fmla="*/ 115351 w 607639"/>
              <a:gd name="connsiteY64" fmla="*/ 262896 h 444915"/>
              <a:gd name="connsiteX65" fmla="*/ 177209 w 607639"/>
              <a:gd name="connsiteY65" fmla="*/ 156778 h 444915"/>
              <a:gd name="connsiteX66" fmla="*/ 203555 w 607639"/>
              <a:gd name="connsiteY66" fmla="*/ 141580 h 444915"/>
              <a:gd name="connsiteX67" fmla="*/ 403016 w 607639"/>
              <a:gd name="connsiteY67" fmla="*/ 141580 h 444915"/>
              <a:gd name="connsiteX68" fmla="*/ 429362 w 607639"/>
              <a:gd name="connsiteY68" fmla="*/ 156778 h 444915"/>
              <a:gd name="connsiteX69" fmla="*/ 444136 w 607639"/>
              <a:gd name="connsiteY69" fmla="*/ 182019 h 444915"/>
              <a:gd name="connsiteX70" fmla="*/ 587346 w 607639"/>
              <a:gd name="connsiteY70" fmla="*/ 182019 h 444915"/>
              <a:gd name="connsiteX71" fmla="*/ 607639 w 607639"/>
              <a:gd name="connsiteY71" fmla="*/ 202282 h 444915"/>
              <a:gd name="connsiteX72" fmla="*/ 607639 w 607639"/>
              <a:gd name="connsiteY72" fmla="*/ 222458 h 444915"/>
              <a:gd name="connsiteX73" fmla="*/ 587346 w 607639"/>
              <a:gd name="connsiteY73" fmla="*/ 242722 h 444915"/>
              <a:gd name="connsiteX74" fmla="*/ 479472 w 607639"/>
              <a:gd name="connsiteY74" fmla="*/ 242722 h 444915"/>
              <a:gd name="connsiteX75" fmla="*/ 491220 w 607639"/>
              <a:gd name="connsiteY75" fmla="*/ 262896 h 444915"/>
              <a:gd name="connsiteX76" fmla="*/ 516498 w 607639"/>
              <a:gd name="connsiteY76" fmla="*/ 262896 h 444915"/>
              <a:gd name="connsiteX77" fmla="*/ 607639 w 607639"/>
              <a:gd name="connsiteY77" fmla="*/ 353906 h 444915"/>
              <a:gd name="connsiteX78" fmla="*/ 516498 w 607639"/>
              <a:gd name="connsiteY78" fmla="*/ 444915 h 444915"/>
              <a:gd name="connsiteX79" fmla="*/ 91141 w 607639"/>
              <a:gd name="connsiteY79" fmla="*/ 444915 h 444915"/>
              <a:gd name="connsiteX80" fmla="*/ 0 w 607639"/>
              <a:gd name="connsiteY80" fmla="*/ 353906 h 444915"/>
              <a:gd name="connsiteX81" fmla="*/ 80995 w 607639"/>
              <a:gd name="connsiteY81" fmla="*/ 263519 h 444915"/>
              <a:gd name="connsiteX82" fmla="*/ 80995 w 607639"/>
              <a:gd name="connsiteY82" fmla="*/ 79633 h 444915"/>
              <a:gd name="connsiteX83" fmla="*/ 50644 w 607639"/>
              <a:gd name="connsiteY83" fmla="*/ 40438 h 444915"/>
              <a:gd name="connsiteX84" fmla="*/ 91141 w 607639"/>
              <a:gd name="connsiteY84" fmla="*/ 0 h 44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7639" h="444915">
                <a:moveTo>
                  <a:pt x="476008" y="323606"/>
                </a:moveTo>
                <a:cubicBezTo>
                  <a:pt x="458742" y="323606"/>
                  <a:pt x="445571" y="336759"/>
                  <a:pt x="445571" y="353912"/>
                </a:cubicBezTo>
                <a:cubicBezTo>
                  <a:pt x="445571" y="371153"/>
                  <a:pt x="458742" y="384307"/>
                  <a:pt x="476008" y="384307"/>
                </a:cubicBezTo>
                <a:cubicBezTo>
                  <a:pt x="493185" y="384307"/>
                  <a:pt x="506357" y="371153"/>
                  <a:pt x="506357" y="353912"/>
                </a:cubicBezTo>
                <a:cubicBezTo>
                  <a:pt x="506357" y="336759"/>
                  <a:pt x="493185" y="323606"/>
                  <a:pt x="476008" y="323606"/>
                </a:cubicBezTo>
                <a:close/>
                <a:moveTo>
                  <a:pt x="303749" y="323606"/>
                </a:moveTo>
                <a:cubicBezTo>
                  <a:pt x="286575" y="323606"/>
                  <a:pt x="273406" y="336759"/>
                  <a:pt x="273406" y="353912"/>
                </a:cubicBezTo>
                <a:cubicBezTo>
                  <a:pt x="273406" y="371153"/>
                  <a:pt x="286575" y="384307"/>
                  <a:pt x="303749" y="384307"/>
                </a:cubicBezTo>
                <a:cubicBezTo>
                  <a:pt x="321011" y="384307"/>
                  <a:pt x="334180" y="371153"/>
                  <a:pt x="334180" y="353912"/>
                </a:cubicBezTo>
                <a:cubicBezTo>
                  <a:pt x="334180" y="336759"/>
                  <a:pt x="321011" y="323606"/>
                  <a:pt x="303749" y="323606"/>
                </a:cubicBezTo>
                <a:close/>
                <a:moveTo>
                  <a:pt x="131639" y="323606"/>
                </a:moveTo>
                <a:cubicBezTo>
                  <a:pt x="114466" y="323606"/>
                  <a:pt x="101297" y="336759"/>
                  <a:pt x="101297" y="353912"/>
                </a:cubicBezTo>
                <a:cubicBezTo>
                  <a:pt x="101297" y="371153"/>
                  <a:pt x="114466" y="384307"/>
                  <a:pt x="131639" y="384307"/>
                </a:cubicBezTo>
                <a:cubicBezTo>
                  <a:pt x="148902" y="384307"/>
                  <a:pt x="161982" y="371153"/>
                  <a:pt x="161982" y="353912"/>
                </a:cubicBezTo>
                <a:cubicBezTo>
                  <a:pt x="161982" y="336759"/>
                  <a:pt x="148902" y="323606"/>
                  <a:pt x="131639" y="323606"/>
                </a:cubicBezTo>
                <a:close/>
                <a:moveTo>
                  <a:pt x="476008" y="303431"/>
                </a:moveTo>
                <a:cubicBezTo>
                  <a:pt x="504310" y="303431"/>
                  <a:pt x="526559" y="325650"/>
                  <a:pt x="526559" y="353912"/>
                </a:cubicBezTo>
                <a:cubicBezTo>
                  <a:pt x="526559" y="382263"/>
                  <a:pt x="504310" y="404481"/>
                  <a:pt x="476008" y="404481"/>
                </a:cubicBezTo>
                <a:cubicBezTo>
                  <a:pt x="447618" y="404481"/>
                  <a:pt x="425368" y="382263"/>
                  <a:pt x="425368" y="353912"/>
                </a:cubicBezTo>
                <a:cubicBezTo>
                  <a:pt x="425368" y="325650"/>
                  <a:pt x="447618" y="303431"/>
                  <a:pt x="476008" y="303431"/>
                </a:cubicBezTo>
                <a:close/>
                <a:moveTo>
                  <a:pt x="303749" y="303431"/>
                </a:moveTo>
                <a:cubicBezTo>
                  <a:pt x="332134" y="303431"/>
                  <a:pt x="354379" y="325650"/>
                  <a:pt x="354379" y="353912"/>
                </a:cubicBezTo>
                <a:cubicBezTo>
                  <a:pt x="354379" y="382263"/>
                  <a:pt x="332134" y="404481"/>
                  <a:pt x="303749" y="404481"/>
                </a:cubicBezTo>
                <a:cubicBezTo>
                  <a:pt x="275452" y="404481"/>
                  <a:pt x="253118" y="382263"/>
                  <a:pt x="253118" y="353912"/>
                </a:cubicBezTo>
                <a:cubicBezTo>
                  <a:pt x="253118" y="325650"/>
                  <a:pt x="275452" y="303431"/>
                  <a:pt x="303749" y="303431"/>
                </a:cubicBezTo>
                <a:close/>
                <a:moveTo>
                  <a:pt x="131639" y="303431"/>
                </a:moveTo>
                <a:cubicBezTo>
                  <a:pt x="160024" y="303431"/>
                  <a:pt x="182270" y="325650"/>
                  <a:pt x="182270" y="353912"/>
                </a:cubicBezTo>
                <a:cubicBezTo>
                  <a:pt x="182270" y="382263"/>
                  <a:pt x="160024" y="404481"/>
                  <a:pt x="131639" y="404481"/>
                </a:cubicBezTo>
                <a:cubicBezTo>
                  <a:pt x="103343" y="404481"/>
                  <a:pt x="81009" y="382263"/>
                  <a:pt x="81009" y="353912"/>
                </a:cubicBezTo>
                <a:cubicBezTo>
                  <a:pt x="81009" y="325650"/>
                  <a:pt x="103343" y="303431"/>
                  <a:pt x="131639" y="303431"/>
                </a:cubicBezTo>
                <a:close/>
                <a:moveTo>
                  <a:pt x="91141" y="283160"/>
                </a:moveTo>
                <a:cubicBezTo>
                  <a:pt x="51623" y="283160"/>
                  <a:pt x="20293" y="314534"/>
                  <a:pt x="20293" y="353906"/>
                </a:cubicBezTo>
                <a:cubicBezTo>
                  <a:pt x="20293" y="393367"/>
                  <a:pt x="51623" y="424740"/>
                  <a:pt x="91141" y="424740"/>
                </a:cubicBezTo>
                <a:lnTo>
                  <a:pt x="516498" y="424740"/>
                </a:lnTo>
                <a:cubicBezTo>
                  <a:pt x="555927" y="424740"/>
                  <a:pt x="587346" y="393367"/>
                  <a:pt x="587346" y="353906"/>
                </a:cubicBezTo>
                <a:cubicBezTo>
                  <a:pt x="587346" y="314534"/>
                  <a:pt x="555927" y="283160"/>
                  <a:pt x="516498" y="283160"/>
                </a:cubicBezTo>
                <a:lnTo>
                  <a:pt x="486058" y="283160"/>
                </a:lnTo>
                <a:lnTo>
                  <a:pt x="121492" y="283160"/>
                </a:lnTo>
                <a:close/>
                <a:moveTo>
                  <a:pt x="235955" y="202311"/>
                </a:moveTo>
                <a:lnTo>
                  <a:pt x="364556" y="202311"/>
                </a:lnTo>
                <a:cubicBezTo>
                  <a:pt x="370608" y="202311"/>
                  <a:pt x="374702" y="206298"/>
                  <a:pt x="374702" y="212411"/>
                </a:cubicBezTo>
                <a:cubicBezTo>
                  <a:pt x="374702" y="218435"/>
                  <a:pt x="370608" y="222422"/>
                  <a:pt x="364556" y="222422"/>
                </a:cubicBezTo>
                <a:lnTo>
                  <a:pt x="235955" y="222422"/>
                </a:lnTo>
                <a:cubicBezTo>
                  <a:pt x="229903" y="222422"/>
                  <a:pt x="225809" y="218435"/>
                  <a:pt x="225809" y="212411"/>
                </a:cubicBezTo>
                <a:cubicBezTo>
                  <a:pt x="225809" y="206298"/>
                  <a:pt x="229903" y="202311"/>
                  <a:pt x="235955" y="202311"/>
                </a:cubicBezTo>
                <a:close/>
                <a:moveTo>
                  <a:pt x="456686" y="202282"/>
                </a:moveTo>
                <a:lnTo>
                  <a:pt x="467901" y="222458"/>
                </a:lnTo>
                <a:lnTo>
                  <a:pt x="587346" y="222458"/>
                </a:lnTo>
                <a:lnTo>
                  <a:pt x="587346" y="202282"/>
                </a:lnTo>
                <a:close/>
                <a:moveTo>
                  <a:pt x="203555" y="161844"/>
                </a:moveTo>
                <a:cubicBezTo>
                  <a:pt x="199461" y="161844"/>
                  <a:pt x="196435" y="163799"/>
                  <a:pt x="194476" y="166910"/>
                </a:cubicBezTo>
                <a:lnTo>
                  <a:pt x="138759" y="262896"/>
                </a:lnTo>
                <a:lnTo>
                  <a:pt x="467901" y="262896"/>
                </a:lnTo>
                <a:lnTo>
                  <a:pt x="412184" y="166910"/>
                </a:lnTo>
                <a:cubicBezTo>
                  <a:pt x="410136" y="163799"/>
                  <a:pt x="407110" y="161844"/>
                  <a:pt x="403016" y="161844"/>
                </a:cubicBezTo>
                <a:close/>
                <a:moveTo>
                  <a:pt x="91141" y="20264"/>
                </a:moveTo>
                <a:cubicBezTo>
                  <a:pt x="80016" y="20264"/>
                  <a:pt x="70848" y="29329"/>
                  <a:pt x="70848" y="40438"/>
                </a:cubicBezTo>
                <a:cubicBezTo>
                  <a:pt x="70848" y="51548"/>
                  <a:pt x="80016" y="60702"/>
                  <a:pt x="91141" y="60702"/>
                </a:cubicBezTo>
                <a:cubicBezTo>
                  <a:pt x="102267" y="60702"/>
                  <a:pt x="111434" y="51548"/>
                  <a:pt x="111434" y="40438"/>
                </a:cubicBezTo>
                <a:cubicBezTo>
                  <a:pt x="111434" y="29329"/>
                  <a:pt x="102267" y="20264"/>
                  <a:pt x="91141" y="20264"/>
                </a:cubicBezTo>
                <a:close/>
                <a:moveTo>
                  <a:pt x="91141" y="0"/>
                </a:moveTo>
                <a:cubicBezTo>
                  <a:pt x="113393" y="0"/>
                  <a:pt x="131639" y="18219"/>
                  <a:pt x="131639" y="40438"/>
                </a:cubicBezTo>
                <a:cubicBezTo>
                  <a:pt x="131639" y="59191"/>
                  <a:pt x="118644" y="75100"/>
                  <a:pt x="101288" y="79633"/>
                </a:cubicBezTo>
                <a:lnTo>
                  <a:pt x="101288" y="262896"/>
                </a:lnTo>
                <a:lnTo>
                  <a:pt x="115351" y="262896"/>
                </a:lnTo>
                <a:lnTo>
                  <a:pt x="177209" y="156778"/>
                </a:lnTo>
                <a:cubicBezTo>
                  <a:pt x="182283" y="147623"/>
                  <a:pt x="192429" y="141580"/>
                  <a:pt x="203555" y="141580"/>
                </a:cubicBezTo>
                <a:lnTo>
                  <a:pt x="403016" y="141580"/>
                </a:lnTo>
                <a:cubicBezTo>
                  <a:pt x="414231" y="141580"/>
                  <a:pt x="424288" y="147623"/>
                  <a:pt x="429362" y="156778"/>
                </a:cubicBezTo>
                <a:lnTo>
                  <a:pt x="444136" y="182019"/>
                </a:lnTo>
                <a:lnTo>
                  <a:pt x="587346" y="182019"/>
                </a:lnTo>
                <a:cubicBezTo>
                  <a:pt x="598472" y="182019"/>
                  <a:pt x="607639" y="191173"/>
                  <a:pt x="607639" y="202282"/>
                </a:cubicBezTo>
                <a:lnTo>
                  <a:pt x="607639" y="222458"/>
                </a:lnTo>
                <a:cubicBezTo>
                  <a:pt x="607639" y="233567"/>
                  <a:pt x="598472" y="242722"/>
                  <a:pt x="587346" y="242722"/>
                </a:cubicBezTo>
                <a:lnTo>
                  <a:pt x="479472" y="242722"/>
                </a:lnTo>
                <a:lnTo>
                  <a:pt x="491220" y="262896"/>
                </a:lnTo>
                <a:lnTo>
                  <a:pt x="516498" y="262896"/>
                </a:lnTo>
                <a:cubicBezTo>
                  <a:pt x="567142" y="262896"/>
                  <a:pt x="607639" y="303424"/>
                  <a:pt x="607639" y="353906"/>
                </a:cubicBezTo>
                <a:cubicBezTo>
                  <a:pt x="607639" y="404476"/>
                  <a:pt x="567142" y="444915"/>
                  <a:pt x="516498" y="444915"/>
                </a:cubicBezTo>
                <a:lnTo>
                  <a:pt x="91141" y="444915"/>
                </a:lnTo>
                <a:cubicBezTo>
                  <a:pt x="40497" y="444915"/>
                  <a:pt x="0" y="404476"/>
                  <a:pt x="0" y="353906"/>
                </a:cubicBezTo>
                <a:cubicBezTo>
                  <a:pt x="0" y="306801"/>
                  <a:pt x="35246" y="268496"/>
                  <a:pt x="80995" y="263519"/>
                </a:cubicBezTo>
                <a:lnTo>
                  <a:pt x="80995" y="79633"/>
                </a:lnTo>
                <a:cubicBezTo>
                  <a:pt x="63639" y="75100"/>
                  <a:pt x="50644" y="59191"/>
                  <a:pt x="50644" y="40438"/>
                </a:cubicBezTo>
                <a:cubicBezTo>
                  <a:pt x="50644" y="18219"/>
                  <a:pt x="68890" y="0"/>
                  <a:pt x="91141" y="0"/>
                </a:cubicBezTo>
                <a:close/>
              </a:path>
            </a:pathLst>
          </a:custGeom>
          <a:solidFill>
            <a:schemeClr val="tx1"/>
          </a:solidFill>
          <a:ln>
            <a:noFill/>
          </a:ln>
        </p:spPr>
      </p:sp>
      <p:sp>
        <p:nvSpPr>
          <p:cNvPr id="153" name="íṣľîḑê">
            <a:extLst>
              <a:ext uri="{FF2B5EF4-FFF2-40B4-BE49-F238E27FC236}">
                <a16:creationId xmlns:a16="http://schemas.microsoft.com/office/drawing/2014/main" xmlns="" id="{B4D215FD-E73D-2A4A-AFAC-2194A0D9260E}"/>
              </a:ext>
            </a:extLst>
          </p:cNvPr>
          <p:cNvSpPr/>
          <p:nvPr/>
        </p:nvSpPr>
        <p:spPr bwMode="auto">
          <a:xfrm>
            <a:off x="2307502" y="4300253"/>
            <a:ext cx="1770109" cy="47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zh-CN" altLang="en-US" sz="2400" b="1" dirty="0">
                <a:solidFill>
                  <a:srgbClr val="004098"/>
                </a:solidFill>
              </a:rPr>
              <a:t>商业计算</a:t>
            </a:r>
            <a:endParaRPr lang="en-US" altLang="zh-CN" sz="2400" b="1" dirty="0">
              <a:solidFill>
                <a:srgbClr val="004098"/>
              </a:solidFill>
            </a:endParaRPr>
          </a:p>
        </p:txBody>
      </p:sp>
      <p:sp>
        <p:nvSpPr>
          <p:cNvPr id="154" name="ïṩḷiḑé">
            <a:extLst>
              <a:ext uri="{FF2B5EF4-FFF2-40B4-BE49-F238E27FC236}">
                <a16:creationId xmlns:a16="http://schemas.microsoft.com/office/drawing/2014/main" xmlns="" id="{03EB9A27-E072-3C4E-B4EC-E792BFAB74F8}"/>
              </a:ext>
            </a:extLst>
          </p:cNvPr>
          <p:cNvSpPr/>
          <p:nvPr/>
        </p:nvSpPr>
        <p:spPr>
          <a:xfrm>
            <a:off x="2186274" y="3780094"/>
            <a:ext cx="1862306" cy="40120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55" name="íş1îḓè">
            <a:extLst>
              <a:ext uri="{FF2B5EF4-FFF2-40B4-BE49-F238E27FC236}">
                <a16:creationId xmlns:a16="http://schemas.microsoft.com/office/drawing/2014/main" xmlns="" id="{D22E8726-971D-9F47-ADC3-7FF62CD55451}"/>
              </a:ext>
            </a:extLst>
          </p:cNvPr>
          <p:cNvSpPr txBox="1"/>
          <p:nvPr/>
        </p:nvSpPr>
        <p:spPr bwMode="auto">
          <a:xfrm>
            <a:off x="2300371" y="3784277"/>
            <a:ext cx="1753481" cy="40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lstStyle/>
          <a:p>
            <a:pPr algn="ctr" eaLnBrk="1" hangingPunct="1">
              <a:spcBef>
                <a:spcPct val="0"/>
              </a:spcBef>
              <a:buFontTx/>
              <a:buNone/>
            </a:pPr>
            <a:r>
              <a:rPr lang="en-US" altLang="zh-CN" sz="1800" b="1" dirty="0">
                <a:solidFill>
                  <a:srgbClr val="004098"/>
                </a:solidFill>
              </a:rPr>
              <a:t>1980</a:t>
            </a:r>
          </a:p>
        </p:txBody>
      </p:sp>
      <p:sp>
        <p:nvSpPr>
          <p:cNvPr id="156" name="îšḻiďè">
            <a:extLst>
              <a:ext uri="{FF2B5EF4-FFF2-40B4-BE49-F238E27FC236}">
                <a16:creationId xmlns:a16="http://schemas.microsoft.com/office/drawing/2014/main" xmlns="" id="{5FDCC2C8-0843-F042-B904-3ADDD69A3B85}"/>
              </a:ext>
            </a:extLst>
          </p:cNvPr>
          <p:cNvSpPr/>
          <p:nvPr/>
        </p:nvSpPr>
        <p:spPr>
          <a:xfrm>
            <a:off x="3126980" y="3369165"/>
            <a:ext cx="214992" cy="265324"/>
          </a:xfrm>
          <a:custGeom>
            <a:avLst/>
            <a:gdLst>
              <a:gd name="connsiteX0" fmla="*/ 35879 w 485081"/>
              <a:gd name="connsiteY0" fmla="*/ 269773 h 598645"/>
              <a:gd name="connsiteX1" fmla="*/ 35879 w 485081"/>
              <a:gd name="connsiteY1" fmla="*/ 468960 h 598645"/>
              <a:gd name="connsiteX2" fmla="*/ 206662 w 485081"/>
              <a:gd name="connsiteY2" fmla="*/ 544908 h 598645"/>
              <a:gd name="connsiteX3" fmla="*/ 206662 w 485081"/>
              <a:gd name="connsiteY3" fmla="*/ 345722 h 598645"/>
              <a:gd name="connsiteX4" fmla="*/ 142080 w 485081"/>
              <a:gd name="connsiteY4" fmla="*/ 150835 h 598645"/>
              <a:gd name="connsiteX5" fmla="*/ 143515 w 485081"/>
              <a:gd name="connsiteY5" fmla="*/ 153701 h 598645"/>
              <a:gd name="connsiteX6" fmla="*/ 170783 w 485081"/>
              <a:gd name="connsiteY6" fmla="*/ 169464 h 598645"/>
              <a:gd name="connsiteX7" fmla="*/ 188005 w 485081"/>
              <a:gd name="connsiteY7" fmla="*/ 169464 h 598645"/>
              <a:gd name="connsiteX8" fmla="*/ 188005 w 485081"/>
              <a:gd name="connsiteY8" fmla="*/ 226784 h 598645"/>
              <a:gd name="connsiteX9" fmla="*/ 221013 w 485081"/>
              <a:gd name="connsiteY9" fmla="*/ 259743 h 598645"/>
              <a:gd name="connsiteX10" fmla="*/ 264068 w 485081"/>
              <a:gd name="connsiteY10" fmla="*/ 259743 h 598645"/>
              <a:gd name="connsiteX11" fmla="*/ 295641 w 485081"/>
              <a:gd name="connsiteY11" fmla="*/ 226784 h 598645"/>
              <a:gd name="connsiteX12" fmla="*/ 295641 w 485081"/>
              <a:gd name="connsiteY12" fmla="*/ 169464 h 598645"/>
              <a:gd name="connsiteX13" fmla="*/ 312863 w 485081"/>
              <a:gd name="connsiteY13" fmla="*/ 169464 h 598645"/>
              <a:gd name="connsiteX14" fmla="*/ 341566 w 485081"/>
              <a:gd name="connsiteY14" fmla="*/ 153701 h 598645"/>
              <a:gd name="connsiteX15" fmla="*/ 343001 w 485081"/>
              <a:gd name="connsiteY15" fmla="*/ 150835 h 598645"/>
              <a:gd name="connsiteX16" fmla="*/ 475035 w 485081"/>
              <a:gd name="connsiteY16" fmla="*/ 209588 h 598645"/>
              <a:gd name="connsiteX17" fmla="*/ 485081 w 485081"/>
              <a:gd name="connsiteY17" fmla="*/ 225351 h 598645"/>
              <a:gd name="connsiteX18" fmla="*/ 485081 w 485081"/>
              <a:gd name="connsiteY18" fmla="*/ 481857 h 598645"/>
              <a:gd name="connsiteX19" fmla="*/ 475035 w 485081"/>
              <a:gd name="connsiteY19" fmla="*/ 496186 h 598645"/>
              <a:gd name="connsiteX20" fmla="*/ 248281 w 485081"/>
              <a:gd name="connsiteY20" fmla="*/ 596496 h 598645"/>
              <a:gd name="connsiteX21" fmla="*/ 235365 w 485081"/>
              <a:gd name="connsiteY21" fmla="*/ 596496 h 598645"/>
              <a:gd name="connsiteX22" fmla="*/ 8611 w 485081"/>
              <a:gd name="connsiteY22" fmla="*/ 496186 h 598645"/>
              <a:gd name="connsiteX23" fmla="*/ 0 w 485081"/>
              <a:gd name="connsiteY23" fmla="*/ 481857 h 598645"/>
              <a:gd name="connsiteX24" fmla="*/ 0 w 485081"/>
              <a:gd name="connsiteY24" fmla="*/ 225351 h 598645"/>
              <a:gd name="connsiteX25" fmla="*/ 8611 w 485081"/>
              <a:gd name="connsiteY25" fmla="*/ 209588 h 598645"/>
              <a:gd name="connsiteX26" fmla="*/ 241824 w 485081"/>
              <a:gd name="connsiteY26" fmla="*/ 0 h 598645"/>
              <a:gd name="connsiteX27" fmla="*/ 254021 w 485081"/>
              <a:gd name="connsiteY27" fmla="*/ 7519 h 598645"/>
              <a:gd name="connsiteX28" fmla="*/ 325771 w 485081"/>
              <a:gd name="connsiteY28" fmla="*/ 130681 h 598645"/>
              <a:gd name="connsiteX29" fmla="*/ 312856 w 485081"/>
              <a:gd name="connsiteY29" fmla="*/ 152163 h 598645"/>
              <a:gd name="connsiteX30" fmla="*/ 276981 w 485081"/>
              <a:gd name="connsiteY30" fmla="*/ 152163 h 598645"/>
              <a:gd name="connsiteX31" fmla="*/ 276981 w 485081"/>
              <a:gd name="connsiteY31" fmla="*/ 226633 h 598645"/>
              <a:gd name="connsiteX32" fmla="*/ 264066 w 485081"/>
              <a:gd name="connsiteY32" fmla="*/ 240954 h 598645"/>
              <a:gd name="connsiteX33" fmla="*/ 221016 w 485081"/>
              <a:gd name="connsiteY33" fmla="*/ 240954 h 598645"/>
              <a:gd name="connsiteX34" fmla="*/ 206666 w 485081"/>
              <a:gd name="connsiteY34" fmla="*/ 226633 h 598645"/>
              <a:gd name="connsiteX35" fmla="*/ 206666 w 485081"/>
              <a:gd name="connsiteY35" fmla="*/ 152163 h 598645"/>
              <a:gd name="connsiteX36" fmla="*/ 170791 w 485081"/>
              <a:gd name="connsiteY36" fmla="*/ 152163 h 598645"/>
              <a:gd name="connsiteX37" fmla="*/ 159311 w 485081"/>
              <a:gd name="connsiteY37" fmla="*/ 130681 h 598645"/>
              <a:gd name="connsiteX38" fmla="*/ 229626 w 485081"/>
              <a:gd name="connsiteY38" fmla="*/ 7519 h 598645"/>
              <a:gd name="connsiteX39" fmla="*/ 241824 w 485081"/>
              <a:gd name="connsiteY39" fmla="*/ 0 h 5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5081" h="598645">
                <a:moveTo>
                  <a:pt x="35879" y="269773"/>
                </a:moveTo>
                <a:lnTo>
                  <a:pt x="35879" y="468960"/>
                </a:lnTo>
                <a:lnTo>
                  <a:pt x="206662" y="544908"/>
                </a:lnTo>
                <a:lnTo>
                  <a:pt x="206662" y="345722"/>
                </a:lnTo>
                <a:close/>
                <a:moveTo>
                  <a:pt x="142080" y="150835"/>
                </a:moveTo>
                <a:cubicBezTo>
                  <a:pt x="142080" y="150835"/>
                  <a:pt x="142080" y="152268"/>
                  <a:pt x="143515" y="153701"/>
                </a:cubicBezTo>
                <a:cubicBezTo>
                  <a:pt x="149256" y="163732"/>
                  <a:pt x="159302" y="169464"/>
                  <a:pt x="170783" y="169464"/>
                </a:cubicBezTo>
                <a:lnTo>
                  <a:pt x="188005" y="169464"/>
                </a:lnTo>
                <a:lnTo>
                  <a:pt x="188005" y="226784"/>
                </a:lnTo>
                <a:cubicBezTo>
                  <a:pt x="188005" y="245413"/>
                  <a:pt x="202356" y="259743"/>
                  <a:pt x="221013" y="259743"/>
                </a:cubicBezTo>
                <a:lnTo>
                  <a:pt x="264068" y="259743"/>
                </a:lnTo>
                <a:cubicBezTo>
                  <a:pt x="281290" y="259743"/>
                  <a:pt x="295641" y="245413"/>
                  <a:pt x="295641" y="226784"/>
                </a:cubicBezTo>
                <a:lnTo>
                  <a:pt x="295641" y="169464"/>
                </a:lnTo>
                <a:lnTo>
                  <a:pt x="312863" y="169464"/>
                </a:lnTo>
                <a:cubicBezTo>
                  <a:pt x="324344" y="169464"/>
                  <a:pt x="335825" y="163732"/>
                  <a:pt x="341566" y="153701"/>
                </a:cubicBezTo>
                <a:cubicBezTo>
                  <a:pt x="341566" y="152268"/>
                  <a:pt x="341566" y="150835"/>
                  <a:pt x="343001" y="150835"/>
                </a:cubicBezTo>
                <a:lnTo>
                  <a:pt x="475035" y="209588"/>
                </a:lnTo>
                <a:cubicBezTo>
                  <a:pt x="480776" y="212454"/>
                  <a:pt x="485081" y="218186"/>
                  <a:pt x="485081" y="225351"/>
                </a:cubicBezTo>
                <a:lnTo>
                  <a:pt x="485081" y="481857"/>
                </a:lnTo>
                <a:cubicBezTo>
                  <a:pt x="485081" y="487589"/>
                  <a:pt x="480776" y="493320"/>
                  <a:pt x="475035" y="496186"/>
                </a:cubicBezTo>
                <a:lnTo>
                  <a:pt x="248281" y="596496"/>
                </a:lnTo>
                <a:cubicBezTo>
                  <a:pt x="243976" y="599362"/>
                  <a:pt x="239670" y="599362"/>
                  <a:pt x="235365" y="596496"/>
                </a:cubicBezTo>
                <a:lnTo>
                  <a:pt x="8611" y="496186"/>
                </a:lnTo>
                <a:cubicBezTo>
                  <a:pt x="2870" y="493320"/>
                  <a:pt x="0" y="487589"/>
                  <a:pt x="0" y="481857"/>
                </a:cubicBezTo>
                <a:lnTo>
                  <a:pt x="0" y="225351"/>
                </a:lnTo>
                <a:cubicBezTo>
                  <a:pt x="0" y="218186"/>
                  <a:pt x="2870" y="212454"/>
                  <a:pt x="8611" y="209588"/>
                </a:cubicBezTo>
                <a:close/>
                <a:moveTo>
                  <a:pt x="241824" y="0"/>
                </a:moveTo>
                <a:cubicBezTo>
                  <a:pt x="246487" y="0"/>
                  <a:pt x="251151" y="2507"/>
                  <a:pt x="254021" y="7519"/>
                </a:cubicBezTo>
                <a:lnTo>
                  <a:pt x="325771" y="130681"/>
                </a:lnTo>
                <a:cubicBezTo>
                  <a:pt x="331511" y="139274"/>
                  <a:pt x="324336" y="152163"/>
                  <a:pt x="312856" y="152163"/>
                </a:cubicBezTo>
                <a:lnTo>
                  <a:pt x="276981" y="152163"/>
                </a:lnTo>
                <a:lnTo>
                  <a:pt x="276981" y="226633"/>
                </a:lnTo>
                <a:cubicBezTo>
                  <a:pt x="276981" y="235226"/>
                  <a:pt x="271241" y="240954"/>
                  <a:pt x="264066" y="240954"/>
                </a:cubicBezTo>
                <a:lnTo>
                  <a:pt x="221016" y="240954"/>
                </a:lnTo>
                <a:cubicBezTo>
                  <a:pt x="212406" y="240954"/>
                  <a:pt x="206666" y="235226"/>
                  <a:pt x="206666" y="226633"/>
                </a:cubicBezTo>
                <a:lnTo>
                  <a:pt x="206666" y="152163"/>
                </a:lnTo>
                <a:lnTo>
                  <a:pt x="170791" y="152163"/>
                </a:lnTo>
                <a:cubicBezTo>
                  <a:pt x="160746" y="152163"/>
                  <a:pt x="153571" y="139274"/>
                  <a:pt x="159311" y="130681"/>
                </a:cubicBezTo>
                <a:lnTo>
                  <a:pt x="229626" y="7519"/>
                </a:lnTo>
                <a:cubicBezTo>
                  <a:pt x="232496" y="2507"/>
                  <a:pt x="237160" y="0"/>
                  <a:pt x="2418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pic>
        <p:nvPicPr>
          <p:cNvPr id="157" name="Picture 8" descr="https://timgsa.baidu.com/timg?image&amp;quality=80&amp;size=b9999_10000&amp;sec=1596172517225&amp;di=b50ed4a8b2a313439a0eb6d14349abff&amp;imgtype=0&amp;src=http%3A%2F%2Fsup.user.img18.51sole.com%2Fimages3%2F20130104%2F1189644_2013141050396.jpg">
            <a:extLst>
              <a:ext uri="{FF2B5EF4-FFF2-40B4-BE49-F238E27FC236}">
                <a16:creationId xmlns:a16="http://schemas.microsoft.com/office/drawing/2014/main" xmlns="" id="{BA1D9029-ACFE-8C4D-B07A-2123F858799B}"/>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9287" t="18704" r="22491" b="25604"/>
          <a:stretch/>
        </p:blipFill>
        <p:spPr bwMode="auto">
          <a:xfrm>
            <a:off x="2407159" y="3302399"/>
            <a:ext cx="737669" cy="332201"/>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https://timgsa.baidu.com/timg?image&amp;quality=80&amp;size=b9999_10000&amp;sec=1596172979635&amp;di=753514fd334ec6b4baf609297a4f5052&amp;imgtype=0&amp;src=http%3A%2F%2Fh.hiphotos.baidu.com%2Fbaike%2Fpic%2Fitem%2F18d8bc3eb13533fa55ef70edaad3fd1f40345b9c.jpg">
            <a:extLst>
              <a:ext uri="{FF2B5EF4-FFF2-40B4-BE49-F238E27FC236}">
                <a16:creationId xmlns:a16="http://schemas.microsoft.com/office/drawing/2014/main" xmlns="" id="{7EEB78DD-052C-AA44-8247-58EFFB54029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2864"/>
          <a:stretch/>
        </p:blipFill>
        <p:spPr bwMode="auto">
          <a:xfrm>
            <a:off x="2575553" y="2856044"/>
            <a:ext cx="1273664" cy="40765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2" descr="https://timgsa.baidu.com/timg?image&amp;quality=80&amp;size=b9999_10000&amp;sec=1596173205464&amp;di=bde0a23fba1f9123df10bd67f6abc7fe&amp;imgtype=0&amp;src=http%3A%2F%2Ft9.baidu.com%2Fit%2Fu%3D3319842156%2C1188019592%26fm%3D193">
            <a:extLst>
              <a:ext uri="{FF2B5EF4-FFF2-40B4-BE49-F238E27FC236}">
                <a16:creationId xmlns:a16="http://schemas.microsoft.com/office/drawing/2014/main" xmlns="" id="{740941D4-C705-EF4C-A5C2-FEB30D047DC3}"/>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4460" b="26935"/>
          <a:stretch/>
        </p:blipFill>
        <p:spPr bwMode="auto">
          <a:xfrm>
            <a:off x="3145704" y="3353365"/>
            <a:ext cx="904703" cy="247718"/>
          </a:xfrm>
          <a:prstGeom prst="rect">
            <a:avLst/>
          </a:prstGeom>
          <a:noFill/>
          <a:extLst>
            <a:ext uri="{909E8E84-426E-40DD-AFC4-6F175D3DCCD1}">
              <a14:hiddenFill xmlns:a14="http://schemas.microsoft.com/office/drawing/2010/main">
                <a:solidFill>
                  <a:srgbClr val="FFFFFF"/>
                </a:solidFill>
              </a14:hiddenFill>
            </a:ext>
          </a:extLst>
        </p:spPr>
      </p:pic>
      <p:sp>
        <p:nvSpPr>
          <p:cNvPr id="160" name="íSļiḑê">
            <a:extLst>
              <a:ext uri="{FF2B5EF4-FFF2-40B4-BE49-F238E27FC236}">
                <a16:creationId xmlns:a16="http://schemas.microsoft.com/office/drawing/2014/main" xmlns="" id="{CB4C9938-4124-9E45-8F51-EC4A24AA53E7}"/>
              </a:ext>
            </a:extLst>
          </p:cNvPr>
          <p:cNvSpPr/>
          <p:nvPr/>
        </p:nvSpPr>
        <p:spPr bwMode="auto">
          <a:xfrm>
            <a:off x="2304641" y="4765063"/>
            <a:ext cx="1731882" cy="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r>
              <a:rPr lang="zh-CN" altLang="en-US" sz="1400" dirty="0"/>
              <a:t>银行、航空</a:t>
            </a:r>
            <a:endParaRPr lang="en-US" altLang="zh-CN" sz="1400" dirty="0"/>
          </a:p>
        </p:txBody>
      </p:sp>
      <p:sp>
        <p:nvSpPr>
          <p:cNvPr id="161" name="iconfont-11964-5736576">
            <a:extLst>
              <a:ext uri="{FF2B5EF4-FFF2-40B4-BE49-F238E27FC236}">
                <a16:creationId xmlns:a16="http://schemas.microsoft.com/office/drawing/2014/main" xmlns="" id="{1F86BC2F-E181-1442-A974-208D1720B6A7}"/>
              </a:ext>
            </a:extLst>
          </p:cNvPr>
          <p:cNvSpPr>
            <a:spLocks noChangeAspect="1"/>
          </p:cNvSpPr>
          <p:nvPr/>
        </p:nvSpPr>
        <p:spPr bwMode="auto">
          <a:xfrm>
            <a:off x="3269309" y="5151874"/>
            <a:ext cx="365428" cy="378889"/>
          </a:xfrm>
          <a:custGeom>
            <a:avLst/>
            <a:gdLst>
              <a:gd name="T0" fmla="*/ 2500 w 12780"/>
              <a:gd name="T1" fmla="*/ 9140 h 13250"/>
              <a:gd name="T2" fmla="*/ 4550 w 12780"/>
              <a:gd name="T3" fmla="*/ 4640 h 13250"/>
              <a:gd name="T4" fmla="*/ 10820 w 12780"/>
              <a:gd name="T5" fmla="*/ 6880 h 13250"/>
              <a:gd name="T6" fmla="*/ 4740 w 12780"/>
              <a:gd name="T7" fmla="*/ 10650 h 13250"/>
              <a:gd name="T8" fmla="*/ 4170 w 12780"/>
              <a:gd name="T9" fmla="*/ 10340 h 13250"/>
              <a:gd name="T10" fmla="*/ 8390 w 12780"/>
              <a:gd name="T11" fmla="*/ 8380 h 13250"/>
              <a:gd name="T12" fmla="*/ 6660 w 12780"/>
              <a:gd name="T13" fmla="*/ 2730 h 13250"/>
              <a:gd name="T14" fmla="*/ 2990 w 12780"/>
              <a:gd name="T15" fmla="*/ 8620 h 13250"/>
              <a:gd name="T16" fmla="*/ 7270 w 12780"/>
              <a:gd name="T17" fmla="*/ 3510 h 13250"/>
              <a:gd name="T18" fmla="*/ 8510 w 12780"/>
              <a:gd name="T19" fmla="*/ 3190 h 13250"/>
              <a:gd name="T20" fmla="*/ 9620 w 12780"/>
              <a:gd name="T21" fmla="*/ 3650 h 13250"/>
              <a:gd name="T22" fmla="*/ 4900 w 12780"/>
              <a:gd name="T23" fmla="*/ 13080 h 13250"/>
              <a:gd name="T24" fmla="*/ 7680 w 12780"/>
              <a:gd name="T25" fmla="*/ 8860 h 13250"/>
              <a:gd name="T26" fmla="*/ 5160 w 12780"/>
              <a:gd name="T27" fmla="*/ 13250 h 13250"/>
              <a:gd name="T28" fmla="*/ 7570 w 12780"/>
              <a:gd name="T29" fmla="*/ 9390 h 13250"/>
              <a:gd name="T30" fmla="*/ 2770 w 12780"/>
              <a:gd name="T31" fmla="*/ 8770 h 13250"/>
              <a:gd name="T32" fmla="*/ 3870 w 12780"/>
              <a:gd name="T33" fmla="*/ 5280 h 13250"/>
              <a:gd name="T34" fmla="*/ 4140 w 12780"/>
              <a:gd name="T35" fmla="*/ 6020 h 13250"/>
              <a:gd name="T36" fmla="*/ 2650 w 12780"/>
              <a:gd name="T37" fmla="*/ 8350 h 13250"/>
              <a:gd name="T38" fmla="*/ 2670 w 12780"/>
              <a:gd name="T39" fmla="*/ 11960 h 13250"/>
              <a:gd name="T40" fmla="*/ 1900 w 12780"/>
              <a:gd name="T41" fmla="*/ 11610 h 13250"/>
              <a:gd name="T42" fmla="*/ 1510 w 12780"/>
              <a:gd name="T43" fmla="*/ 10770 h 13250"/>
              <a:gd name="T44" fmla="*/ 2660 w 12780"/>
              <a:gd name="T45" fmla="*/ 8930 h 13250"/>
              <a:gd name="T46" fmla="*/ 4250 w 12780"/>
              <a:gd name="T47" fmla="*/ 10720 h 13250"/>
              <a:gd name="T48" fmla="*/ 2890 w 12780"/>
              <a:gd name="T49" fmla="*/ 10830 h 13250"/>
              <a:gd name="T50" fmla="*/ 2690 w 12780"/>
              <a:gd name="T51" fmla="*/ 9430 h 13250"/>
              <a:gd name="T52" fmla="*/ 2440 w 12780"/>
              <a:gd name="T53" fmla="*/ 10560 h 13250"/>
              <a:gd name="T54" fmla="*/ 3560 w 12780"/>
              <a:gd name="T55" fmla="*/ 3310 h 13250"/>
              <a:gd name="T56" fmla="*/ 2260 w 12780"/>
              <a:gd name="T57" fmla="*/ 3290 h 13250"/>
              <a:gd name="T58" fmla="*/ 1840 w 12780"/>
              <a:gd name="T59" fmla="*/ 2010 h 13250"/>
              <a:gd name="T60" fmla="*/ 3040 w 12780"/>
              <a:gd name="T61" fmla="*/ 1270 h 13250"/>
              <a:gd name="T62" fmla="*/ 4010 w 12780"/>
              <a:gd name="T63" fmla="*/ 2110 h 13250"/>
              <a:gd name="T64" fmla="*/ 3560 w 12780"/>
              <a:gd name="T65" fmla="*/ 3310 h 13250"/>
              <a:gd name="T66" fmla="*/ 3360 w 12780"/>
              <a:gd name="T67" fmla="*/ 2530 h 13250"/>
              <a:gd name="T68" fmla="*/ 3170 w 12780"/>
              <a:gd name="T69" fmla="*/ 1980 h 13250"/>
              <a:gd name="T70" fmla="*/ 2160 w 12780"/>
              <a:gd name="T71" fmla="*/ 2110 h 13250"/>
              <a:gd name="T72" fmla="*/ 2900 w 12780"/>
              <a:gd name="T73" fmla="*/ 2790 h 13250"/>
              <a:gd name="T74" fmla="*/ 9500 w 12780"/>
              <a:gd name="T75" fmla="*/ 11770 h 13250"/>
              <a:gd name="T76" fmla="*/ 8890 w 12780"/>
              <a:gd name="T77" fmla="*/ 11330 h 13250"/>
              <a:gd name="T78" fmla="*/ 9120 w 12780"/>
              <a:gd name="T79" fmla="*/ 10620 h 13250"/>
              <a:gd name="T80" fmla="*/ 10500 w 12780"/>
              <a:gd name="T81" fmla="*/ 10710 h 13250"/>
              <a:gd name="T82" fmla="*/ 10200 w 12780"/>
              <a:gd name="T83" fmla="*/ 11960 h 13250"/>
              <a:gd name="T84" fmla="*/ 9550 w 12780"/>
              <a:gd name="T85" fmla="*/ 11570 h 13250"/>
              <a:gd name="T86" fmla="*/ 10290 w 12780"/>
              <a:gd name="T87" fmla="*/ 10880 h 13250"/>
              <a:gd name="T88" fmla="*/ 9280 w 12780"/>
              <a:gd name="T89" fmla="*/ 10760 h 13250"/>
              <a:gd name="T90" fmla="*/ 9090 w 12780"/>
              <a:gd name="T91" fmla="*/ 11310 h 13250"/>
              <a:gd name="T92" fmla="*/ 10550 w 12780"/>
              <a:gd name="T93" fmla="*/ 9620 h 13250"/>
              <a:gd name="T94" fmla="*/ 10100 w 12780"/>
              <a:gd name="T95" fmla="*/ 8420 h 13250"/>
              <a:gd name="T96" fmla="*/ 11070 w 12780"/>
              <a:gd name="T97" fmla="*/ 7580 h 13250"/>
              <a:gd name="T98" fmla="*/ 12250 w 12780"/>
              <a:gd name="T99" fmla="*/ 8320 h 13250"/>
              <a:gd name="T100" fmla="*/ 11830 w 12780"/>
              <a:gd name="T101" fmla="*/ 9600 h 13250"/>
              <a:gd name="T102" fmla="*/ 10550 w 12780"/>
              <a:gd name="T103" fmla="*/ 9620 h 13250"/>
              <a:gd name="T104" fmla="*/ 11570 w 12780"/>
              <a:gd name="T105" fmla="*/ 8850 h 13250"/>
              <a:gd name="T106" fmla="*/ 11380 w 12780"/>
              <a:gd name="T107" fmla="*/ 8300 h 13250"/>
              <a:gd name="T108" fmla="*/ 10370 w 12780"/>
              <a:gd name="T109" fmla="*/ 8420 h 13250"/>
              <a:gd name="T110" fmla="*/ 11110 w 12780"/>
              <a:gd name="T111" fmla="*/ 9110 h 1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80" h="13250">
                <a:moveTo>
                  <a:pt x="4100" y="10750"/>
                </a:moveTo>
                <a:cubicBezTo>
                  <a:pt x="4050" y="10750"/>
                  <a:pt x="4000" y="10730"/>
                  <a:pt x="3960" y="10690"/>
                </a:cubicBezTo>
                <a:lnTo>
                  <a:pt x="2560" y="9300"/>
                </a:lnTo>
                <a:cubicBezTo>
                  <a:pt x="2520" y="9260"/>
                  <a:pt x="2500" y="9200"/>
                  <a:pt x="2500" y="9140"/>
                </a:cubicBezTo>
                <a:cubicBezTo>
                  <a:pt x="2510" y="8950"/>
                  <a:pt x="2550" y="8750"/>
                  <a:pt x="2600" y="8530"/>
                </a:cubicBezTo>
                <a:cubicBezTo>
                  <a:pt x="2780" y="7770"/>
                  <a:pt x="3180" y="6830"/>
                  <a:pt x="3770" y="5840"/>
                </a:cubicBezTo>
                <a:cubicBezTo>
                  <a:pt x="3860" y="5680"/>
                  <a:pt x="3960" y="5520"/>
                  <a:pt x="4060" y="5370"/>
                </a:cubicBezTo>
                <a:cubicBezTo>
                  <a:pt x="4210" y="5130"/>
                  <a:pt x="4380" y="4880"/>
                  <a:pt x="4550" y="4640"/>
                </a:cubicBezTo>
                <a:cubicBezTo>
                  <a:pt x="5120" y="3830"/>
                  <a:pt x="5750" y="3070"/>
                  <a:pt x="6380" y="2450"/>
                </a:cubicBezTo>
                <a:cubicBezTo>
                  <a:pt x="8500" y="330"/>
                  <a:pt x="10330" y="0"/>
                  <a:pt x="11800" y="1470"/>
                </a:cubicBezTo>
                <a:cubicBezTo>
                  <a:pt x="12480" y="2150"/>
                  <a:pt x="12780" y="2910"/>
                  <a:pt x="12690" y="3730"/>
                </a:cubicBezTo>
                <a:cubicBezTo>
                  <a:pt x="12590" y="4690"/>
                  <a:pt x="11970" y="5730"/>
                  <a:pt x="10820" y="6880"/>
                </a:cubicBezTo>
                <a:cubicBezTo>
                  <a:pt x="10200" y="7500"/>
                  <a:pt x="9440" y="8130"/>
                  <a:pt x="8630" y="8700"/>
                </a:cubicBezTo>
                <a:cubicBezTo>
                  <a:pt x="8390" y="8870"/>
                  <a:pt x="8140" y="9030"/>
                  <a:pt x="7900" y="9190"/>
                </a:cubicBezTo>
                <a:cubicBezTo>
                  <a:pt x="7740" y="9290"/>
                  <a:pt x="7580" y="9390"/>
                  <a:pt x="7430" y="9480"/>
                </a:cubicBezTo>
                <a:cubicBezTo>
                  <a:pt x="6430" y="10070"/>
                  <a:pt x="5500" y="10470"/>
                  <a:pt x="4740" y="10650"/>
                </a:cubicBezTo>
                <a:cubicBezTo>
                  <a:pt x="4520" y="10700"/>
                  <a:pt x="4310" y="10730"/>
                  <a:pt x="4130" y="10750"/>
                </a:cubicBezTo>
                <a:lnTo>
                  <a:pt x="4100" y="10750"/>
                </a:lnTo>
                <a:close/>
                <a:moveTo>
                  <a:pt x="2910" y="9080"/>
                </a:moveTo>
                <a:lnTo>
                  <a:pt x="4170" y="10340"/>
                </a:lnTo>
                <a:cubicBezTo>
                  <a:pt x="4310" y="10320"/>
                  <a:pt x="4470" y="10300"/>
                  <a:pt x="4630" y="10260"/>
                </a:cubicBezTo>
                <a:cubicBezTo>
                  <a:pt x="5360" y="10090"/>
                  <a:pt x="6260" y="9700"/>
                  <a:pt x="7220" y="9140"/>
                </a:cubicBezTo>
                <a:cubicBezTo>
                  <a:pt x="7370" y="9050"/>
                  <a:pt x="7530" y="8950"/>
                  <a:pt x="7680" y="8860"/>
                </a:cubicBezTo>
                <a:cubicBezTo>
                  <a:pt x="7920" y="8710"/>
                  <a:pt x="8160" y="8550"/>
                  <a:pt x="8390" y="8380"/>
                </a:cubicBezTo>
                <a:cubicBezTo>
                  <a:pt x="9180" y="7820"/>
                  <a:pt x="9920" y="7210"/>
                  <a:pt x="10530" y="6600"/>
                </a:cubicBezTo>
                <a:cubicBezTo>
                  <a:pt x="11610" y="5520"/>
                  <a:pt x="12200" y="4540"/>
                  <a:pt x="12290" y="3690"/>
                </a:cubicBezTo>
                <a:cubicBezTo>
                  <a:pt x="12370" y="2980"/>
                  <a:pt x="12110" y="2350"/>
                  <a:pt x="11510" y="1750"/>
                </a:cubicBezTo>
                <a:cubicBezTo>
                  <a:pt x="10210" y="450"/>
                  <a:pt x="8620" y="770"/>
                  <a:pt x="6660" y="2730"/>
                </a:cubicBezTo>
                <a:cubicBezTo>
                  <a:pt x="6060" y="3330"/>
                  <a:pt x="5440" y="4070"/>
                  <a:pt x="4880" y="4860"/>
                </a:cubicBezTo>
                <a:cubicBezTo>
                  <a:pt x="4710" y="5100"/>
                  <a:pt x="4550" y="5340"/>
                  <a:pt x="4400" y="5570"/>
                </a:cubicBezTo>
                <a:cubicBezTo>
                  <a:pt x="4300" y="5720"/>
                  <a:pt x="4210" y="5880"/>
                  <a:pt x="4120" y="6030"/>
                </a:cubicBezTo>
                <a:cubicBezTo>
                  <a:pt x="3550" y="7000"/>
                  <a:pt x="3160" y="7890"/>
                  <a:pt x="2990" y="8620"/>
                </a:cubicBezTo>
                <a:cubicBezTo>
                  <a:pt x="2960" y="8780"/>
                  <a:pt x="2930" y="8940"/>
                  <a:pt x="2910" y="9080"/>
                </a:cubicBezTo>
                <a:close/>
                <a:moveTo>
                  <a:pt x="8510" y="6510"/>
                </a:moveTo>
                <a:cubicBezTo>
                  <a:pt x="8060" y="6510"/>
                  <a:pt x="7610" y="6340"/>
                  <a:pt x="7270" y="6000"/>
                </a:cubicBezTo>
                <a:cubicBezTo>
                  <a:pt x="6580" y="5310"/>
                  <a:pt x="6580" y="4200"/>
                  <a:pt x="7270" y="3510"/>
                </a:cubicBezTo>
                <a:cubicBezTo>
                  <a:pt x="7960" y="2820"/>
                  <a:pt x="9070" y="2820"/>
                  <a:pt x="9760" y="3510"/>
                </a:cubicBezTo>
                <a:cubicBezTo>
                  <a:pt x="10450" y="4200"/>
                  <a:pt x="10450" y="5310"/>
                  <a:pt x="9760" y="6000"/>
                </a:cubicBezTo>
                <a:cubicBezTo>
                  <a:pt x="9410" y="6340"/>
                  <a:pt x="8960" y="6510"/>
                  <a:pt x="8510" y="6510"/>
                </a:cubicBezTo>
                <a:close/>
                <a:moveTo>
                  <a:pt x="8510" y="3190"/>
                </a:moveTo>
                <a:cubicBezTo>
                  <a:pt x="8110" y="3190"/>
                  <a:pt x="7710" y="3340"/>
                  <a:pt x="7410" y="3650"/>
                </a:cubicBezTo>
                <a:cubicBezTo>
                  <a:pt x="6800" y="4260"/>
                  <a:pt x="6800" y="5250"/>
                  <a:pt x="7410" y="5860"/>
                </a:cubicBezTo>
                <a:cubicBezTo>
                  <a:pt x="8020" y="6470"/>
                  <a:pt x="9010" y="6470"/>
                  <a:pt x="9620" y="5860"/>
                </a:cubicBezTo>
                <a:cubicBezTo>
                  <a:pt x="10230" y="5250"/>
                  <a:pt x="10230" y="4260"/>
                  <a:pt x="9620" y="3650"/>
                </a:cubicBezTo>
                <a:cubicBezTo>
                  <a:pt x="9300" y="3340"/>
                  <a:pt x="8900" y="3190"/>
                  <a:pt x="8510" y="3190"/>
                </a:cubicBezTo>
                <a:close/>
                <a:moveTo>
                  <a:pt x="5100" y="13250"/>
                </a:moveTo>
                <a:cubicBezTo>
                  <a:pt x="5070" y="13250"/>
                  <a:pt x="5030" y="13240"/>
                  <a:pt x="5000" y="13220"/>
                </a:cubicBezTo>
                <a:cubicBezTo>
                  <a:pt x="4950" y="13190"/>
                  <a:pt x="4910" y="13140"/>
                  <a:pt x="4900" y="13080"/>
                </a:cubicBezTo>
                <a:lnTo>
                  <a:pt x="4480" y="10490"/>
                </a:lnTo>
                <a:cubicBezTo>
                  <a:pt x="4460" y="10390"/>
                  <a:pt x="4530" y="10290"/>
                  <a:pt x="4630" y="10260"/>
                </a:cubicBezTo>
                <a:cubicBezTo>
                  <a:pt x="5360" y="10090"/>
                  <a:pt x="6260" y="9700"/>
                  <a:pt x="7220" y="9140"/>
                </a:cubicBezTo>
                <a:cubicBezTo>
                  <a:pt x="7370" y="9050"/>
                  <a:pt x="7530" y="8950"/>
                  <a:pt x="7680" y="8860"/>
                </a:cubicBezTo>
                <a:cubicBezTo>
                  <a:pt x="7740" y="8820"/>
                  <a:pt x="7820" y="8820"/>
                  <a:pt x="7880" y="8850"/>
                </a:cubicBezTo>
                <a:cubicBezTo>
                  <a:pt x="7940" y="8890"/>
                  <a:pt x="7980" y="8950"/>
                  <a:pt x="7980" y="9030"/>
                </a:cubicBezTo>
                <a:cubicBezTo>
                  <a:pt x="7980" y="9150"/>
                  <a:pt x="7970" y="9280"/>
                  <a:pt x="7960" y="9410"/>
                </a:cubicBezTo>
                <a:cubicBezTo>
                  <a:pt x="7820" y="11160"/>
                  <a:pt x="6720" y="12670"/>
                  <a:pt x="5160" y="13250"/>
                </a:cubicBezTo>
                <a:cubicBezTo>
                  <a:pt x="5150" y="13240"/>
                  <a:pt x="5130" y="13250"/>
                  <a:pt x="5100" y="13250"/>
                </a:cubicBezTo>
                <a:close/>
                <a:moveTo>
                  <a:pt x="4910" y="10610"/>
                </a:moveTo>
                <a:lnTo>
                  <a:pt x="5260" y="12770"/>
                </a:lnTo>
                <a:cubicBezTo>
                  <a:pt x="6550" y="12190"/>
                  <a:pt x="7450" y="10890"/>
                  <a:pt x="7570" y="9390"/>
                </a:cubicBezTo>
                <a:lnTo>
                  <a:pt x="7420" y="9480"/>
                </a:lnTo>
                <a:cubicBezTo>
                  <a:pt x="6500" y="10020"/>
                  <a:pt x="5640" y="10410"/>
                  <a:pt x="4910" y="10610"/>
                </a:cubicBezTo>
                <a:close/>
                <a:moveTo>
                  <a:pt x="2800" y="8770"/>
                </a:moveTo>
                <a:lnTo>
                  <a:pt x="2770" y="8770"/>
                </a:lnTo>
                <a:lnTo>
                  <a:pt x="180" y="8350"/>
                </a:lnTo>
                <a:cubicBezTo>
                  <a:pt x="120" y="8340"/>
                  <a:pt x="70" y="8300"/>
                  <a:pt x="40" y="8250"/>
                </a:cubicBezTo>
                <a:cubicBezTo>
                  <a:pt x="10" y="8200"/>
                  <a:pt x="0" y="8140"/>
                  <a:pt x="30" y="8080"/>
                </a:cubicBezTo>
                <a:cubicBezTo>
                  <a:pt x="610" y="6520"/>
                  <a:pt x="2120" y="5420"/>
                  <a:pt x="3870" y="5280"/>
                </a:cubicBezTo>
                <a:cubicBezTo>
                  <a:pt x="4000" y="5270"/>
                  <a:pt x="4120" y="5260"/>
                  <a:pt x="4250" y="5260"/>
                </a:cubicBezTo>
                <a:cubicBezTo>
                  <a:pt x="4320" y="5260"/>
                  <a:pt x="4390" y="5300"/>
                  <a:pt x="4430" y="5360"/>
                </a:cubicBezTo>
                <a:cubicBezTo>
                  <a:pt x="4470" y="5420"/>
                  <a:pt x="4460" y="5500"/>
                  <a:pt x="4420" y="5560"/>
                </a:cubicBezTo>
                <a:cubicBezTo>
                  <a:pt x="4320" y="5710"/>
                  <a:pt x="4230" y="5870"/>
                  <a:pt x="4140" y="6020"/>
                </a:cubicBezTo>
                <a:cubicBezTo>
                  <a:pt x="3550" y="7000"/>
                  <a:pt x="3160" y="7890"/>
                  <a:pt x="2990" y="8620"/>
                </a:cubicBezTo>
                <a:cubicBezTo>
                  <a:pt x="2970" y="8710"/>
                  <a:pt x="2890" y="8770"/>
                  <a:pt x="2800" y="8770"/>
                </a:cubicBezTo>
                <a:close/>
                <a:moveTo>
                  <a:pt x="490" y="8000"/>
                </a:moveTo>
                <a:lnTo>
                  <a:pt x="2650" y="8350"/>
                </a:lnTo>
                <a:cubicBezTo>
                  <a:pt x="2850" y="7620"/>
                  <a:pt x="3230" y="6760"/>
                  <a:pt x="3780" y="5840"/>
                </a:cubicBezTo>
                <a:lnTo>
                  <a:pt x="3870" y="5690"/>
                </a:lnTo>
                <a:cubicBezTo>
                  <a:pt x="2370" y="5810"/>
                  <a:pt x="1070" y="6710"/>
                  <a:pt x="490" y="8000"/>
                </a:cubicBezTo>
                <a:close/>
                <a:moveTo>
                  <a:pt x="2670" y="11960"/>
                </a:moveTo>
                <a:cubicBezTo>
                  <a:pt x="2640" y="11960"/>
                  <a:pt x="2600" y="11950"/>
                  <a:pt x="2570" y="11930"/>
                </a:cubicBezTo>
                <a:cubicBezTo>
                  <a:pt x="2500" y="11890"/>
                  <a:pt x="2460" y="11810"/>
                  <a:pt x="2470" y="11730"/>
                </a:cubicBezTo>
                <a:lnTo>
                  <a:pt x="2520" y="11320"/>
                </a:lnTo>
                <a:lnTo>
                  <a:pt x="1900" y="11610"/>
                </a:lnTo>
                <a:cubicBezTo>
                  <a:pt x="1820" y="11650"/>
                  <a:pt x="1730" y="11630"/>
                  <a:pt x="1670" y="11570"/>
                </a:cubicBezTo>
                <a:cubicBezTo>
                  <a:pt x="1610" y="11510"/>
                  <a:pt x="1590" y="11420"/>
                  <a:pt x="1630" y="11340"/>
                </a:cubicBezTo>
                <a:lnTo>
                  <a:pt x="1920" y="10720"/>
                </a:lnTo>
                <a:lnTo>
                  <a:pt x="1510" y="10770"/>
                </a:lnTo>
                <a:cubicBezTo>
                  <a:pt x="1430" y="10780"/>
                  <a:pt x="1350" y="10740"/>
                  <a:pt x="1310" y="10670"/>
                </a:cubicBezTo>
                <a:cubicBezTo>
                  <a:pt x="1270" y="10600"/>
                  <a:pt x="1280" y="10510"/>
                  <a:pt x="1330" y="10450"/>
                </a:cubicBezTo>
                <a:lnTo>
                  <a:pt x="2520" y="9000"/>
                </a:lnTo>
                <a:cubicBezTo>
                  <a:pt x="2560" y="8960"/>
                  <a:pt x="2610" y="8930"/>
                  <a:pt x="2660" y="8930"/>
                </a:cubicBezTo>
                <a:cubicBezTo>
                  <a:pt x="2720" y="8930"/>
                  <a:pt x="2770" y="8950"/>
                  <a:pt x="2810" y="8990"/>
                </a:cubicBezTo>
                <a:lnTo>
                  <a:pt x="4260" y="10430"/>
                </a:lnTo>
                <a:cubicBezTo>
                  <a:pt x="4300" y="10470"/>
                  <a:pt x="4320" y="10520"/>
                  <a:pt x="4320" y="10580"/>
                </a:cubicBezTo>
                <a:cubicBezTo>
                  <a:pt x="4320" y="10640"/>
                  <a:pt x="4290" y="10690"/>
                  <a:pt x="4250" y="10720"/>
                </a:cubicBezTo>
                <a:lnTo>
                  <a:pt x="2800" y="11900"/>
                </a:lnTo>
                <a:cubicBezTo>
                  <a:pt x="2760" y="11940"/>
                  <a:pt x="2720" y="11960"/>
                  <a:pt x="2670" y="11960"/>
                </a:cubicBezTo>
                <a:close/>
                <a:moveTo>
                  <a:pt x="2770" y="10790"/>
                </a:moveTo>
                <a:cubicBezTo>
                  <a:pt x="2810" y="10790"/>
                  <a:pt x="2850" y="10800"/>
                  <a:pt x="2890" y="10830"/>
                </a:cubicBezTo>
                <a:cubicBezTo>
                  <a:pt x="2950" y="10870"/>
                  <a:pt x="2980" y="10940"/>
                  <a:pt x="2970" y="11020"/>
                </a:cubicBezTo>
                <a:lnTo>
                  <a:pt x="2930" y="11290"/>
                </a:lnTo>
                <a:lnTo>
                  <a:pt x="3820" y="10560"/>
                </a:lnTo>
                <a:lnTo>
                  <a:pt x="2690" y="9430"/>
                </a:lnTo>
                <a:lnTo>
                  <a:pt x="1960" y="10320"/>
                </a:lnTo>
                <a:lnTo>
                  <a:pt x="2230" y="10280"/>
                </a:lnTo>
                <a:cubicBezTo>
                  <a:pt x="2300" y="10270"/>
                  <a:pt x="2370" y="10300"/>
                  <a:pt x="2420" y="10360"/>
                </a:cubicBezTo>
                <a:cubicBezTo>
                  <a:pt x="2460" y="10420"/>
                  <a:pt x="2470" y="10500"/>
                  <a:pt x="2440" y="10560"/>
                </a:cubicBezTo>
                <a:lnTo>
                  <a:pt x="2230" y="11020"/>
                </a:lnTo>
                <a:lnTo>
                  <a:pt x="2690" y="10810"/>
                </a:lnTo>
                <a:cubicBezTo>
                  <a:pt x="2720" y="10800"/>
                  <a:pt x="2750" y="10790"/>
                  <a:pt x="2770" y="10790"/>
                </a:cubicBezTo>
                <a:close/>
                <a:moveTo>
                  <a:pt x="3560" y="3310"/>
                </a:moveTo>
                <a:cubicBezTo>
                  <a:pt x="3540" y="3310"/>
                  <a:pt x="3530" y="3310"/>
                  <a:pt x="3510" y="3300"/>
                </a:cubicBezTo>
                <a:lnTo>
                  <a:pt x="2940" y="3000"/>
                </a:lnTo>
                <a:lnTo>
                  <a:pt x="2370" y="3300"/>
                </a:lnTo>
                <a:cubicBezTo>
                  <a:pt x="2340" y="3320"/>
                  <a:pt x="2300" y="3310"/>
                  <a:pt x="2260" y="3290"/>
                </a:cubicBezTo>
                <a:cubicBezTo>
                  <a:pt x="2230" y="3270"/>
                  <a:pt x="2210" y="3230"/>
                  <a:pt x="2220" y="3190"/>
                </a:cubicBezTo>
                <a:lnTo>
                  <a:pt x="2330" y="2560"/>
                </a:lnTo>
                <a:lnTo>
                  <a:pt x="1870" y="2110"/>
                </a:lnTo>
                <a:cubicBezTo>
                  <a:pt x="1840" y="2080"/>
                  <a:pt x="1830" y="2040"/>
                  <a:pt x="1840" y="2010"/>
                </a:cubicBezTo>
                <a:cubicBezTo>
                  <a:pt x="1850" y="1970"/>
                  <a:pt x="1880" y="1950"/>
                  <a:pt x="1920" y="1940"/>
                </a:cubicBezTo>
                <a:lnTo>
                  <a:pt x="2560" y="1850"/>
                </a:lnTo>
                <a:lnTo>
                  <a:pt x="2860" y="1270"/>
                </a:lnTo>
                <a:cubicBezTo>
                  <a:pt x="2890" y="1200"/>
                  <a:pt x="3010" y="1200"/>
                  <a:pt x="3040" y="1270"/>
                </a:cubicBezTo>
                <a:lnTo>
                  <a:pt x="3320" y="1850"/>
                </a:lnTo>
                <a:lnTo>
                  <a:pt x="3960" y="1940"/>
                </a:lnTo>
                <a:cubicBezTo>
                  <a:pt x="4000" y="1950"/>
                  <a:pt x="4030" y="1970"/>
                  <a:pt x="4040" y="2010"/>
                </a:cubicBezTo>
                <a:cubicBezTo>
                  <a:pt x="4050" y="2050"/>
                  <a:pt x="4040" y="2090"/>
                  <a:pt x="4010" y="2110"/>
                </a:cubicBezTo>
                <a:lnTo>
                  <a:pt x="3550" y="2560"/>
                </a:lnTo>
                <a:lnTo>
                  <a:pt x="3660" y="3190"/>
                </a:lnTo>
                <a:cubicBezTo>
                  <a:pt x="3670" y="3230"/>
                  <a:pt x="3650" y="3270"/>
                  <a:pt x="3620" y="3290"/>
                </a:cubicBezTo>
                <a:cubicBezTo>
                  <a:pt x="3600" y="3300"/>
                  <a:pt x="3580" y="3310"/>
                  <a:pt x="3560" y="3310"/>
                </a:cubicBezTo>
                <a:close/>
                <a:moveTo>
                  <a:pt x="2950" y="2780"/>
                </a:moveTo>
                <a:cubicBezTo>
                  <a:pt x="2970" y="2780"/>
                  <a:pt x="2980" y="2780"/>
                  <a:pt x="3000" y="2790"/>
                </a:cubicBezTo>
                <a:lnTo>
                  <a:pt x="3440" y="3020"/>
                </a:lnTo>
                <a:lnTo>
                  <a:pt x="3360" y="2530"/>
                </a:lnTo>
                <a:cubicBezTo>
                  <a:pt x="3350" y="2500"/>
                  <a:pt x="3370" y="2460"/>
                  <a:pt x="3390" y="2440"/>
                </a:cubicBezTo>
                <a:lnTo>
                  <a:pt x="3740" y="2100"/>
                </a:lnTo>
                <a:lnTo>
                  <a:pt x="3250" y="2030"/>
                </a:lnTo>
                <a:cubicBezTo>
                  <a:pt x="3220" y="2030"/>
                  <a:pt x="3190" y="2000"/>
                  <a:pt x="3170" y="1980"/>
                </a:cubicBezTo>
                <a:lnTo>
                  <a:pt x="2950" y="1540"/>
                </a:lnTo>
                <a:lnTo>
                  <a:pt x="2730" y="1980"/>
                </a:lnTo>
                <a:cubicBezTo>
                  <a:pt x="2720" y="2010"/>
                  <a:pt x="2690" y="2030"/>
                  <a:pt x="2650" y="2030"/>
                </a:cubicBezTo>
                <a:lnTo>
                  <a:pt x="2160" y="2110"/>
                </a:lnTo>
                <a:lnTo>
                  <a:pt x="2510" y="2450"/>
                </a:lnTo>
                <a:cubicBezTo>
                  <a:pt x="2530" y="2470"/>
                  <a:pt x="2540" y="2510"/>
                  <a:pt x="2540" y="2540"/>
                </a:cubicBezTo>
                <a:lnTo>
                  <a:pt x="2460" y="3020"/>
                </a:lnTo>
                <a:lnTo>
                  <a:pt x="2900" y="2790"/>
                </a:lnTo>
                <a:cubicBezTo>
                  <a:pt x="2910" y="2790"/>
                  <a:pt x="2930" y="2780"/>
                  <a:pt x="2950" y="2780"/>
                </a:cubicBezTo>
                <a:close/>
                <a:moveTo>
                  <a:pt x="10120" y="12080"/>
                </a:moveTo>
                <a:cubicBezTo>
                  <a:pt x="10100" y="12080"/>
                  <a:pt x="10090" y="12080"/>
                  <a:pt x="10070" y="12070"/>
                </a:cubicBezTo>
                <a:lnTo>
                  <a:pt x="9500" y="11770"/>
                </a:lnTo>
                <a:lnTo>
                  <a:pt x="8930" y="12070"/>
                </a:lnTo>
                <a:cubicBezTo>
                  <a:pt x="8900" y="12090"/>
                  <a:pt x="8860" y="12080"/>
                  <a:pt x="8820" y="12060"/>
                </a:cubicBezTo>
                <a:cubicBezTo>
                  <a:pt x="8790" y="12040"/>
                  <a:pt x="8770" y="12000"/>
                  <a:pt x="8780" y="11960"/>
                </a:cubicBezTo>
                <a:lnTo>
                  <a:pt x="8890" y="11330"/>
                </a:lnTo>
                <a:lnTo>
                  <a:pt x="8430" y="10880"/>
                </a:lnTo>
                <a:cubicBezTo>
                  <a:pt x="8400" y="10850"/>
                  <a:pt x="8390" y="10810"/>
                  <a:pt x="8400" y="10780"/>
                </a:cubicBezTo>
                <a:cubicBezTo>
                  <a:pt x="8410" y="10740"/>
                  <a:pt x="8440" y="10720"/>
                  <a:pt x="8480" y="10710"/>
                </a:cubicBezTo>
                <a:lnTo>
                  <a:pt x="9120" y="10620"/>
                </a:lnTo>
                <a:lnTo>
                  <a:pt x="9400" y="10040"/>
                </a:lnTo>
                <a:cubicBezTo>
                  <a:pt x="9430" y="9970"/>
                  <a:pt x="9550" y="9970"/>
                  <a:pt x="9580" y="10040"/>
                </a:cubicBezTo>
                <a:lnTo>
                  <a:pt x="9860" y="10620"/>
                </a:lnTo>
                <a:lnTo>
                  <a:pt x="10500" y="10710"/>
                </a:lnTo>
                <a:cubicBezTo>
                  <a:pt x="10540" y="10720"/>
                  <a:pt x="10570" y="10740"/>
                  <a:pt x="10580" y="10780"/>
                </a:cubicBezTo>
                <a:cubicBezTo>
                  <a:pt x="10590" y="10820"/>
                  <a:pt x="10580" y="10860"/>
                  <a:pt x="10550" y="10880"/>
                </a:cubicBezTo>
                <a:lnTo>
                  <a:pt x="10090" y="11330"/>
                </a:lnTo>
                <a:lnTo>
                  <a:pt x="10200" y="11960"/>
                </a:lnTo>
                <a:cubicBezTo>
                  <a:pt x="10210" y="12000"/>
                  <a:pt x="10190" y="12040"/>
                  <a:pt x="10160" y="12060"/>
                </a:cubicBezTo>
                <a:cubicBezTo>
                  <a:pt x="10160" y="12080"/>
                  <a:pt x="10140" y="12080"/>
                  <a:pt x="10120" y="12080"/>
                </a:cubicBezTo>
                <a:close/>
                <a:moveTo>
                  <a:pt x="9500" y="11560"/>
                </a:moveTo>
                <a:cubicBezTo>
                  <a:pt x="9520" y="11560"/>
                  <a:pt x="9530" y="11560"/>
                  <a:pt x="9550" y="11570"/>
                </a:cubicBezTo>
                <a:lnTo>
                  <a:pt x="9990" y="11800"/>
                </a:lnTo>
                <a:lnTo>
                  <a:pt x="9910" y="11310"/>
                </a:lnTo>
                <a:cubicBezTo>
                  <a:pt x="9900" y="11280"/>
                  <a:pt x="9920" y="11240"/>
                  <a:pt x="9940" y="11220"/>
                </a:cubicBezTo>
                <a:lnTo>
                  <a:pt x="10290" y="10880"/>
                </a:lnTo>
                <a:lnTo>
                  <a:pt x="9800" y="10810"/>
                </a:lnTo>
                <a:cubicBezTo>
                  <a:pt x="9770" y="10810"/>
                  <a:pt x="9740" y="10780"/>
                  <a:pt x="9720" y="10760"/>
                </a:cubicBezTo>
                <a:lnTo>
                  <a:pt x="9500" y="10320"/>
                </a:lnTo>
                <a:lnTo>
                  <a:pt x="9280" y="10760"/>
                </a:lnTo>
                <a:cubicBezTo>
                  <a:pt x="9270" y="10790"/>
                  <a:pt x="9240" y="10810"/>
                  <a:pt x="9200" y="10810"/>
                </a:cubicBezTo>
                <a:lnTo>
                  <a:pt x="8710" y="10880"/>
                </a:lnTo>
                <a:lnTo>
                  <a:pt x="9060" y="11220"/>
                </a:lnTo>
                <a:cubicBezTo>
                  <a:pt x="9080" y="11240"/>
                  <a:pt x="9090" y="11280"/>
                  <a:pt x="9090" y="11310"/>
                </a:cubicBezTo>
                <a:lnTo>
                  <a:pt x="9010" y="11800"/>
                </a:lnTo>
                <a:lnTo>
                  <a:pt x="9450" y="11570"/>
                </a:lnTo>
                <a:cubicBezTo>
                  <a:pt x="9470" y="11560"/>
                  <a:pt x="9490" y="11560"/>
                  <a:pt x="9500" y="11560"/>
                </a:cubicBezTo>
                <a:close/>
                <a:moveTo>
                  <a:pt x="10550" y="9620"/>
                </a:moveTo>
                <a:cubicBezTo>
                  <a:pt x="10530" y="9620"/>
                  <a:pt x="10510" y="9610"/>
                  <a:pt x="10490" y="9600"/>
                </a:cubicBezTo>
                <a:cubicBezTo>
                  <a:pt x="10460" y="9580"/>
                  <a:pt x="10440" y="9540"/>
                  <a:pt x="10450" y="9500"/>
                </a:cubicBezTo>
                <a:lnTo>
                  <a:pt x="10560" y="8870"/>
                </a:lnTo>
                <a:lnTo>
                  <a:pt x="10100" y="8420"/>
                </a:lnTo>
                <a:cubicBezTo>
                  <a:pt x="10070" y="8390"/>
                  <a:pt x="10060" y="8350"/>
                  <a:pt x="10070" y="8320"/>
                </a:cubicBezTo>
                <a:cubicBezTo>
                  <a:pt x="10080" y="8280"/>
                  <a:pt x="10110" y="8260"/>
                  <a:pt x="10150" y="8250"/>
                </a:cubicBezTo>
                <a:lnTo>
                  <a:pt x="10790" y="8160"/>
                </a:lnTo>
                <a:lnTo>
                  <a:pt x="11070" y="7580"/>
                </a:lnTo>
                <a:cubicBezTo>
                  <a:pt x="11100" y="7510"/>
                  <a:pt x="11220" y="7510"/>
                  <a:pt x="11250" y="7580"/>
                </a:cubicBezTo>
                <a:lnTo>
                  <a:pt x="11530" y="8160"/>
                </a:lnTo>
                <a:lnTo>
                  <a:pt x="12170" y="8250"/>
                </a:lnTo>
                <a:cubicBezTo>
                  <a:pt x="12210" y="8260"/>
                  <a:pt x="12240" y="8280"/>
                  <a:pt x="12250" y="8320"/>
                </a:cubicBezTo>
                <a:cubicBezTo>
                  <a:pt x="12260" y="8360"/>
                  <a:pt x="12250" y="8400"/>
                  <a:pt x="12220" y="8420"/>
                </a:cubicBezTo>
                <a:lnTo>
                  <a:pt x="11760" y="8870"/>
                </a:lnTo>
                <a:lnTo>
                  <a:pt x="11870" y="9500"/>
                </a:lnTo>
                <a:cubicBezTo>
                  <a:pt x="11880" y="9540"/>
                  <a:pt x="11860" y="9580"/>
                  <a:pt x="11830" y="9600"/>
                </a:cubicBezTo>
                <a:cubicBezTo>
                  <a:pt x="11800" y="9620"/>
                  <a:pt x="11760" y="9630"/>
                  <a:pt x="11720" y="9610"/>
                </a:cubicBezTo>
                <a:lnTo>
                  <a:pt x="11150" y="9310"/>
                </a:lnTo>
                <a:lnTo>
                  <a:pt x="10580" y="9610"/>
                </a:lnTo>
                <a:cubicBezTo>
                  <a:pt x="10580" y="9620"/>
                  <a:pt x="10560" y="9620"/>
                  <a:pt x="10550" y="9620"/>
                </a:cubicBezTo>
                <a:close/>
                <a:moveTo>
                  <a:pt x="11160" y="9100"/>
                </a:moveTo>
                <a:cubicBezTo>
                  <a:pt x="11180" y="9100"/>
                  <a:pt x="11190" y="9100"/>
                  <a:pt x="11210" y="9110"/>
                </a:cubicBezTo>
                <a:lnTo>
                  <a:pt x="11650" y="9340"/>
                </a:lnTo>
                <a:lnTo>
                  <a:pt x="11570" y="8850"/>
                </a:lnTo>
                <a:cubicBezTo>
                  <a:pt x="11560" y="8820"/>
                  <a:pt x="11580" y="8780"/>
                  <a:pt x="11600" y="8760"/>
                </a:cubicBezTo>
                <a:lnTo>
                  <a:pt x="11950" y="8420"/>
                </a:lnTo>
                <a:lnTo>
                  <a:pt x="11460" y="8350"/>
                </a:lnTo>
                <a:cubicBezTo>
                  <a:pt x="11430" y="8350"/>
                  <a:pt x="11400" y="8320"/>
                  <a:pt x="11380" y="8300"/>
                </a:cubicBezTo>
                <a:lnTo>
                  <a:pt x="11160" y="7860"/>
                </a:lnTo>
                <a:lnTo>
                  <a:pt x="10940" y="8300"/>
                </a:lnTo>
                <a:cubicBezTo>
                  <a:pt x="10930" y="8330"/>
                  <a:pt x="10900" y="8350"/>
                  <a:pt x="10860" y="8350"/>
                </a:cubicBezTo>
                <a:lnTo>
                  <a:pt x="10370" y="8420"/>
                </a:lnTo>
                <a:lnTo>
                  <a:pt x="10720" y="8760"/>
                </a:lnTo>
                <a:cubicBezTo>
                  <a:pt x="10740" y="8780"/>
                  <a:pt x="10750" y="8820"/>
                  <a:pt x="10750" y="8850"/>
                </a:cubicBezTo>
                <a:lnTo>
                  <a:pt x="10670" y="9340"/>
                </a:lnTo>
                <a:lnTo>
                  <a:pt x="11110" y="9110"/>
                </a:lnTo>
                <a:cubicBezTo>
                  <a:pt x="11130" y="9100"/>
                  <a:pt x="11150" y="9100"/>
                  <a:pt x="11160" y="9100"/>
                </a:cubicBezTo>
                <a:close/>
              </a:path>
            </a:pathLst>
          </a:custGeom>
          <a:solidFill>
            <a:schemeClr val="tx1"/>
          </a:solidFill>
          <a:ln>
            <a:noFill/>
          </a:ln>
        </p:spPr>
      </p:sp>
      <p:sp>
        <p:nvSpPr>
          <p:cNvPr id="162" name="dollar-symbol_75083">
            <a:extLst>
              <a:ext uri="{FF2B5EF4-FFF2-40B4-BE49-F238E27FC236}">
                <a16:creationId xmlns:a16="http://schemas.microsoft.com/office/drawing/2014/main" xmlns="" id="{F23BD80A-6C65-0A44-968E-8EF40C896079}"/>
              </a:ext>
            </a:extLst>
          </p:cNvPr>
          <p:cNvSpPr>
            <a:spLocks noChangeAspect="1"/>
          </p:cNvSpPr>
          <p:nvPr/>
        </p:nvSpPr>
        <p:spPr bwMode="auto">
          <a:xfrm>
            <a:off x="2702956" y="5154157"/>
            <a:ext cx="380640" cy="380065"/>
          </a:xfrm>
          <a:custGeom>
            <a:avLst/>
            <a:gdLst>
              <a:gd name="connsiteX0" fmla="*/ 328871 w 606933"/>
              <a:gd name="connsiteY0" fmla="*/ 325732 h 606016"/>
              <a:gd name="connsiteX1" fmla="*/ 328871 w 606933"/>
              <a:gd name="connsiteY1" fmla="*/ 404315 h 606016"/>
              <a:gd name="connsiteX2" fmla="*/ 367252 w 606933"/>
              <a:gd name="connsiteY2" fmla="*/ 368188 h 606016"/>
              <a:gd name="connsiteX3" fmla="*/ 328871 w 606933"/>
              <a:gd name="connsiteY3" fmla="*/ 325732 h 606016"/>
              <a:gd name="connsiteX4" fmla="*/ 285073 w 606933"/>
              <a:gd name="connsiteY4" fmla="*/ 196869 h 606016"/>
              <a:gd name="connsiteX5" fmla="*/ 252801 w 606933"/>
              <a:gd name="connsiteY5" fmla="*/ 226783 h 606016"/>
              <a:gd name="connsiteX6" fmla="*/ 285073 w 606933"/>
              <a:gd name="connsiteY6" fmla="*/ 265212 h 606016"/>
              <a:gd name="connsiteX7" fmla="*/ 306165 w 606933"/>
              <a:gd name="connsiteY7" fmla="*/ 110576 h 606016"/>
              <a:gd name="connsiteX8" fmla="*/ 307779 w 606933"/>
              <a:gd name="connsiteY8" fmla="*/ 110576 h 606016"/>
              <a:gd name="connsiteX9" fmla="*/ 328871 w 606933"/>
              <a:gd name="connsiteY9" fmla="*/ 131517 h 606016"/>
              <a:gd name="connsiteX10" fmla="*/ 328871 w 606933"/>
              <a:gd name="connsiteY10" fmla="*/ 151191 h 606016"/>
              <a:gd name="connsiteX11" fmla="*/ 388690 w 606933"/>
              <a:gd name="connsiteY11" fmla="*/ 170406 h 606016"/>
              <a:gd name="connsiteX12" fmla="*/ 398372 w 606933"/>
              <a:gd name="connsiteY12" fmla="*/ 183522 h 606016"/>
              <a:gd name="connsiteX13" fmla="*/ 395721 w 606933"/>
              <a:gd name="connsiteY13" fmla="*/ 199630 h 606016"/>
              <a:gd name="connsiteX14" fmla="*/ 395029 w 606933"/>
              <a:gd name="connsiteY14" fmla="*/ 200665 h 606016"/>
              <a:gd name="connsiteX15" fmla="*/ 366561 w 606933"/>
              <a:gd name="connsiteY15" fmla="*/ 207569 h 606016"/>
              <a:gd name="connsiteX16" fmla="*/ 328871 w 606933"/>
              <a:gd name="connsiteY16" fmla="*/ 195258 h 606016"/>
              <a:gd name="connsiteX17" fmla="*/ 328871 w 606933"/>
              <a:gd name="connsiteY17" fmla="*/ 279594 h 606016"/>
              <a:gd name="connsiteX18" fmla="*/ 411050 w 606933"/>
              <a:gd name="connsiteY18" fmla="*/ 368303 h 606016"/>
              <a:gd name="connsiteX19" fmla="*/ 328871 w 606933"/>
              <a:gd name="connsiteY19" fmla="*/ 448842 h 606016"/>
              <a:gd name="connsiteX20" fmla="*/ 328871 w 606933"/>
              <a:gd name="connsiteY20" fmla="*/ 474500 h 606016"/>
              <a:gd name="connsiteX21" fmla="*/ 307779 w 606933"/>
              <a:gd name="connsiteY21" fmla="*/ 495440 h 606016"/>
              <a:gd name="connsiteX22" fmla="*/ 306165 w 606933"/>
              <a:gd name="connsiteY22" fmla="*/ 495440 h 606016"/>
              <a:gd name="connsiteX23" fmla="*/ 285073 w 606933"/>
              <a:gd name="connsiteY23" fmla="*/ 474500 h 606016"/>
              <a:gd name="connsiteX24" fmla="*/ 285073 w 606933"/>
              <a:gd name="connsiteY24" fmla="*/ 449303 h 606016"/>
              <a:gd name="connsiteX25" fmla="*/ 202318 w 606933"/>
              <a:gd name="connsiteY25" fmla="*/ 410529 h 606016"/>
              <a:gd name="connsiteX26" fmla="*/ 195863 w 606933"/>
              <a:gd name="connsiteY26" fmla="*/ 395571 h 606016"/>
              <a:gd name="connsiteX27" fmla="*/ 201972 w 606933"/>
              <a:gd name="connsiteY27" fmla="*/ 380614 h 606016"/>
              <a:gd name="connsiteX28" fmla="*/ 203125 w 606933"/>
              <a:gd name="connsiteY28" fmla="*/ 379463 h 606016"/>
              <a:gd name="connsiteX29" fmla="*/ 232746 w 606933"/>
              <a:gd name="connsiteY29" fmla="*/ 379348 h 606016"/>
              <a:gd name="connsiteX30" fmla="*/ 285073 w 606933"/>
              <a:gd name="connsiteY30" fmla="*/ 405121 h 606016"/>
              <a:gd name="connsiteX31" fmla="*/ 285073 w 606933"/>
              <a:gd name="connsiteY31" fmla="*/ 311925 h 606016"/>
              <a:gd name="connsiteX32" fmla="*/ 209003 w 606933"/>
              <a:gd name="connsiteY32" fmla="*/ 226783 h 606016"/>
              <a:gd name="connsiteX33" fmla="*/ 285073 w 606933"/>
              <a:gd name="connsiteY33" fmla="*/ 152342 h 606016"/>
              <a:gd name="connsiteX34" fmla="*/ 285073 w 606933"/>
              <a:gd name="connsiteY34" fmla="*/ 131517 h 606016"/>
              <a:gd name="connsiteX35" fmla="*/ 306165 w 606933"/>
              <a:gd name="connsiteY35" fmla="*/ 110576 h 606016"/>
              <a:gd name="connsiteX36" fmla="*/ 125950 w 606933"/>
              <a:gd name="connsiteY36" fmla="*/ 23012 h 606016"/>
              <a:gd name="connsiteX37" fmla="*/ 23047 w 606933"/>
              <a:gd name="connsiteY37" fmla="*/ 125760 h 606016"/>
              <a:gd name="connsiteX38" fmla="*/ 23047 w 606933"/>
              <a:gd name="connsiteY38" fmla="*/ 480142 h 606016"/>
              <a:gd name="connsiteX39" fmla="*/ 125950 w 606933"/>
              <a:gd name="connsiteY39" fmla="*/ 583004 h 606016"/>
              <a:gd name="connsiteX40" fmla="*/ 480868 w 606933"/>
              <a:gd name="connsiteY40" fmla="*/ 583004 h 606016"/>
              <a:gd name="connsiteX41" fmla="*/ 583887 w 606933"/>
              <a:gd name="connsiteY41" fmla="*/ 480142 h 606016"/>
              <a:gd name="connsiteX42" fmla="*/ 583887 w 606933"/>
              <a:gd name="connsiteY42" fmla="*/ 125760 h 606016"/>
              <a:gd name="connsiteX43" fmla="*/ 480868 w 606933"/>
              <a:gd name="connsiteY43" fmla="*/ 23012 h 606016"/>
              <a:gd name="connsiteX44" fmla="*/ 125950 w 606933"/>
              <a:gd name="connsiteY44" fmla="*/ 0 h 606016"/>
              <a:gd name="connsiteX45" fmla="*/ 480868 w 606933"/>
              <a:gd name="connsiteY45" fmla="*/ 0 h 606016"/>
              <a:gd name="connsiteX46" fmla="*/ 606933 w 606933"/>
              <a:gd name="connsiteY46" fmla="*/ 125760 h 606016"/>
              <a:gd name="connsiteX47" fmla="*/ 606933 w 606933"/>
              <a:gd name="connsiteY47" fmla="*/ 480142 h 606016"/>
              <a:gd name="connsiteX48" fmla="*/ 480868 w 606933"/>
              <a:gd name="connsiteY48" fmla="*/ 606016 h 606016"/>
              <a:gd name="connsiteX49" fmla="*/ 125950 w 606933"/>
              <a:gd name="connsiteY49" fmla="*/ 606016 h 606016"/>
              <a:gd name="connsiteX50" fmla="*/ 0 w 606933"/>
              <a:gd name="connsiteY50" fmla="*/ 480142 h 606016"/>
              <a:gd name="connsiteX51" fmla="*/ 0 w 606933"/>
              <a:gd name="connsiteY51" fmla="*/ 125760 h 606016"/>
              <a:gd name="connsiteX52" fmla="*/ 125950 w 606933"/>
              <a:gd name="connsiteY52"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6933" h="606016">
                <a:moveTo>
                  <a:pt x="328871" y="325732"/>
                </a:moveTo>
                <a:lnTo>
                  <a:pt x="328871" y="404315"/>
                </a:lnTo>
                <a:cubicBezTo>
                  <a:pt x="346275" y="400519"/>
                  <a:pt x="367252" y="391199"/>
                  <a:pt x="367252" y="368188"/>
                </a:cubicBezTo>
                <a:cubicBezTo>
                  <a:pt x="367483" y="345522"/>
                  <a:pt x="355035" y="335282"/>
                  <a:pt x="328871" y="325732"/>
                </a:cubicBezTo>
                <a:close/>
                <a:moveTo>
                  <a:pt x="285073" y="196869"/>
                </a:moveTo>
                <a:cubicBezTo>
                  <a:pt x="269974" y="200435"/>
                  <a:pt x="252801" y="208604"/>
                  <a:pt x="252801" y="226783"/>
                </a:cubicBezTo>
                <a:cubicBezTo>
                  <a:pt x="252801" y="244617"/>
                  <a:pt x="260869" y="255087"/>
                  <a:pt x="285073" y="265212"/>
                </a:cubicBezTo>
                <a:close/>
                <a:moveTo>
                  <a:pt x="306165" y="110576"/>
                </a:moveTo>
                <a:lnTo>
                  <a:pt x="307779" y="110576"/>
                </a:lnTo>
                <a:cubicBezTo>
                  <a:pt x="319420" y="110576"/>
                  <a:pt x="328871" y="119896"/>
                  <a:pt x="328871" y="131517"/>
                </a:cubicBezTo>
                <a:lnTo>
                  <a:pt x="328871" y="151191"/>
                </a:lnTo>
                <a:cubicBezTo>
                  <a:pt x="350425" y="153722"/>
                  <a:pt x="372208" y="160626"/>
                  <a:pt x="388690" y="170406"/>
                </a:cubicBezTo>
                <a:cubicBezTo>
                  <a:pt x="393531" y="173282"/>
                  <a:pt x="396989" y="177999"/>
                  <a:pt x="398372" y="183522"/>
                </a:cubicBezTo>
                <a:cubicBezTo>
                  <a:pt x="399640" y="189045"/>
                  <a:pt x="398718" y="194798"/>
                  <a:pt x="395721" y="199630"/>
                </a:cubicBezTo>
                <a:lnTo>
                  <a:pt x="395029" y="200665"/>
                </a:lnTo>
                <a:cubicBezTo>
                  <a:pt x="389036" y="210330"/>
                  <a:pt x="376358" y="213437"/>
                  <a:pt x="366561" y="207569"/>
                </a:cubicBezTo>
                <a:cubicBezTo>
                  <a:pt x="356649" y="201816"/>
                  <a:pt x="342818" y="197329"/>
                  <a:pt x="328871" y="195258"/>
                </a:cubicBezTo>
                <a:lnTo>
                  <a:pt x="328871" y="279594"/>
                </a:lnTo>
                <a:cubicBezTo>
                  <a:pt x="367137" y="291445"/>
                  <a:pt x="411396" y="310659"/>
                  <a:pt x="411050" y="368303"/>
                </a:cubicBezTo>
                <a:cubicBezTo>
                  <a:pt x="411050" y="410759"/>
                  <a:pt x="379354" y="441249"/>
                  <a:pt x="328871" y="448842"/>
                </a:cubicBezTo>
                <a:lnTo>
                  <a:pt x="328871" y="474500"/>
                </a:lnTo>
                <a:cubicBezTo>
                  <a:pt x="328871" y="486006"/>
                  <a:pt x="319420" y="495440"/>
                  <a:pt x="307779" y="495440"/>
                </a:cubicBezTo>
                <a:lnTo>
                  <a:pt x="306165" y="495440"/>
                </a:lnTo>
                <a:cubicBezTo>
                  <a:pt x="294524" y="495440"/>
                  <a:pt x="285073" y="486006"/>
                  <a:pt x="285073" y="474500"/>
                </a:cubicBezTo>
                <a:lnTo>
                  <a:pt x="285073" y="449303"/>
                </a:lnTo>
                <a:cubicBezTo>
                  <a:pt x="254415" y="445161"/>
                  <a:pt x="223871" y="431124"/>
                  <a:pt x="202318" y="410529"/>
                </a:cubicBezTo>
                <a:cubicBezTo>
                  <a:pt x="198284" y="406617"/>
                  <a:pt x="195979" y="401324"/>
                  <a:pt x="195863" y="395571"/>
                </a:cubicBezTo>
                <a:cubicBezTo>
                  <a:pt x="195748" y="390048"/>
                  <a:pt x="198053" y="384526"/>
                  <a:pt x="201972" y="380614"/>
                </a:cubicBezTo>
                <a:lnTo>
                  <a:pt x="203125" y="379463"/>
                </a:lnTo>
                <a:cubicBezTo>
                  <a:pt x="211308" y="371294"/>
                  <a:pt x="224563" y="371179"/>
                  <a:pt x="232746" y="379348"/>
                </a:cubicBezTo>
                <a:cubicBezTo>
                  <a:pt x="245540" y="391889"/>
                  <a:pt x="265134" y="401324"/>
                  <a:pt x="285073" y="405121"/>
                </a:cubicBezTo>
                <a:lnTo>
                  <a:pt x="285073" y="311925"/>
                </a:lnTo>
                <a:cubicBezTo>
                  <a:pt x="252109" y="301110"/>
                  <a:pt x="209003" y="281435"/>
                  <a:pt x="209003" y="226783"/>
                </a:cubicBezTo>
                <a:cubicBezTo>
                  <a:pt x="209003" y="187894"/>
                  <a:pt x="238394" y="159820"/>
                  <a:pt x="285073" y="152342"/>
                </a:cubicBezTo>
                <a:lnTo>
                  <a:pt x="285073" y="131517"/>
                </a:lnTo>
                <a:cubicBezTo>
                  <a:pt x="285073" y="119896"/>
                  <a:pt x="294524" y="110576"/>
                  <a:pt x="306165" y="110576"/>
                </a:cubicBezTo>
                <a:close/>
                <a:moveTo>
                  <a:pt x="125950" y="23012"/>
                </a:moveTo>
                <a:cubicBezTo>
                  <a:pt x="69255" y="23012"/>
                  <a:pt x="23047" y="69151"/>
                  <a:pt x="23047" y="125760"/>
                </a:cubicBezTo>
                <a:lnTo>
                  <a:pt x="23047" y="480142"/>
                </a:lnTo>
                <a:cubicBezTo>
                  <a:pt x="23047" y="536866"/>
                  <a:pt x="69255" y="583004"/>
                  <a:pt x="125950" y="583004"/>
                </a:cubicBezTo>
                <a:lnTo>
                  <a:pt x="480868" y="583004"/>
                </a:lnTo>
                <a:cubicBezTo>
                  <a:pt x="537678" y="583004"/>
                  <a:pt x="583887" y="536866"/>
                  <a:pt x="583887" y="480142"/>
                </a:cubicBezTo>
                <a:lnTo>
                  <a:pt x="583887" y="125760"/>
                </a:lnTo>
                <a:cubicBezTo>
                  <a:pt x="583887" y="69151"/>
                  <a:pt x="537678" y="23012"/>
                  <a:pt x="480868" y="23012"/>
                </a:cubicBezTo>
                <a:close/>
                <a:moveTo>
                  <a:pt x="125950" y="0"/>
                </a:moveTo>
                <a:lnTo>
                  <a:pt x="480868" y="0"/>
                </a:lnTo>
                <a:cubicBezTo>
                  <a:pt x="550354" y="0"/>
                  <a:pt x="606933" y="56379"/>
                  <a:pt x="606933" y="125760"/>
                </a:cubicBezTo>
                <a:lnTo>
                  <a:pt x="606933" y="480142"/>
                </a:lnTo>
                <a:cubicBezTo>
                  <a:pt x="606933" y="549522"/>
                  <a:pt x="550354" y="606016"/>
                  <a:pt x="480868" y="606016"/>
                </a:cubicBezTo>
                <a:lnTo>
                  <a:pt x="125950" y="606016"/>
                </a:lnTo>
                <a:cubicBezTo>
                  <a:pt x="56464" y="606016"/>
                  <a:pt x="0" y="549522"/>
                  <a:pt x="0" y="480142"/>
                </a:cubicBezTo>
                <a:lnTo>
                  <a:pt x="0" y="125760"/>
                </a:lnTo>
                <a:cubicBezTo>
                  <a:pt x="0" y="56379"/>
                  <a:pt x="56464" y="0"/>
                  <a:pt x="125950" y="0"/>
                </a:cubicBezTo>
                <a:close/>
              </a:path>
            </a:pathLst>
          </a:custGeom>
          <a:solidFill>
            <a:schemeClr val="tx1"/>
          </a:solidFill>
          <a:ln>
            <a:noFill/>
          </a:ln>
        </p:spPr>
      </p:sp>
      <p:sp>
        <p:nvSpPr>
          <p:cNvPr id="163" name="suitcase_86081">
            <a:extLst>
              <a:ext uri="{FF2B5EF4-FFF2-40B4-BE49-F238E27FC236}">
                <a16:creationId xmlns:a16="http://schemas.microsoft.com/office/drawing/2014/main" xmlns="" id="{74CBEC27-2016-D346-BE04-CDA53BC4988E}"/>
              </a:ext>
            </a:extLst>
          </p:cNvPr>
          <p:cNvSpPr>
            <a:spLocks noChangeAspect="1"/>
          </p:cNvSpPr>
          <p:nvPr/>
        </p:nvSpPr>
        <p:spPr bwMode="auto">
          <a:xfrm>
            <a:off x="5443284" y="5144348"/>
            <a:ext cx="456359" cy="391595"/>
          </a:xfrm>
          <a:custGeom>
            <a:avLst/>
            <a:gdLst>
              <a:gd name="connsiteX0" fmla="*/ 265859 w 607639"/>
              <a:gd name="connsiteY0" fmla="*/ 284388 h 521408"/>
              <a:gd name="connsiteX1" fmla="*/ 237377 w 607639"/>
              <a:gd name="connsiteY1" fmla="*/ 312827 h 521408"/>
              <a:gd name="connsiteX2" fmla="*/ 265859 w 607639"/>
              <a:gd name="connsiteY2" fmla="*/ 341266 h 521408"/>
              <a:gd name="connsiteX3" fmla="*/ 341780 w 607639"/>
              <a:gd name="connsiteY3" fmla="*/ 341266 h 521408"/>
              <a:gd name="connsiteX4" fmla="*/ 370262 w 607639"/>
              <a:gd name="connsiteY4" fmla="*/ 312827 h 521408"/>
              <a:gd name="connsiteX5" fmla="*/ 341780 w 607639"/>
              <a:gd name="connsiteY5" fmla="*/ 284388 h 521408"/>
              <a:gd name="connsiteX6" fmla="*/ 18958 w 607639"/>
              <a:gd name="connsiteY6" fmla="*/ 245729 h 521408"/>
              <a:gd name="connsiteX7" fmla="*/ 18958 w 607639"/>
              <a:gd name="connsiteY7" fmla="*/ 455021 h 521408"/>
              <a:gd name="connsiteX8" fmla="*/ 66487 w 607639"/>
              <a:gd name="connsiteY8" fmla="*/ 502390 h 521408"/>
              <a:gd name="connsiteX9" fmla="*/ 541152 w 607639"/>
              <a:gd name="connsiteY9" fmla="*/ 502390 h 521408"/>
              <a:gd name="connsiteX10" fmla="*/ 588592 w 607639"/>
              <a:gd name="connsiteY10" fmla="*/ 455021 h 521408"/>
              <a:gd name="connsiteX11" fmla="*/ 588592 w 607639"/>
              <a:gd name="connsiteY11" fmla="*/ 245729 h 521408"/>
              <a:gd name="connsiteX12" fmla="*/ 389042 w 607639"/>
              <a:gd name="connsiteY12" fmla="*/ 316649 h 521408"/>
              <a:gd name="connsiteX13" fmla="*/ 341780 w 607639"/>
              <a:gd name="connsiteY13" fmla="*/ 360196 h 521408"/>
              <a:gd name="connsiteX14" fmla="*/ 265859 w 607639"/>
              <a:gd name="connsiteY14" fmla="*/ 360196 h 521408"/>
              <a:gd name="connsiteX15" fmla="*/ 218508 w 607639"/>
              <a:gd name="connsiteY15" fmla="*/ 316649 h 521408"/>
              <a:gd name="connsiteX16" fmla="*/ 18958 w 607639"/>
              <a:gd name="connsiteY16" fmla="*/ 245729 h 521408"/>
              <a:gd name="connsiteX17" fmla="*/ 522189 w 607639"/>
              <a:gd name="connsiteY17" fmla="*/ 123207 h 521408"/>
              <a:gd name="connsiteX18" fmla="*/ 541162 w 607639"/>
              <a:gd name="connsiteY18" fmla="*/ 123207 h 521408"/>
              <a:gd name="connsiteX19" fmla="*/ 550693 w 607639"/>
              <a:gd name="connsiteY19" fmla="*/ 132654 h 521408"/>
              <a:gd name="connsiteX20" fmla="*/ 541162 w 607639"/>
              <a:gd name="connsiteY20" fmla="*/ 142189 h 521408"/>
              <a:gd name="connsiteX21" fmla="*/ 522189 w 607639"/>
              <a:gd name="connsiteY21" fmla="*/ 142189 h 521408"/>
              <a:gd name="connsiteX22" fmla="*/ 512658 w 607639"/>
              <a:gd name="connsiteY22" fmla="*/ 132654 h 521408"/>
              <a:gd name="connsiteX23" fmla="*/ 522189 w 607639"/>
              <a:gd name="connsiteY23" fmla="*/ 123207 h 521408"/>
              <a:gd name="connsiteX24" fmla="*/ 379778 w 607639"/>
              <a:gd name="connsiteY24" fmla="*/ 123207 h 521408"/>
              <a:gd name="connsiteX25" fmla="*/ 484155 w 607639"/>
              <a:gd name="connsiteY25" fmla="*/ 123207 h 521408"/>
              <a:gd name="connsiteX26" fmla="*/ 493676 w 607639"/>
              <a:gd name="connsiteY26" fmla="*/ 132654 h 521408"/>
              <a:gd name="connsiteX27" fmla="*/ 484155 w 607639"/>
              <a:gd name="connsiteY27" fmla="*/ 142189 h 521408"/>
              <a:gd name="connsiteX28" fmla="*/ 379778 w 607639"/>
              <a:gd name="connsiteY28" fmla="*/ 142189 h 521408"/>
              <a:gd name="connsiteX29" fmla="*/ 370257 w 607639"/>
              <a:gd name="connsiteY29" fmla="*/ 132654 h 521408"/>
              <a:gd name="connsiteX30" fmla="*/ 379778 w 607639"/>
              <a:gd name="connsiteY30" fmla="*/ 123207 h 521408"/>
              <a:gd name="connsiteX31" fmla="*/ 66487 w 607639"/>
              <a:gd name="connsiteY31" fmla="*/ 104246 h 521408"/>
              <a:gd name="connsiteX32" fmla="*/ 18958 w 607639"/>
              <a:gd name="connsiteY32" fmla="*/ 151704 h 521408"/>
              <a:gd name="connsiteX33" fmla="*/ 18958 w 607639"/>
              <a:gd name="connsiteY33" fmla="*/ 222267 h 521408"/>
              <a:gd name="connsiteX34" fmla="*/ 220822 w 607639"/>
              <a:gd name="connsiteY34" fmla="*/ 297808 h 521408"/>
              <a:gd name="connsiteX35" fmla="*/ 265859 w 607639"/>
              <a:gd name="connsiteY35" fmla="*/ 265459 h 521408"/>
              <a:gd name="connsiteX36" fmla="*/ 341780 w 607639"/>
              <a:gd name="connsiteY36" fmla="*/ 265459 h 521408"/>
              <a:gd name="connsiteX37" fmla="*/ 386817 w 607639"/>
              <a:gd name="connsiteY37" fmla="*/ 297808 h 521408"/>
              <a:gd name="connsiteX38" fmla="*/ 588592 w 607639"/>
              <a:gd name="connsiteY38" fmla="*/ 222267 h 521408"/>
              <a:gd name="connsiteX39" fmla="*/ 588592 w 607639"/>
              <a:gd name="connsiteY39" fmla="*/ 151704 h 521408"/>
              <a:gd name="connsiteX40" fmla="*/ 541152 w 607639"/>
              <a:gd name="connsiteY40" fmla="*/ 104246 h 521408"/>
              <a:gd name="connsiteX41" fmla="*/ 246812 w 607639"/>
              <a:gd name="connsiteY41" fmla="*/ 18929 h 521408"/>
              <a:gd name="connsiteX42" fmla="*/ 199372 w 607639"/>
              <a:gd name="connsiteY42" fmla="*/ 66387 h 521408"/>
              <a:gd name="connsiteX43" fmla="*/ 199372 w 607639"/>
              <a:gd name="connsiteY43" fmla="*/ 85316 h 521408"/>
              <a:gd name="connsiteX44" fmla="*/ 408267 w 607639"/>
              <a:gd name="connsiteY44" fmla="*/ 85316 h 521408"/>
              <a:gd name="connsiteX45" fmla="*/ 408267 w 607639"/>
              <a:gd name="connsiteY45" fmla="*/ 66387 h 521408"/>
              <a:gd name="connsiteX46" fmla="*/ 360738 w 607639"/>
              <a:gd name="connsiteY46" fmla="*/ 18929 h 521408"/>
              <a:gd name="connsiteX47" fmla="*/ 246812 w 607639"/>
              <a:gd name="connsiteY47" fmla="*/ 0 h 521408"/>
              <a:gd name="connsiteX48" fmla="*/ 360738 w 607639"/>
              <a:gd name="connsiteY48" fmla="*/ 0 h 521408"/>
              <a:gd name="connsiteX49" fmla="*/ 427225 w 607639"/>
              <a:gd name="connsiteY49" fmla="*/ 66387 h 521408"/>
              <a:gd name="connsiteX50" fmla="*/ 427225 w 607639"/>
              <a:gd name="connsiteY50" fmla="*/ 85316 h 521408"/>
              <a:gd name="connsiteX51" fmla="*/ 541152 w 607639"/>
              <a:gd name="connsiteY51" fmla="*/ 85316 h 521408"/>
              <a:gd name="connsiteX52" fmla="*/ 607639 w 607639"/>
              <a:gd name="connsiteY52" fmla="*/ 151704 h 521408"/>
              <a:gd name="connsiteX53" fmla="*/ 607639 w 607639"/>
              <a:gd name="connsiteY53" fmla="*/ 455021 h 521408"/>
              <a:gd name="connsiteX54" fmla="*/ 541152 w 607639"/>
              <a:gd name="connsiteY54" fmla="*/ 521408 h 521408"/>
              <a:gd name="connsiteX55" fmla="*/ 66487 w 607639"/>
              <a:gd name="connsiteY55" fmla="*/ 521408 h 521408"/>
              <a:gd name="connsiteX56" fmla="*/ 0 w 607639"/>
              <a:gd name="connsiteY56" fmla="*/ 455021 h 521408"/>
              <a:gd name="connsiteX57" fmla="*/ 0 w 607639"/>
              <a:gd name="connsiteY57" fmla="*/ 151704 h 521408"/>
              <a:gd name="connsiteX58" fmla="*/ 66487 w 607639"/>
              <a:gd name="connsiteY58" fmla="*/ 85316 h 521408"/>
              <a:gd name="connsiteX59" fmla="*/ 180414 w 607639"/>
              <a:gd name="connsiteY59" fmla="*/ 85316 h 521408"/>
              <a:gd name="connsiteX60" fmla="*/ 180414 w 607639"/>
              <a:gd name="connsiteY60" fmla="*/ 66387 h 521408"/>
              <a:gd name="connsiteX61" fmla="*/ 246812 w 607639"/>
              <a:gd name="connsiteY61" fmla="*/ 0 h 5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7639" h="521408">
                <a:moveTo>
                  <a:pt x="265859" y="284388"/>
                </a:moveTo>
                <a:cubicBezTo>
                  <a:pt x="250105" y="284388"/>
                  <a:pt x="237377" y="297186"/>
                  <a:pt x="237377" y="312827"/>
                </a:cubicBezTo>
                <a:cubicBezTo>
                  <a:pt x="237377" y="328469"/>
                  <a:pt x="250105" y="341266"/>
                  <a:pt x="265859" y="341266"/>
                </a:cubicBezTo>
                <a:lnTo>
                  <a:pt x="341780" y="341266"/>
                </a:lnTo>
                <a:cubicBezTo>
                  <a:pt x="357445" y="341266"/>
                  <a:pt x="370262" y="328469"/>
                  <a:pt x="370262" y="312827"/>
                </a:cubicBezTo>
                <a:cubicBezTo>
                  <a:pt x="370262" y="297186"/>
                  <a:pt x="357445" y="284388"/>
                  <a:pt x="341780" y="284388"/>
                </a:cubicBezTo>
                <a:close/>
                <a:moveTo>
                  <a:pt x="18958" y="245729"/>
                </a:moveTo>
                <a:lnTo>
                  <a:pt x="18958" y="455021"/>
                </a:lnTo>
                <a:cubicBezTo>
                  <a:pt x="18958" y="481150"/>
                  <a:pt x="40319" y="502390"/>
                  <a:pt x="66487" y="502390"/>
                </a:cubicBezTo>
                <a:lnTo>
                  <a:pt x="541152" y="502390"/>
                </a:lnTo>
                <a:cubicBezTo>
                  <a:pt x="567320" y="502390"/>
                  <a:pt x="588592" y="481150"/>
                  <a:pt x="588592" y="455021"/>
                </a:cubicBezTo>
                <a:lnTo>
                  <a:pt x="588592" y="245729"/>
                </a:lnTo>
                <a:cubicBezTo>
                  <a:pt x="537325" y="281278"/>
                  <a:pt x="467545" y="306073"/>
                  <a:pt x="389042" y="316649"/>
                </a:cubicBezTo>
                <a:cubicBezTo>
                  <a:pt x="387084" y="340999"/>
                  <a:pt x="366702" y="360196"/>
                  <a:pt x="341780" y="360196"/>
                </a:cubicBezTo>
                <a:lnTo>
                  <a:pt x="265859" y="360196"/>
                </a:lnTo>
                <a:cubicBezTo>
                  <a:pt x="240937" y="360196"/>
                  <a:pt x="220466" y="340999"/>
                  <a:pt x="218508" y="316649"/>
                </a:cubicBezTo>
                <a:cubicBezTo>
                  <a:pt x="140094" y="306073"/>
                  <a:pt x="70314" y="281278"/>
                  <a:pt x="18958" y="245729"/>
                </a:cubicBezTo>
                <a:close/>
                <a:moveTo>
                  <a:pt x="522189" y="123207"/>
                </a:moveTo>
                <a:lnTo>
                  <a:pt x="541162" y="123207"/>
                </a:lnTo>
                <a:cubicBezTo>
                  <a:pt x="546417" y="123207"/>
                  <a:pt x="550693" y="127396"/>
                  <a:pt x="550693" y="132654"/>
                </a:cubicBezTo>
                <a:cubicBezTo>
                  <a:pt x="550693" y="137912"/>
                  <a:pt x="546417" y="142189"/>
                  <a:pt x="541162" y="142189"/>
                </a:cubicBezTo>
                <a:lnTo>
                  <a:pt x="522189" y="142189"/>
                </a:lnTo>
                <a:cubicBezTo>
                  <a:pt x="516934" y="142189"/>
                  <a:pt x="512658" y="137912"/>
                  <a:pt x="512658" y="132654"/>
                </a:cubicBezTo>
                <a:cubicBezTo>
                  <a:pt x="512658" y="127396"/>
                  <a:pt x="516934" y="123207"/>
                  <a:pt x="522189" y="123207"/>
                </a:cubicBezTo>
                <a:close/>
                <a:moveTo>
                  <a:pt x="379778" y="123207"/>
                </a:moveTo>
                <a:lnTo>
                  <a:pt x="484155" y="123207"/>
                </a:lnTo>
                <a:cubicBezTo>
                  <a:pt x="489405" y="123207"/>
                  <a:pt x="493676" y="127396"/>
                  <a:pt x="493676" y="132654"/>
                </a:cubicBezTo>
                <a:cubicBezTo>
                  <a:pt x="493676" y="137912"/>
                  <a:pt x="489405" y="142189"/>
                  <a:pt x="484155" y="142189"/>
                </a:cubicBezTo>
                <a:lnTo>
                  <a:pt x="379778" y="142189"/>
                </a:lnTo>
                <a:cubicBezTo>
                  <a:pt x="374528" y="142189"/>
                  <a:pt x="370257" y="137912"/>
                  <a:pt x="370257" y="132654"/>
                </a:cubicBezTo>
                <a:cubicBezTo>
                  <a:pt x="370257" y="127396"/>
                  <a:pt x="374528" y="123207"/>
                  <a:pt x="379778" y="123207"/>
                </a:cubicBezTo>
                <a:close/>
                <a:moveTo>
                  <a:pt x="66487" y="104246"/>
                </a:moveTo>
                <a:cubicBezTo>
                  <a:pt x="40319" y="104246"/>
                  <a:pt x="18958" y="125575"/>
                  <a:pt x="18958" y="151704"/>
                </a:cubicBezTo>
                <a:lnTo>
                  <a:pt x="18958" y="222267"/>
                </a:lnTo>
                <a:cubicBezTo>
                  <a:pt x="68445" y="260215"/>
                  <a:pt x="139649" y="286877"/>
                  <a:pt x="220822" y="297808"/>
                </a:cubicBezTo>
                <a:cubicBezTo>
                  <a:pt x="227141" y="279056"/>
                  <a:pt x="244943" y="265459"/>
                  <a:pt x="265859" y="265459"/>
                </a:cubicBezTo>
                <a:lnTo>
                  <a:pt x="341780" y="265459"/>
                </a:lnTo>
                <a:cubicBezTo>
                  <a:pt x="362696" y="265459"/>
                  <a:pt x="380498" y="279056"/>
                  <a:pt x="386817" y="297808"/>
                </a:cubicBezTo>
                <a:cubicBezTo>
                  <a:pt x="467990" y="286877"/>
                  <a:pt x="539194" y="260215"/>
                  <a:pt x="588592" y="222267"/>
                </a:cubicBezTo>
                <a:lnTo>
                  <a:pt x="588592" y="151704"/>
                </a:lnTo>
                <a:cubicBezTo>
                  <a:pt x="588592" y="125575"/>
                  <a:pt x="567320" y="104246"/>
                  <a:pt x="541152" y="104246"/>
                </a:cubicBezTo>
                <a:close/>
                <a:moveTo>
                  <a:pt x="246812" y="18929"/>
                </a:moveTo>
                <a:cubicBezTo>
                  <a:pt x="220644" y="18929"/>
                  <a:pt x="199372" y="40258"/>
                  <a:pt x="199372" y="66387"/>
                </a:cubicBezTo>
                <a:lnTo>
                  <a:pt x="199372" y="85316"/>
                </a:lnTo>
                <a:lnTo>
                  <a:pt x="408267" y="85316"/>
                </a:lnTo>
                <a:lnTo>
                  <a:pt x="408267" y="66387"/>
                </a:lnTo>
                <a:cubicBezTo>
                  <a:pt x="408267" y="40258"/>
                  <a:pt x="386906" y="18929"/>
                  <a:pt x="360738" y="18929"/>
                </a:cubicBezTo>
                <a:close/>
                <a:moveTo>
                  <a:pt x="246812" y="0"/>
                </a:moveTo>
                <a:lnTo>
                  <a:pt x="360738" y="0"/>
                </a:lnTo>
                <a:cubicBezTo>
                  <a:pt x="397409" y="0"/>
                  <a:pt x="427225" y="29772"/>
                  <a:pt x="427225" y="66387"/>
                </a:cubicBezTo>
                <a:lnTo>
                  <a:pt x="427225" y="85316"/>
                </a:lnTo>
                <a:lnTo>
                  <a:pt x="541152" y="85316"/>
                </a:lnTo>
                <a:cubicBezTo>
                  <a:pt x="577822" y="85316"/>
                  <a:pt x="607639" y="115088"/>
                  <a:pt x="607639" y="151704"/>
                </a:cubicBezTo>
                <a:lnTo>
                  <a:pt x="607639" y="455021"/>
                </a:lnTo>
                <a:cubicBezTo>
                  <a:pt x="607639" y="491636"/>
                  <a:pt x="577822" y="521408"/>
                  <a:pt x="541152" y="521408"/>
                </a:cubicBezTo>
                <a:lnTo>
                  <a:pt x="66487" y="521408"/>
                </a:lnTo>
                <a:cubicBezTo>
                  <a:pt x="29817" y="521408"/>
                  <a:pt x="0" y="491636"/>
                  <a:pt x="0" y="455021"/>
                </a:cubicBezTo>
                <a:lnTo>
                  <a:pt x="0" y="151704"/>
                </a:lnTo>
                <a:cubicBezTo>
                  <a:pt x="0" y="115088"/>
                  <a:pt x="29817" y="85316"/>
                  <a:pt x="66487" y="85316"/>
                </a:cubicBezTo>
                <a:lnTo>
                  <a:pt x="180414" y="85316"/>
                </a:lnTo>
                <a:lnTo>
                  <a:pt x="180414" y="66387"/>
                </a:lnTo>
                <a:cubicBezTo>
                  <a:pt x="180414" y="29772"/>
                  <a:pt x="210230" y="0"/>
                  <a:pt x="246812" y="0"/>
                </a:cubicBezTo>
                <a:close/>
              </a:path>
            </a:pathLst>
          </a:custGeom>
          <a:solidFill>
            <a:schemeClr val="tx1"/>
          </a:solidFill>
          <a:ln>
            <a:noFill/>
          </a:ln>
        </p:spPr>
        <p:txBody>
          <a:bodyPr/>
          <a:lstStyle/>
          <a:p>
            <a:endParaRPr lang="en-US" dirty="0"/>
          </a:p>
        </p:txBody>
      </p:sp>
      <p:sp>
        <p:nvSpPr>
          <p:cNvPr id="164" name="iconfont-1185-7620">
            <a:extLst>
              <a:ext uri="{FF2B5EF4-FFF2-40B4-BE49-F238E27FC236}">
                <a16:creationId xmlns:a16="http://schemas.microsoft.com/office/drawing/2014/main" xmlns="" id="{D23AF1EB-2082-0D45-8F5E-1AB5838599D8}"/>
              </a:ext>
            </a:extLst>
          </p:cNvPr>
          <p:cNvSpPr>
            <a:spLocks noChangeAspect="1"/>
          </p:cNvSpPr>
          <p:nvPr/>
        </p:nvSpPr>
        <p:spPr bwMode="auto">
          <a:xfrm>
            <a:off x="7846675" y="5153092"/>
            <a:ext cx="451392" cy="394613"/>
          </a:xfrm>
          <a:custGeom>
            <a:avLst/>
            <a:gdLst>
              <a:gd name="T0" fmla="*/ 9865 w 10929"/>
              <a:gd name="T1" fmla="*/ 1182 h 9556"/>
              <a:gd name="T2" fmla="*/ 1909 w 10929"/>
              <a:gd name="T3" fmla="*/ 1181 h 9556"/>
              <a:gd name="T4" fmla="*/ 1774 w 10929"/>
              <a:gd name="T5" fmla="*/ 312 h 9556"/>
              <a:gd name="T6" fmla="*/ 362 w 10929"/>
              <a:gd name="T7" fmla="*/ 0 h 9556"/>
              <a:gd name="T8" fmla="*/ 362 w 10929"/>
              <a:gd name="T9" fmla="*/ 727 h 9556"/>
              <a:gd name="T10" fmla="*/ 1138 w 10929"/>
              <a:gd name="T11" fmla="*/ 976 h 9556"/>
              <a:gd name="T12" fmla="*/ 1243 w 10929"/>
              <a:gd name="T13" fmla="*/ 1563 h 9556"/>
              <a:gd name="T14" fmla="*/ 1412 w 10929"/>
              <a:gd name="T15" fmla="*/ 2505 h 9556"/>
              <a:gd name="T16" fmla="*/ 2193 w 10929"/>
              <a:gd name="T17" fmla="*/ 5920 h 9556"/>
              <a:gd name="T18" fmla="*/ 3089 w 10929"/>
              <a:gd name="T19" fmla="*/ 7039 h 9556"/>
              <a:gd name="T20" fmla="*/ 3419 w 10929"/>
              <a:gd name="T21" fmla="*/ 9556 h 9556"/>
              <a:gd name="T22" fmla="*/ 3916 w 10929"/>
              <a:gd name="T23" fmla="*/ 7097 h 9556"/>
              <a:gd name="T24" fmla="*/ 6739 w 10929"/>
              <a:gd name="T25" fmla="*/ 8275 h 9556"/>
              <a:gd name="T26" fmla="*/ 9278 w 10929"/>
              <a:gd name="T27" fmla="*/ 8275 h 9556"/>
              <a:gd name="T28" fmla="*/ 9314 w 10929"/>
              <a:gd name="T29" fmla="*/ 5995 h 9556"/>
              <a:gd name="T30" fmla="*/ 10800 w 10929"/>
              <a:gd name="T31" fmla="*/ 2586 h 9556"/>
              <a:gd name="T32" fmla="*/ 10705 w 10929"/>
              <a:gd name="T33" fmla="*/ 1629 h 9556"/>
              <a:gd name="T34" fmla="*/ 8009 w 10929"/>
              <a:gd name="T35" fmla="*/ 7722 h 9556"/>
              <a:gd name="T36" fmla="*/ 8394 w 10929"/>
              <a:gd name="T37" fmla="*/ 8667 h 9556"/>
              <a:gd name="T38" fmla="*/ 7462 w 10929"/>
              <a:gd name="T39" fmla="*/ 8275 h 9556"/>
              <a:gd name="T40" fmla="*/ 3966 w 10929"/>
              <a:gd name="T41" fmla="*/ 8275 h 9556"/>
              <a:gd name="T42" fmla="*/ 2873 w 10929"/>
              <a:gd name="T43" fmla="*/ 8275 h 9556"/>
              <a:gd name="T44" fmla="*/ 10134 w 10929"/>
              <a:gd name="T45" fmla="*/ 2303 h 9556"/>
              <a:gd name="T46" fmla="*/ 7984 w 10929"/>
              <a:gd name="T47" fmla="*/ 6369 h 9556"/>
              <a:gd name="T48" fmla="*/ 2895 w 10929"/>
              <a:gd name="T49" fmla="*/ 5745 h 9556"/>
              <a:gd name="T50" fmla="*/ 2040 w 10929"/>
              <a:gd name="T51" fmla="*/ 1909 h 9556"/>
              <a:gd name="T52" fmla="*/ 9865 w 10929"/>
              <a:gd name="T53" fmla="*/ 1909 h 9556"/>
              <a:gd name="T54" fmla="*/ 10134 w 10929"/>
              <a:gd name="T55" fmla="*/ 2303 h 9556"/>
              <a:gd name="T56" fmla="*/ 8170 w 10929"/>
              <a:gd name="T57" fmla="*/ 2501 h 9556"/>
              <a:gd name="T58" fmla="*/ 5111 w 10929"/>
              <a:gd name="T59" fmla="*/ 4703 h 9556"/>
              <a:gd name="T60" fmla="*/ 4008 w 10929"/>
              <a:gd name="T61" fmla="*/ 3577 h 9556"/>
              <a:gd name="T62" fmla="*/ 3768 w 10929"/>
              <a:gd name="T63" fmla="*/ 4101 h 9556"/>
              <a:gd name="T64" fmla="*/ 5062 w 10929"/>
              <a:gd name="T65" fmla="*/ 5454 h 9556"/>
              <a:gd name="T66" fmla="*/ 8359 w 10929"/>
              <a:gd name="T67" fmla="*/ 3075 h 9556"/>
              <a:gd name="T68" fmla="*/ 8170 w 10929"/>
              <a:gd name="T69" fmla="*/ 2501 h 9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29" h="9556">
                <a:moveTo>
                  <a:pt x="10705" y="1629"/>
                </a:moveTo>
                <a:cubicBezTo>
                  <a:pt x="10515" y="1349"/>
                  <a:pt x="10201" y="1182"/>
                  <a:pt x="9865" y="1182"/>
                </a:cubicBezTo>
                <a:lnTo>
                  <a:pt x="2536" y="1182"/>
                </a:lnTo>
                <a:lnTo>
                  <a:pt x="1909" y="1181"/>
                </a:lnTo>
                <a:lnTo>
                  <a:pt x="1852" y="867"/>
                </a:lnTo>
                <a:lnTo>
                  <a:pt x="1774" y="312"/>
                </a:lnTo>
                <a:cubicBezTo>
                  <a:pt x="1749" y="134"/>
                  <a:pt x="1596" y="0"/>
                  <a:pt x="1417" y="0"/>
                </a:cubicBezTo>
                <a:lnTo>
                  <a:pt x="362" y="0"/>
                </a:lnTo>
                <a:cubicBezTo>
                  <a:pt x="162" y="0"/>
                  <a:pt x="0" y="163"/>
                  <a:pt x="0" y="363"/>
                </a:cubicBezTo>
                <a:cubicBezTo>
                  <a:pt x="0" y="564"/>
                  <a:pt x="162" y="727"/>
                  <a:pt x="362" y="727"/>
                </a:cubicBezTo>
                <a:lnTo>
                  <a:pt x="1103" y="727"/>
                </a:lnTo>
                <a:lnTo>
                  <a:pt x="1138" y="976"/>
                </a:lnTo>
                <a:cubicBezTo>
                  <a:pt x="1138" y="980"/>
                  <a:pt x="1139" y="985"/>
                  <a:pt x="1140" y="989"/>
                </a:cubicBezTo>
                <a:lnTo>
                  <a:pt x="1243" y="1563"/>
                </a:lnTo>
                <a:cubicBezTo>
                  <a:pt x="1245" y="1594"/>
                  <a:pt x="1250" y="1625"/>
                  <a:pt x="1259" y="1655"/>
                </a:cubicBezTo>
                <a:lnTo>
                  <a:pt x="1412" y="2505"/>
                </a:lnTo>
                <a:cubicBezTo>
                  <a:pt x="1413" y="2510"/>
                  <a:pt x="1414" y="2515"/>
                  <a:pt x="1416" y="2522"/>
                </a:cubicBezTo>
                <a:lnTo>
                  <a:pt x="2193" y="5920"/>
                </a:lnTo>
                <a:cubicBezTo>
                  <a:pt x="2195" y="5928"/>
                  <a:pt x="2197" y="5935"/>
                  <a:pt x="2199" y="5942"/>
                </a:cubicBezTo>
                <a:cubicBezTo>
                  <a:pt x="2369" y="6517"/>
                  <a:pt x="2684" y="6900"/>
                  <a:pt x="3089" y="7039"/>
                </a:cubicBezTo>
                <a:cubicBezTo>
                  <a:pt x="2549" y="7186"/>
                  <a:pt x="2150" y="7685"/>
                  <a:pt x="2150" y="8275"/>
                </a:cubicBezTo>
                <a:cubicBezTo>
                  <a:pt x="2150" y="8982"/>
                  <a:pt x="2719" y="9556"/>
                  <a:pt x="3419" y="9556"/>
                </a:cubicBezTo>
                <a:cubicBezTo>
                  <a:pt x="4119" y="9556"/>
                  <a:pt x="4689" y="8982"/>
                  <a:pt x="4689" y="8275"/>
                </a:cubicBezTo>
                <a:cubicBezTo>
                  <a:pt x="4689" y="7747"/>
                  <a:pt x="4370" y="7292"/>
                  <a:pt x="3916" y="7097"/>
                </a:cubicBezTo>
                <a:lnTo>
                  <a:pt x="7512" y="7097"/>
                </a:lnTo>
                <a:cubicBezTo>
                  <a:pt x="7058" y="7292"/>
                  <a:pt x="6739" y="7747"/>
                  <a:pt x="6739" y="8275"/>
                </a:cubicBezTo>
                <a:cubicBezTo>
                  <a:pt x="6739" y="8982"/>
                  <a:pt x="7309" y="9556"/>
                  <a:pt x="8009" y="9556"/>
                </a:cubicBezTo>
                <a:cubicBezTo>
                  <a:pt x="8709" y="9556"/>
                  <a:pt x="9278" y="8982"/>
                  <a:pt x="9278" y="8275"/>
                </a:cubicBezTo>
                <a:cubicBezTo>
                  <a:pt x="9278" y="7685"/>
                  <a:pt x="8880" y="7187"/>
                  <a:pt x="8340" y="7039"/>
                </a:cubicBezTo>
                <a:cubicBezTo>
                  <a:pt x="8720" y="6911"/>
                  <a:pt x="9041" y="6566"/>
                  <a:pt x="9314" y="5995"/>
                </a:cubicBezTo>
                <a:cubicBezTo>
                  <a:pt x="9316" y="5992"/>
                  <a:pt x="9317" y="5988"/>
                  <a:pt x="9319" y="5985"/>
                </a:cubicBezTo>
                <a:lnTo>
                  <a:pt x="10800" y="2586"/>
                </a:lnTo>
                <a:cubicBezTo>
                  <a:pt x="10802" y="2581"/>
                  <a:pt x="10804" y="2576"/>
                  <a:pt x="10806" y="2570"/>
                </a:cubicBezTo>
                <a:cubicBezTo>
                  <a:pt x="10929" y="2248"/>
                  <a:pt x="10892" y="1905"/>
                  <a:pt x="10705" y="1629"/>
                </a:cubicBezTo>
                <a:close/>
                <a:moveTo>
                  <a:pt x="7462" y="8275"/>
                </a:moveTo>
                <a:cubicBezTo>
                  <a:pt x="7462" y="7970"/>
                  <a:pt x="7707" y="7722"/>
                  <a:pt x="8009" y="7722"/>
                </a:cubicBezTo>
                <a:cubicBezTo>
                  <a:pt x="8310" y="7722"/>
                  <a:pt x="8555" y="7970"/>
                  <a:pt x="8555" y="8275"/>
                </a:cubicBezTo>
                <a:cubicBezTo>
                  <a:pt x="8555" y="8423"/>
                  <a:pt x="8498" y="8563"/>
                  <a:pt x="8394" y="8667"/>
                </a:cubicBezTo>
                <a:cubicBezTo>
                  <a:pt x="8291" y="8772"/>
                  <a:pt x="8154" y="8829"/>
                  <a:pt x="8009" y="8829"/>
                </a:cubicBezTo>
                <a:cubicBezTo>
                  <a:pt x="7707" y="8829"/>
                  <a:pt x="7462" y="8581"/>
                  <a:pt x="7462" y="8275"/>
                </a:cubicBezTo>
                <a:close/>
                <a:moveTo>
                  <a:pt x="3419" y="7722"/>
                </a:moveTo>
                <a:cubicBezTo>
                  <a:pt x="3721" y="7722"/>
                  <a:pt x="3966" y="7970"/>
                  <a:pt x="3966" y="8275"/>
                </a:cubicBezTo>
                <a:cubicBezTo>
                  <a:pt x="3966" y="8581"/>
                  <a:pt x="3721" y="8829"/>
                  <a:pt x="3419" y="8829"/>
                </a:cubicBezTo>
                <a:cubicBezTo>
                  <a:pt x="3118" y="8829"/>
                  <a:pt x="2873" y="8581"/>
                  <a:pt x="2873" y="8275"/>
                </a:cubicBezTo>
                <a:cubicBezTo>
                  <a:pt x="2873" y="7970"/>
                  <a:pt x="3118" y="7722"/>
                  <a:pt x="3419" y="7722"/>
                </a:cubicBezTo>
                <a:close/>
                <a:moveTo>
                  <a:pt x="10134" y="2303"/>
                </a:moveTo>
                <a:lnTo>
                  <a:pt x="8659" y="5687"/>
                </a:lnTo>
                <a:cubicBezTo>
                  <a:pt x="8439" y="6146"/>
                  <a:pt x="8218" y="6369"/>
                  <a:pt x="7984" y="6369"/>
                </a:cubicBezTo>
                <a:lnTo>
                  <a:pt x="3442" y="6369"/>
                </a:lnTo>
                <a:cubicBezTo>
                  <a:pt x="3308" y="6369"/>
                  <a:pt x="3058" y="6288"/>
                  <a:pt x="2895" y="5745"/>
                </a:cubicBezTo>
                <a:lnTo>
                  <a:pt x="2122" y="2367"/>
                </a:lnTo>
                <a:lnTo>
                  <a:pt x="2040" y="1909"/>
                </a:lnTo>
                <a:lnTo>
                  <a:pt x="2536" y="1909"/>
                </a:lnTo>
                <a:lnTo>
                  <a:pt x="9865" y="1909"/>
                </a:lnTo>
                <a:cubicBezTo>
                  <a:pt x="9961" y="1909"/>
                  <a:pt x="10054" y="1959"/>
                  <a:pt x="10108" y="2039"/>
                </a:cubicBezTo>
                <a:cubicBezTo>
                  <a:pt x="10160" y="2116"/>
                  <a:pt x="10169" y="2207"/>
                  <a:pt x="10134" y="2303"/>
                </a:cubicBezTo>
                <a:close/>
                <a:moveTo>
                  <a:pt x="10134" y="2303"/>
                </a:moveTo>
                <a:close/>
                <a:moveTo>
                  <a:pt x="8170" y="2501"/>
                </a:moveTo>
                <a:cubicBezTo>
                  <a:pt x="8102" y="2501"/>
                  <a:pt x="8037" y="2523"/>
                  <a:pt x="7982" y="2563"/>
                </a:cubicBezTo>
                <a:lnTo>
                  <a:pt x="5111" y="4703"/>
                </a:lnTo>
                <a:lnTo>
                  <a:pt x="4249" y="3688"/>
                </a:lnTo>
                <a:cubicBezTo>
                  <a:pt x="4189" y="3617"/>
                  <a:pt x="4101" y="3577"/>
                  <a:pt x="4008" y="3577"/>
                </a:cubicBezTo>
                <a:cubicBezTo>
                  <a:pt x="3933" y="3577"/>
                  <a:pt x="3859" y="3604"/>
                  <a:pt x="3802" y="3654"/>
                </a:cubicBezTo>
                <a:cubicBezTo>
                  <a:pt x="3670" y="3768"/>
                  <a:pt x="3655" y="3969"/>
                  <a:pt x="3768" y="4101"/>
                </a:cubicBezTo>
                <a:lnTo>
                  <a:pt x="4822" y="5342"/>
                </a:lnTo>
                <a:cubicBezTo>
                  <a:pt x="4882" y="5413"/>
                  <a:pt x="4970" y="5454"/>
                  <a:pt x="5062" y="5454"/>
                </a:cubicBezTo>
                <a:cubicBezTo>
                  <a:pt x="5131" y="5454"/>
                  <a:pt x="5196" y="5432"/>
                  <a:pt x="5251" y="5391"/>
                </a:cubicBezTo>
                <a:lnTo>
                  <a:pt x="8359" y="3075"/>
                </a:lnTo>
                <a:cubicBezTo>
                  <a:pt x="8498" y="2971"/>
                  <a:pt x="8528" y="2772"/>
                  <a:pt x="8425" y="2631"/>
                </a:cubicBezTo>
                <a:cubicBezTo>
                  <a:pt x="8366" y="2550"/>
                  <a:pt x="8271" y="2501"/>
                  <a:pt x="8170" y="2501"/>
                </a:cubicBezTo>
                <a:close/>
                <a:moveTo>
                  <a:pt x="8170" y="2501"/>
                </a:moveTo>
                <a:close/>
              </a:path>
            </a:pathLst>
          </a:custGeom>
          <a:solidFill>
            <a:schemeClr val="tx1"/>
          </a:solidFill>
          <a:ln>
            <a:noFill/>
          </a:ln>
        </p:spPr>
        <p:txBody>
          <a:bodyPr/>
          <a:lstStyle/>
          <a:p>
            <a:endParaRPr lang="en-US" dirty="0"/>
          </a:p>
        </p:txBody>
      </p:sp>
      <p:sp>
        <p:nvSpPr>
          <p:cNvPr id="165" name="iconfont-1127-844298">
            <a:extLst>
              <a:ext uri="{FF2B5EF4-FFF2-40B4-BE49-F238E27FC236}">
                <a16:creationId xmlns:a16="http://schemas.microsoft.com/office/drawing/2014/main" xmlns="" id="{68FBB410-4299-7040-892A-1260514FD56B}"/>
              </a:ext>
            </a:extLst>
          </p:cNvPr>
          <p:cNvSpPr>
            <a:spLocks noChangeAspect="1"/>
          </p:cNvSpPr>
          <p:nvPr/>
        </p:nvSpPr>
        <p:spPr bwMode="auto">
          <a:xfrm>
            <a:off x="7241310" y="5162091"/>
            <a:ext cx="462740" cy="387982"/>
          </a:xfrm>
          <a:custGeom>
            <a:avLst/>
            <a:gdLst>
              <a:gd name="T0" fmla="*/ 6081 w 12161"/>
              <a:gd name="T1" fmla="*/ 3047 h 10194"/>
              <a:gd name="T2" fmla="*/ 5171 w 12161"/>
              <a:gd name="T3" fmla="*/ 3956 h 10194"/>
              <a:gd name="T4" fmla="*/ 6081 w 12161"/>
              <a:gd name="T5" fmla="*/ 4865 h 10194"/>
              <a:gd name="T6" fmla="*/ 6990 w 12161"/>
              <a:gd name="T7" fmla="*/ 3956 h 10194"/>
              <a:gd name="T8" fmla="*/ 6081 w 12161"/>
              <a:gd name="T9" fmla="*/ 3047 h 10194"/>
              <a:gd name="T10" fmla="*/ 9185 w 12161"/>
              <a:gd name="T11" fmla="*/ 3047 h 10194"/>
              <a:gd name="T12" fmla="*/ 8276 w 12161"/>
              <a:gd name="T13" fmla="*/ 3956 h 10194"/>
              <a:gd name="T14" fmla="*/ 9185 w 12161"/>
              <a:gd name="T15" fmla="*/ 4865 h 10194"/>
              <a:gd name="T16" fmla="*/ 10095 w 12161"/>
              <a:gd name="T17" fmla="*/ 3956 h 10194"/>
              <a:gd name="T18" fmla="*/ 9185 w 12161"/>
              <a:gd name="T19" fmla="*/ 3047 h 10194"/>
              <a:gd name="T20" fmla="*/ 3886 w 12161"/>
              <a:gd name="T21" fmla="*/ 3956 h 10194"/>
              <a:gd name="T22" fmla="*/ 2977 w 12161"/>
              <a:gd name="T23" fmla="*/ 3047 h 10194"/>
              <a:gd name="T24" fmla="*/ 2067 w 12161"/>
              <a:gd name="T25" fmla="*/ 3956 h 10194"/>
              <a:gd name="T26" fmla="*/ 2977 w 12161"/>
              <a:gd name="T27" fmla="*/ 4866 h 10194"/>
              <a:gd name="T28" fmla="*/ 3886 w 12161"/>
              <a:gd name="T29" fmla="*/ 3956 h 10194"/>
              <a:gd name="T30" fmla="*/ 11922 w 12161"/>
              <a:gd name="T31" fmla="*/ 192 h 10194"/>
              <a:gd name="T32" fmla="*/ 11389 w 12161"/>
              <a:gd name="T33" fmla="*/ 0 h 10194"/>
              <a:gd name="T34" fmla="*/ 773 w 12161"/>
              <a:gd name="T35" fmla="*/ 0 h 10194"/>
              <a:gd name="T36" fmla="*/ 239 w 12161"/>
              <a:gd name="T37" fmla="*/ 192 h 10194"/>
              <a:gd name="T38" fmla="*/ 0 w 12161"/>
              <a:gd name="T39" fmla="*/ 687 h 10194"/>
              <a:gd name="T40" fmla="*/ 0 w 12161"/>
              <a:gd name="T41" fmla="*/ 7913 h 10194"/>
              <a:gd name="T42" fmla="*/ 239 w 12161"/>
              <a:gd name="T43" fmla="*/ 8409 h 10194"/>
              <a:gd name="T44" fmla="*/ 773 w 12161"/>
              <a:gd name="T45" fmla="*/ 8601 h 10194"/>
              <a:gd name="T46" fmla="*/ 4160 w 12161"/>
              <a:gd name="T47" fmla="*/ 8601 h 10194"/>
              <a:gd name="T48" fmla="*/ 5511 w 12161"/>
              <a:gd name="T49" fmla="*/ 9951 h 10194"/>
              <a:gd name="T50" fmla="*/ 6082 w 12161"/>
              <a:gd name="T51" fmla="*/ 10194 h 10194"/>
              <a:gd name="T52" fmla="*/ 6643 w 12161"/>
              <a:gd name="T53" fmla="*/ 9961 h 10194"/>
              <a:gd name="T54" fmla="*/ 8001 w 12161"/>
              <a:gd name="T55" fmla="*/ 8601 h 10194"/>
              <a:gd name="T56" fmla="*/ 11389 w 12161"/>
              <a:gd name="T57" fmla="*/ 8601 h 10194"/>
              <a:gd name="T58" fmla="*/ 11922 w 12161"/>
              <a:gd name="T59" fmla="*/ 8409 h 10194"/>
              <a:gd name="T60" fmla="*/ 12161 w 12161"/>
              <a:gd name="T61" fmla="*/ 7913 h 10194"/>
              <a:gd name="T62" fmla="*/ 12161 w 12161"/>
              <a:gd name="T63" fmla="*/ 687 h 10194"/>
              <a:gd name="T64" fmla="*/ 11922 w 12161"/>
              <a:gd name="T65" fmla="*/ 192 h 10194"/>
              <a:gd name="T66" fmla="*/ 11770 w 12161"/>
              <a:gd name="T67" fmla="*/ 7913 h 10194"/>
              <a:gd name="T68" fmla="*/ 11670 w 12161"/>
              <a:gd name="T69" fmla="*/ 8113 h 10194"/>
              <a:gd name="T70" fmla="*/ 11389 w 12161"/>
              <a:gd name="T71" fmla="*/ 8211 h 10194"/>
              <a:gd name="T72" fmla="*/ 7840 w 12161"/>
              <a:gd name="T73" fmla="*/ 8211 h 10194"/>
              <a:gd name="T74" fmla="*/ 7783 w 12161"/>
              <a:gd name="T75" fmla="*/ 8268 h 10194"/>
              <a:gd name="T76" fmla="*/ 6373 w 12161"/>
              <a:gd name="T77" fmla="*/ 9677 h 10194"/>
              <a:gd name="T78" fmla="*/ 6082 w 12161"/>
              <a:gd name="T79" fmla="*/ 9806 h 10194"/>
              <a:gd name="T80" fmla="*/ 5786 w 12161"/>
              <a:gd name="T81" fmla="*/ 9676 h 10194"/>
              <a:gd name="T82" fmla="*/ 4322 w 12161"/>
              <a:gd name="T83" fmla="*/ 8211 h 10194"/>
              <a:gd name="T84" fmla="*/ 773 w 12161"/>
              <a:gd name="T85" fmla="*/ 8211 h 10194"/>
              <a:gd name="T86" fmla="*/ 492 w 12161"/>
              <a:gd name="T87" fmla="*/ 8114 h 10194"/>
              <a:gd name="T88" fmla="*/ 391 w 12161"/>
              <a:gd name="T89" fmla="*/ 7913 h 10194"/>
              <a:gd name="T90" fmla="*/ 391 w 12161"/>
              <a:gd name="T91" fmla="*/ 687 h 10194"/>
              <a:gd name="T92" fmla="*/ 492 w 12161"/>
              <a:gd name="T93" fmla="*/ 487 h 10194"/>
              <a:gd name="T94" fmla="*/ 773 w 12161"/>
              <a:gd name="T95" fmla="*/ 390 h 10194"/>
              <a:gd name="T96" fmla="*/ 11389 w 12161"/>
              <a:gd name="T97" fmla="*/ 390 h 10194"/>
              <a:gd name="T98" fmla="*/ 11670 w 12161"/>
              <a:gd name="T99" fmla="*/ 487 h 10194"/>
              <a:gd name="T100" fmla="*/ 11770 w 12161"/>
              <a:gd name="T101" fmla="*/ 687 h 10194"/>
              <a:gd name="T102" fmla="*/ 11770 w 12161"/>
              <a:gd name="T103" fmla="*/ 7913 h 10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61" h="10194">
                <a:moveTo>
                  <a:pt x="6081" y="3047"/>
                </a:moveTo>
                <a:cubicBezTo>
                  <a:pt x="5578" y="3047"/>
                  <a:pt x="5171" y="3454"/>
                  <a:pt x="5171" y="3956"/>
                </a:cubicBezTo>
                <a:cubicBezTo>
                  <a:pt x="5171" y="4459"/>
                  <a:pt x="5578" y="4865"/>
                  <a:pt x="6081" y="4865"/>
                </a:cubicBezTo>
                <a:cubicBezTo>
                  <a:pt x="6583" y="4865"/>
                  <a:pt x="6990" y="4459"/>
                  <a:pt x="6990" y="3956"/>
                </a:cubicBezTo>
                <a:cubicBezTo>
                  <a:pt x="6990" y="3454"/>
                  <a:pt x="6583" y="3047"/>
                  <a:pt x="6081" y="3047"/>
                </a:cubicBezTo>
                <a:close/>
                <a:moveTo>
                  <a:pt x="9185" y="3047"/>
                </a:moveTo>
                <a:cubicBezTo>
                  <a:pt x="8683" y="3047"/>
                  <a:pt x="8276" y="3454"/>
                  <a:pt x="8276" y="3956"/>
                </a:cubicBezTo>
                <a:cubicBezTo>
                  <a:pt x="8276" y="4459"/>
                  <a:pt x="8683" y="4865"/>
                  <a:pt x="9185" y="4865"/>
                </a:cubicBezTo>
                <a:cubicBezTo>
                  <a:pt x="9688" y="4865"/>
                  <a:pt x="10095" y="4459"/>
                  <a:pt x="10095" y="3956"/>
                </a:cubicBezTo>
                <a:cubicBezTo>
                  <a:pt x="10095" y="3454"/>
                  <a:pt x="9688" y="3047"/>
                  <a:pt x="9185" y="3047"/>
                </a:cubicBezTo>
                <a:close/>
                <a:moveTo>
                  <a:pt x="3886" y="3956"/>
                </a:moveTo>
                <a:cubicBezTo>
                  <a:pt x="3886" y="3454"/>
                  <a:pt x="3479" y="3047"/>
                  <a:pt x="2977" y="3047"/>
                </a:cubicBezTo>
                <a:cubicBezTo>
                  <a:pt x="2474" y="3047"/>
                  <a:pt x="2067" y="3454"/>
                  <a:pt x="2067" y="3956"/>
                </a:cubicBezTo>
                <a:cubicBezTo>
                  <a:pt x="2067" y="4459"/>
                  <a:pt x="2474" y="4866"/>
                  <a:pt x="2977" y="4866"/>
                </a:cubicBezTo>
                <a:cubicBezTo>
                  <a:pt x="3479" y="4866"/>
                  <a:pt x="3886" y="4459"/>
                  <a:pt x="3886" y="3956"/>
                </a:cubicBezTo>
                <a:close/>
                <a:moveTo>
                  <a:pt x="11922" y="192"/>
                </a:moveTo>
                <a:cubicBezTo>
                  <a:pt x="11775" y="66"/>
                  <a:pt x="11583" y="0"/>
                  <a:pt x="11389" y="0"/>
                </a:cubicBezTo>
                <a:lnTo>
                  <a:pt x="773" y="0"/>
                </a:lnTo>
                <a:cubicBezTo>
                  <a:pt x="579" y="0"/>
                  <a:pt x="386" y="65"/>
                  <a:pt x="239" y="192"/>
                </a:cubicBezTo>
                <a:cubicBezTo>
                  <a:pt x="91" y="318"/>
                  <a:pt x="0" y="492"/>
                  <a:pt x="0" y="687"/>
                </a:cubicBezTo>
                <a:lnTo>
                  <a:pt x="0" y="7913"/>
                </a:lnTo>
                <a:cubicBezTo>
                  <a:pt x="0" y="8108"/>
                  <a:pt x="91" y="8284"/>
                  <a:pt x="239" y="8409"/>
                </a:cubicBezTo>
                <a:cubicBezTo>
                  <a:pt x="386" y="8535"/>
                  <a:pt x="579" y="8601"/>
                  <a:pt x="773" y="8601"/>
                </a:cubicBezTo>
                <a:lnTo>
                  <a:pt x="4160" y="8601"/>
                </a:lnTo>
                <a:lnTo>
                  <a:pt x="5511" y="9951"/>
                </a:lnTo>
                <a:cubicBezTo>
                  <a:pt x="5665" y="10102"/>
                  <a:pt x="5866" y="10193"/>
                  <a:pt x="6082" y="10194"/>
                </a:cubicBezTo>
                <a:cubicBezTo>
                  <a:pt x="6296" y="10194"/>
                  <a:pt x="6488" y="10105"/>
                  <a:pt x="6643" y="9961"/>
                </a:cubicBezTo>
                <a:lnTo>
                  <a:pt x="8001" y="8601"/>
                </a:lnTo>
                <a:lnTo>
                  <a:pt x="11389" y="8601"/>
                </a:lnTo>
                <a:cubicBezTo>
                  <a:pt x="11583" y="8601"/>
                  <a:pt x="11775" y="8535"/>
                  <a:pt x="11922" y="8409"/>
                </a:cubicBezTo>
                <a:cubicBezTo>
                  <a:pt x="12070" y="8284"/>
                  <a:pt x="12161" y="8108"/>
                  <a:pt x="12161" y="7913"/>
                </a:cubicBezTo>
                <a:lnTo>
                  <a:pt x="12161" y="687"/>
                </a:lnTo>
                <a:cubicBezTo>
                  <a:pt x="12161" y="492"/>
                  <a:pt x="12070" y="318"/>
                  <a:pt x="11922" y="192"/>
                </a:cubicBezTo>
                <a:close/>
                <a:moveTo>
                  <a:pt x="11770" y="7913"/>
                </a:moveTo>
                <a:cubicBezTo>
                  <a:pt x="11770" y="7993"/>
                  <a:pt x="11729" y="8064"/>
                  <a:pt x="11670" y="8113"/>
                </a:cubicBezTo>
                <a:cubicBezTo>
                  <a:pt x="11592" y="8180"/>
                  <a:pt x="11490" y="8211"/>
                  <a:pt x="11389" y="8211"/>
                </a:cubicBezTo>
                <a:lnTo>
                  <a:pt x="7840" y="8211"/>
                </a:lnTo>
                <a:lnTo>
                  <a:pt x="7783" y="8268"/>
                </a:lnTo>
                <a:lnTo>
                  <a:pt x="6373" y="9677"/>
                </a:lnTo>
                <a:cubicBezTo>
                  <a:pt x="6295" y="9754"/>
                  <a:pt x="6194" y="9806"/>
                  <a:pt x="6082" y="9806"/>
                </a:cubicBezTo>
                <a:cubicBezTo>
                  <a:pt x="5970" y="9806"/>
                  <a:pt x="5866" y="9753"/>
                  <a:pt x="5786" y="9676"/>
                </a:cubicBezTo>
                <a:lnTo>
                  <a:pt x="4322" y="8211"/>
                </a:lnTo>
                <a:lnTo>
                  <a:pt x="773" y="8211"/>
                </a:lnTo>
                <a:cubicBezTo>
                  <a:pt x="672" y="8211"/>
                  <a:pt x="570" y="8180"/>
                  <a:pt x="492" y="8114"/>
                </a:cubicBezTo>
                <a:cubicBezTo>
                  <a:pt x="433" y="8064"/>
                  <a:pt x="391" y="7993"/>
                  <a:pt x="391" y="7913"/>
                </a:cubicBezTo>
                <a:lnTo>
                  <a:pt x="391" y="687"/>
                </a:lnTo>
                <a:cubicBezTo>
                  <a:pt x="391" y="608"/>
                  <a:pt x="433" y="537"/>
                  <a:pt x="492" y="487"/>
                </a:cubicBezTo>
                <a:cubicBezTo>
                  <a:pt x="570" y="421"/>
                  <a:pt x="672" y="390"/>
                  <a:pt x="773" y="390"/>
                </a:cubicBezTo>
                <a:lnTo>
                  <a:pt x="11389" y="390"/>
                </a:lnTo>
                <a:cubicBezTo>
                  <a:pt x="11490" y="390"/>
                  <a:pt x="11592" y="421"/>
                  <a:pt x="11670" y="487"/>
                </a:cubicBezTo>
                <a:cubicBezTo>
                  <a:pt x="11729" y="538"/>
                  <a:pt x="11770" y="609"/>
                  <a:pt x="11770" y="687"/>
                </a:cubicBezTo>
                <a:lnTo>
                  <a:pt x="11770" y="7913"/>
                </a:lnTo>
                <a:close/>
              </a:path>
            </a:pathLst>
          </a:custGeom>
          <a:solidFill>
            <a:schemeClr val="tx1"/>
          </a:solidFill>
          <a:ln>
            <a:noFill/>
          </a:ln>
        </p:spPr>
      </p:sp>
      <p:sp>
        <p:nvSpPr>
          <p:cNvPr id="166" name="íṣľîḑê">
            <a:extLst>
              <a:ext uri="{FF2B5EF4-FFF2-40B4-BE49-F238E27FC236}">
                <a16:creationId xmlns:a16="http://schemas.microsoft.com/office/drawing/2014/main" xmlns="" id="{38A337F6-2F32-E04D-A40A-4507FE99B10E}"/>
              </a:ext>
            </a:extLst>
          </p:cNvPr>
          <p:cNvSpPr/>
          <p:nvPr/>
        </p:nvSpPr>
        <p:spPr bwMode="auto">
          <a:xfrm>
            <a:off x="6146357" y="6130306"/>
            <a:ext cx="2697102" cy="6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lnSpc>
                <a:spcPts val="2000"/>
              </a:lnSpc>
            </a:pPr>
            <a:r>
              <a:rPr lang="zh-CN" altLang="en-US" sz="1400" b="1" dirty="0">
                <a:solidFill>
                  <a:srgbClr val="C00000"/>
                </a:solidFill>
              </a:rPr>
              <a:t>越来越多的</a:t>
            </a:r>
            <a:endParaRPr lang="en-US" altLang="zh-CN" sz="1400" b="1" dirty="0">
              <a:solidFill>
                <a:srgbClr val="C00000"/>
              </a:solidFill>
            </a:endParaRPr>
          </a:p>
          <a:p>
            <a:pPr algn="ctr">
              <a:lnSpc>
                <a:spcPts val="2000"/>
              </a:lnSpc>
            </a:pPr>
            <a:r>
              <a:rPr lang="zh-CN" altLang="en-US" sz="1400" b="1" dirty="0">
                <a:solidFill>
                  <a:srgbClr val="C00000"/>
                </a:solidFill>
              </a:rPr>
              <a:t>互联网服务迁至云上</a:t>
            </a:r>
            <a:endParaRPr lang="en-US" altLang="zh-CN" sz="1400" b="1" dirty="0">
              <a:solidFill>
                <a:srgbClr val="C00000"/>
              </a:solidFill>
            </a:endParaRPr>
          </a:p>
        </p:txBody>
      </p:sp>
      <p:pic>
        <p:nvPicPr>
          <p:cNvPr id="167" name="Picture 3">
            <a:extLst>
              <a:ext uri="{FF2B5EF4-FFF2-40B4-BE49-F238E27FC236}">
                <a16:creationId xmlns:a16="http://schemas.microsoft.com/office/drawing/2014/main" xmlns="" id="{14896D90-FAF6-F149-9706-E08E0EB093E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22608" y="2723042"/>
            <a:ext cx="1478061" cy="587698"/>
          </a:xfrm>
          <a:prstGeom prst="rect">
            <a:avLst/>
          </a:prstGeom>
        </p:spPr>
      </p:pic>
      <p:cxnSp>
        <p:nvCxnSpPr>
          <p:cNvPr id="168" name="直接连接符 84">
            <a:extLst>
              <a:ext uri="{FF2B5EF4-FFF2-40B4-BE49-F238E27FC236}">
                <a16:creationId xmlns:a16="http://schemas.microsoft.com/office/drawing/2014/main" xmlns="" id="{74D4E4C5-3409-3F4C-8C1B-3EA1E033F490}"/>
              </a:ext>
            </a:extLst>
          </p:cNvPr>
          <p:cNvCxnSpPr>
            <a:cxnSpLocks/>
          </p:cNvCxnSpPr>
          <p:nvPr/>
        </p:nvCxnSpPr>
        <p:spPr>
          <a:xfrm>
            <a:off x="4075982" y="3768573"/>
            <a:ext cx="3425" cy="3013837"/>
          </a:xfrm>
          <a:prstGeom prst="line">
            <a:avLst/>
          </a:prstGeom>
          <a:ln w="25400">
            <a:solidFill>
              <a:srgbClr val="D9D9D9"/>
            </a:solidFill>
            <a:prstDash val="sysDash"/>
          </a:ln>
        </p:spPr>
        <p:style>
          <a:lnRef idx="1">
            <a:schemeClr val="accent1"/>
          </a:lnRef>
          <a:fillRef idx="0">
            <a:schemeClr val="accent1"/>
          </a:fillRef>
          <a:effectRef idx="0">
            <a:schemeClr val="accent1"/>
          </a:effectRef>
          <a:fontRef idx="minor">
            <a:schemeClr val="tx1"/>
          </a:fontRef>
        </p:style>
      </p:cxnSp>
      <p:sp>
        <p:nvSpPr>
          <p:cNvPr id="169" name="矩形 168">
            <a:extLst>
              <a:ext uri="{FF2B5EF4-FFF2-40B4-BE49-F238E27FC236}">
                <a16:creationId xmlns:a16="http://schemas.microsoft.com/office/drawing/2014/main" xmlns="" id="{8E5C2E7E-E631-2C44-B7D4-19CCFF214740}"/>
              </a:ext>
            </a:extLst>
          </p:cNvPr>
          <p:cNvSpPr/>
          <p:nvPr/>
        </p:nvSpPr>
        <p:spPr>
          <a:xfrm>
            <a:off x="4097406" y="5680117"/>
            <a:ext cx="2011400" cy="444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云计算兴起</a:t>
            </a:r>
          </a:p>
        </p:txBody>
      </p:sp>
      <p:sp>
        <p:nvSpPr>
          <p:cNvPr id="170" name="íṣľîḑê">
            <a:extLst>
              <a:ext uri="{FF2B5EF4-FFF2-40B4-BE49-F238E27FC236}">
                <a16:creationId xmlns:a16="http://schemas.microsoft.com/office/drawing/2014/main" xmlns="" id="{2434866D-2B50-6447-8A13-0D5C7875F721}"/>
              </a:ext>
            </a:extLst>
          </p:cNvPr>
          <p:cNvSpPr/>
          <p:nvPr/>
        </p:nvSpPr>
        <p:spPr bwMode="auto">
          <a:xfrm>
            <a:off x="4085211" y="6141009"/>
            <a:ext cx="2063178" cy="64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lnSpc>
                <a:spcPts val="2000"/>
              </a:lnSpc>
            </a:pPr>
            <a:r>
              <a:rPr lang="zh-CN" altLang="en-US" sz="1400" b="1" dirty="0">
                <a:solidFill>
                  <a:srgbClr val="004098"/>
                </a:solidFill>
              </a:rPr>
              <a:t>允许用户租用服务器</a:t>
            </a:r>
            <a:endParaRPr lang="en-US" altLang="zh-CN" sz="1400" b="1" dirty="0">
              <a:solidFill>
                <a:srgbClr val="004098"/>
              </a:solidFill>
            </a:endParaRPr>
          </a:p>
          <a:p>
            <a:pPr algn="ctr">
              <a:lnSpc>
                <a:spcPts val="2000"/>
              </a:lnSpc>
            </a:pPr>
            <a:r>
              <a:rPr lang="zh-CN" altLang="en-US" sz="1400" b="1" dirty="0">
                <a:solidFill>
                  <a:srgbClr val="004098"/>
                </a:solidFill>
              </a:rPr>
              <a:t>在云端开发、使用软件</a:t>
            </a:r>
            <a:endParaRPr lang="en-US" altLang="zh-CN" sz="1400" b="1" dirty="0">
              <a:solidFill>
                <a:srgbClr val="004098"/>
              </a:solidFill>
            </a:endParaRPr>
          </a:p>
        </p:txBody>
      </p:sp>
      <p:sp>
        <p:nvSpPr>
          <p:cNvPr id="171" name="iconfont-1185-7620">
            <a:extLst>
              <a:ext uri="{FF2B5EF4-FFF2-40B4-BE49-F238E27FC236}">
                <a16:creationId xmlns:a16="http://schemas.microsoft.com/office/drawing/2014/main" xmlns="" id="{4829392D-C7AD-2146-9D47-841026920EB0}"/>
              </a:ext>
            </a:extLst>
          </p:cNvPr>
          <p:cNvSpPr>
            <a:spLocks noChangeAspect="1"/>
          </p:cNvSpPr>
          <p:nvPr/>
        </p:nvSpPr>
        <p:spPr bwMode="auto">
          <a:xfrm>
            <a:off x="6706979" y="5177322"/>
            <a:ext cx="360852" cy="359781"/>
          </a:xfrm>
          <a:custGeom>
            <a:avLst/>
            <a:gdLst>
              <a:gd name="T0" fmla="*/ 11097 w 11234"/>
              <a:gd name="T1" fmla="*/ 10602 h 11200"/>
              <a:gd name="T2" fmla="*/ 8133 w 11234"/>
              <a:gd name="T3" fmla="*/ 7989 h 11200"/>
              <a:gd name="T4" fmla="*/ 9450 w 11234"/>
              <a:gd name="T5" fmla="*/ 4725 h 11200"/>
              <a:gd name="T6" fmla="*/ 4725 w 11234"/>
              <a:gd name="T7" fmla="*/ 0 h 11200"/>
              <a:gd name="T8" fmla="*/ 0 w 11234"/>
              <a:gd name="T9" fmla="*/ 4725 h 11200"/>
              <a:gd name="T10" fmla="*/ 4725 w 11234"/>
              <a:gd name="T11" fmla="*/ 9450 h 11200"/>
              <a:gd name="T12" fmla="*/ 7612 w 11234"/>
              <a:gd name="T13" fmla="*/ 8457 h 11200"/>
              <a:gd name="T14" fmla="*/ 10602 w 11234"/>
              <a:gd name="T15" fmla="*/ 11097 h 11200"/>
              <a:gd name="T16" fmla="*/ 10850 w 11234"/>
              <a:gd name="T17" fmla="*/ 11200 h 11200"/>
              <a:gd name="T18" fmla="*/ 11097 w 11234"/>
              <a:gd name="T19" fmla="*/ 11097 h 11200"/>
              <a:gd name="T20" fmla="*/ 11097 w 11234"/>
              <a:gd name="T21" fmla="*/ 10602 h 11200"/>
              <a:gd name="T22" fmla="*/ 700 w 11234"/>
              <a:gd name="T23" fmla="*/ 4725 h 11200"/>
              <a:gd name="T24" fmla="*/ 4725 w 11234"/>
              <a:gd name="T25" fmla="*/ 700 h 11200"/>
              <a:gd name="T26" fmla="*/ 8750 w 11234"/>
              <a:gd name="T27" fmla="*/ 4725 h 11200"/>
              <a:gd name="T28" fmla="*/ 4725 w 11234"/>
              <a:gd name="T29" fmla="*/ 8750 h 11200"/>
              <a:gd name="T30" fmla="*/ 700 w 11234"/>
              <a:gd name="T31" fmla="*/ 4725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34" h="11200">
                <a:moveTo>
                  <a:pt x="11097" y="10602"/>
                </a:moveTo>
                <a:lnTo>
                  <a:pt x="8133" y="7989"/>
                </a:lnTo>
                <a:cubicBezTo>
                  <a:pt x="8947" y="7140"/>
                  <a:pt x="9450" y="5991"/>
                  <a:pt x="9450" y="4725"/>
                </a:cubicBezTo>
                <a:cubicBezTo>
                  <a:pt x="9450" y="2120"/>
                  <a:pt x="7330" y="0"/>
                  <a:pt x="4725" y="0"/>
                </a:cubicBezTo>
                <a:cubicBezTo>
                  <a:pt x="2120" y="0"/>
                  <a:pt x="0" y="2120"/>
                  <a:pt x="0" y="4725"/>
                </a:cubicBezTo>
                <a:cubicBezTo>
                  <a:pt x="0" y="7330"/>
                  <a:pt x="2120" y="9450"/>
                  <a:pt x="4725" y="9450"/>
                </a:cubicBezTo>
                <a:cubicBezTo>
                  <a:pt x="5812" y="9450"/>
                  <a:pt x="6813" y="9077"/>
                  <a:pt x="7612" y="8457"/>
                </a:cubicBezTo>
                <a:lnTo>
                  <a:pt x="10602" y="11097"/>
                </a:lnTo>
                <a:cubicBezTo>
                  <a:pt x="10671" y="11166"/>
                  <a:pt x="10760" y="11200"/>
                  <a:pt x="10850" y="11200"/>
                </a:cubicBezTo>
                <a:cubicBezTo>
                  <a:pt x="10939" y="11200"/>
                  <a:pt x="11029" y="11166"/>
                  <a:pt x="11097" y="11097"/>
                </a:cubicBezTo>
                <a:cubicBezTo>
                  <a:pt x="11234" y="10961"/>
                  <a:pt x="11234" y="10739"/>
                  <a:pt x="11097" y="10602"/>
                </a:cubicBezTo>
                <a:close/>
                <a:moveTo>
                  <a:pt x="700" y="4725"/>
                </a:moveTo>
                <a:cubicBezTo>
                  <a:pt x="700" y="2506"/>
                  <a:pt x="2505" y="700"/>
                  <a:pt x="4725" y="700"/>
                </a:cubicBezTo>
                <a:cubicBezTo>
                  <a:pt x="6944" y="700"/>
                  <a:pt x="8750" y="2506"/>
                  <a:pt x="8750" y="4725"/>
                </a:cubicBezTo>
                <a:cubicBezTo>
                  <a:pt x="8750" y="6945"/>
                  <a:pt x="6944" y="8750"/>
                  <a:pt x="4725" y="8750"/>
                </a:cubicBezTo>
                <a:cubicBezTo>
                  <a:pt x="2505" y="8750"/>
                  <a:pt x="700" y="6945"/>
                  <a:pt x="700" y="4725"/>
                </a:cubicBezTo>
                <a:close/>
              </a:path>
            </a:pathLst>
          </a:custGeom>
          <a:solidFill>
            <a:schemeClr val="tx1"/>
          </a:solidFill>
          <a:ln>
            <a:noFill/>
          </a:ln>
        </p:spPr>
      </p:sp>
      <p:sp>
        <p:nvSpPr>
          <p:cNvPr id="172" name="íSļiḑê">
            <a:extLst>
              <a:ext uri="{FF2B5EF4-FFF2-40B4-BE49-F238E27FC236}">
                <a16:creationId xmlns:a16="http://schemas.microsoft.com/office/drawing/2014/main" xmlns="" id="{15B918EF-CAE0-1A4F-9CF4-CB28AD1AD273}"/>
              </a:ext>
            </a:extLst>
          </p:cNvPr>
          <p:cNvSpPr/>
          <p:nvPr/>
        </p:nvSpPr>
        <p:spPr bwMode="auto">
          <a:xfrm>
            <a:off x="4083087" y="4691708"/>
            <a:ext cx="2070777" cy="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gn="ctr">
              <a:lnSpc>
                <a:spcPct val="150000"/>
              </a:lnSpc>
            </a:pPr>
            <a:r>
              <a:rPr lang="zh-CN" altLang="en-US" sz="1400" dirty="0"/>
              <a:t>服务器租用、线上办公</a:t>
            </a:r>
            <a:endParaRPr lang="en-US" altLang="zh-CN" sz="1400" dirty="0"/>
          </a:p>
        </p:txBody>
      </p:sp>
      <p:sp>
        <p:nvSpPr>
          <p:cNvPr id="173" name="íṣľîḑê">
            <a:extLst>
              <a:ext uri="{FF2B5EF4-FFF2-40B4-BE49-F238E27FC236}">
                <a16:creationId xmlns:a16="http://schemas.microsoft.com/office/drawing/2014/main" xmlns="" id="{9D385A7B-DC53-664A-9CB1-16D46E721457}"/>
              </a:ext>
            </a:extLst>
          </p:cNvPr>
          <p:cNvSpPr/>
          <p:nvPr/>
        </p:nvSpPr>
        <p:spPr bwMode="auto">
          <a:xfrm>
            <a:off x="335047" y="6134389"/>
            <a:ext cx="3762355" cy="64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ctr">
              <a:lnSpc>
                <a:spcPts val="2000"/>
              </a:lnSpc>
            </a:pPr>
            <a:r>
              <a:rPr lang="zh-CN" altLang="en-US" sz="1400" b="1" dirty="0">
                <a:solidFill>
                  <a:srgbClr val="004098"/>
                </a:solidFill>
              </a:rPr>
              <a:t>主机共享：允许用户从多终端访问大型机</a:t>
            </a:r>
            <a:endParaRPr lang="en-US" altLang="zh-CN" sz="1400" b="1" dirty="0">
              <a:solidFill>
                <a:srgbClr val="004098"/>
              </a:solidFill>
            </a:endParaRPr>
          </a:p>
          <a:p>
            <a:pPr algn="ctr">
              <a:lnSpc>
                <a:spcPts val="2000"/>
              </a:lnSpc>
            </a:pPr>
            <a:r>
              <a:rPr lang="zh-CN" altLang="en-US" sz="1400" b="1" dirty="0">
                <a:solidFill>
                  <a:srgbClr val="004098"/>
                </a:solidFill>
              </a:rPr>
              <a:t>效用计算：计算资源稀缺，集中各地资源</a:t>
            </a:r>
            <a:endParaRPr lang="en-US" altLang="zh-CN" sz="1400" b="1" dirty="0">
              <a:solidFill>
                <a:srgbClr val="004098"/>
              </a:solidFill>
            </a:endParaRPr>
          </a:p>
          <a:p>
            <a:pPr algn="ctr"/>
            <a:endParaRPr lang="en-US" altLang="zh-CN" sz="1600" b="1" dirty="0">
              <a:solidFill>
                <a:srgbClr val="004098"/>
              </a:solidFill>
            </a:endParaRPr>
          </a:p>
        </p:txBody>
      </p:sp>
      <p:sp>
        <p:nvSpPr>
          <p:cNvPr id="174" name="iconfont-10043-4933316">
            <a:extLst>
              <a:ext uri="{FF2B5EF4-FFF2-40B4-BE49-F238E27FC236}">
                <a16:creationId xmlns:a16="http://schemas.microsoft.com/office/drawing/2014/main" xmlns="" id="{DB6E8A95-1666-964F-8A63-04216D0CE6E5}"/>
              </a:ext>
            </a:extLst>
          </p:cNvPr>
          <p:cNvSpPr>
            <a:spLocks noChangeAspect="1"/>
          </p:cNvSpPr>
          <p:nvPr/>
        </p:nvSpPr>
        <p:spPr bwMode="auto">
          <a:xfrm>
            <a:off x="4441264" y="5176926"/>
            <a:ext cx="333622" cy="361418"/>
          </a:xfrm>
          <a:custGeom>
            <a:avLst/>
            <a:gdLst>
              <a:gd name="T0" fmla="*/ 9600 w 9600"/>
              <a:gd name="T1" fmla="*/ 2400 h 10400"/>
              <a:gd name="T2" fmla="*/ 9600 w 9600"/>
              <a:gd name="T3" fmla="*/ 1600 h 10400"/>
              <a:gd name="T4" fmla="*/ 8000 w 9600"/>
              <a:gd name="T5" fmla="*/ 0 h 10400"/>
              <a:gd name="T6" fmla="*/ 1600 w 9600"/>
              <a:gd name="T7" fmla="*/ 0 h 10400"/>
              <a:gd name="T8" fmla="*/ 0 w 9600"/>
              <a:gd name="T9" fmla="*/ 1600 h 10400"/>
              <a:gd name="T10" fmla="*/ 0 w 9600"/>
              <a:gd name="T11" fmla="*/ 2400 h 10400"/>
              <a:gd name="T12" fmla="*/ 540 w 9600"/>
              <a:gd name="T13" fmla="*/ 3600 h 10400"/>
              <a:gd name="T14" fmla="*/ 0 w 9600"/>
              <a:gd name="T15" fmla="*/ 4800 h 10400"/>
              <a:gd name="T16" fmla="*/ 0 w 9600"/>
              <a:gd name="T17" fmla="*/ 5600 h 10400"/>
              <a:gd name="T18" fmla="*/ 540 w 9600"/>
              <a:gd name="T19" fmla="*/ 6800 h 10400"/>
              <a:gd name="T20" fmla="*/ 0 w 9600"/>
              <a:gd name="T21" fmla="*/ 8000 h 10400"/>
              <a:gd name="T22" fmla="*/ 0 w 9600"/>
              <a:gd name="T23" fmla="*/ 8800 h 10400"/>
              <a:gd name="T24" fmla="*/ 1600 w 9600"/>
              <a:gd name="T25" fmla="*/ 10400 h 10400"/>
              <a:gd name="T26" fmla="*/ 8000 w 9600"/>
              <a:gd name="T27" fmla="*/ 10400 h 10400"/>
              <a:gd name="T28" fmla="*/ 9600 w 9600"/>
              <a:gd name="T29" fmla="*/ 8800 h 10400"/>
              <a:gd name="T30" fmla="*/ 9600 w 9600"/>
              <a:gd name="T31" fmla="*/ 8000 h 10400"/>
              <a:gd name="T32" fmla="*/ 9060 w 9600"/>
              <a:gd name="T33" fmla="*/ 6800 h 10400"/>
              <a:gd name="T34" fmla="*/ 9600 w 9600"/>
              <a:gd name="T35" fmla="*/ 5600 h 10400"/>
              <a:gd name="T36" fmla="*/ 9600 w 9600"/>
              <a:gd name="T37" fmla="*/ 4800 h 10400"/>
              <a:gd name="T38" fmla="*/ 9060 w 9600"/>
              <a:gd name="T39" fmla="*/ 3600 h 10400"/>
              <a:gd name="T40" fmla="*/ 9600 w 9600"/>
              <a:gd name="T41" fmla="*/ 2400 h 10400"/>
              <a:gd name="T42" fmla="*/ 8800 w 9600"/>
              <a:gd name="T43" fmla="*/ 8800 h 10400"/>
              <a:gd name="T44" fmla="*/ 8000 w 9600"/>
              <a:gd name="T45" fmla="*/ 9600 h 10400"/>
              <a:gd name="T46" fmla="*/ 1600 w 9600"/>
              <a:gd name="T47" fmla="*/ 9600 h 10400"/>
              <a:gd name="T48" fmla="*/ 800 w 9600"/>
              <a:gd name="T49" fmla="*/ 8800 h 10400"/>
              <a:gd name="T50" fmla="*/ 800 w 9600"/>
              <a:gd name="T51" fmla="*/ 8000 h 10400"/>
              <a:gd name="T52" fmla="*/ 1600 w 9600"/>
              <a:gd name="T53" fmla="*/ 7200 h 10400"/>
              <a:gd name="T54" fmla="*/ 8000 w 9600"/>
              <a:gd name="T55" fmla="*/ 7200 h 10400"/>
              <a:gd name="T56" fmla="*/ 8800 w 9600"/>
              <a:gd name="T57" fmla="*/ 8000 h 10400"/>
              <a:gd name="T58" fmla="*/ 8800 w 9600"/>
              <a:gd name="T59" fmla="*/ 8800 h 10400"/>
              <a:gd name="T60" fmla="*/ 8800 w 9600"/>
              <a:gd name="T61" fmla="*/ 5600 h 10400"/>
              <a:gd name="T62" fmla="*/ 8000 w 9600"/>
              <a:gd name="T63" fmla="*/ 6400 h 10400"/>
              <a:gd name="T64" fmla="*/ 1600 w 9600"/>
              <a:gd name="T65" fmla="*/ 6400 h 10400"/>
              <a:gd name="T66" fmla="*/ 800 w 9600"/>
              <a:gd name="T67" fmla="*/ 5600 h 10400"/>
              <a:gd name="T68" fmla="*/ 800 w 9600"/>
              <a:gd name="T69" fmla="*/ 4800 h 10400"/>
              <a:gd name="T70" fmla="*/ 1600 w 9600"/>
              <a:gd name="T71" fmla="*/ 4000 h 10400"/>
              <a:gd name="T72" fmla="*/ 8000 w 9600"/>
              <a:gd name="T73" fmla="*/ 4000 h 10400"/>
              <a:gd name="T74" fmla="*/ 8800 w 9600"/>
              <a:gd name="T75" fmla="*/ 4800 h 10400"/>
              <a:gd name="T76" fmla="*/ 8800 w 9600"/>
              <a:gd name="T77" fmla="*/ 5600 h 10400"/>
              <a:gd name="T78" fmla="*/ 8800 w 9600"/>
              <a:gd name="T79" fmla="*/ 2400 h 10400"/>
              <a:gd name="T80" fmla="*/ 8000 w 9600"/>
              <a:gd name="T81" fmla="*/ 3200 h 10400"/>
              <a:gd name="T82" fmla="*/ 1600 w 9600"/>
              <a:gd name="T83" fmla="*/ 3200 h 10400"/>
              <a:gd name="T84" fmla="*/ 800 w 9600"/>
              <a:gd name="T85" fmla="*/ 2400 h 10400"/>
              <a:gd name="T86" fmla="*/ 800 w 9600"/>
              <a:gd name="T87" fmla="*/ 1600 h 10400"/>
              <a:gd name="T88" fmla="*/ 1600 w 9600"/>
              <a:gd name="T89" fmla="*/ 800 h 10400"/>
              <a:gd name="T90" fmla="*/ 8000 w 9600"/>
              <a:gd name="T91" fmla="*/ 800 h 10400"/>
              <a:gd name="T92" fmla="*/ 8800 w 9600"/>
              <a:gd name="T93" fmla="*/ 1600 h 10400"/>
              <a:gd name="T94" fmla="*/ 8800 w 9600"/>
              <a:gd name="T95" fmla="*/ 2400 h 10400"/>
              <a:gd name="T96" fmla="*/ 6800 w 9600"/>
              <a:gd name="T97" fmla="*/ 2000 h 10400"/>
              <a:gd name="T98" fmla="*/ 7200 w 9600"/>
              <a:gd name="T99" fmla="*/ 2400 h 10400"/>
              <a:gd name="T100" fmla="*/ 7600 w 9600"/>
              <a:gd name="T101" fmla="*/ 2000 h 10400"/>
              <a:gd name="T102" fmla="*/ 7200 w 9600"/>
              <a:gd name="T103" fmla="*/ 1600 h 10400"/>
              <a:gd name="T104" fmla="*/ 6800 w 9600"/>
              <a:gd name="T105" fmla="*/ 2000 h 10400"/>
              <a:gd name="T106" fmla="*/ 6800 w 9600"/>
              <a:gd name="T107" fmla="*/ 5200 h 10400"/>
              <a:gd name="T108" fmla="*/ 7200 w 9600"/>
              <a:gd name="T109" fmla="*/ 5600 h 10400"/>
              <a:gd name="T110" fmla="*/ 7600 w 9600"/>
              <a:gd name="T111" fmla="*/ 5200 h 10400"/>
              <a:gd name="T112" fmla="*/ 7200 w 9600"/>
              <a:gd name="T113" fmla="*/ 4800 h 10400"/>
              <a:gd name="T114" fmla="*/ 6800 w 9600"/>
              <a:gd name="T115" fmla="*/ 5200 h 10400"/>
              <a:gd name="T116" fmla="*/ 6800 w 9600"/>
              <a:gd name="T117" fmla="*/ 8400 h 10400"/>
              <a:gd name="T118" fmla="*/ 7200 w 9600"/>
              <a:gd name="T119" fmla="*/ 8800 h 10400"/>
              <a:gd name="T120" fmla="*/ 7600 w 9600"/>
              <a:gd name="T121" fmla="*/ 8400 h 10400"/>
              <a:gd name="T122" fmla="*/ 7200 w 9600"/>
              <a:gd name="T123" fmla="*/ 8000 h 10400"/>
              <a:gd name="T124" fmla="*/ 6800 w 9600"/>
              <a:gd name="T125" fmla="*/ 8400 h 10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00" h="10400">
                <a:moveTo>
                  <a:pt x="9600" y="2400"/>
                </a:moveTo>
                <a:lnTo>
                  <a:pt x="9600" y="1600"/>
                </a:lnTo>
                <a:cubicBezTo>
                  <a:pt x="9600" y="720"/>
                  <a:pt x="8880" y="0"/>
                  <a:pt x="8000" y="0"/>
                </a:cubicBezTo>
                <a:lnTo>
                  <a:pt x="1600" y="0"/>
                </a:lnTo>
                <a:cubicBezTo>
                  <a:pt x="720" y="0"/>
                  <a:pt x="0" y="720"/>
                  <a:pt x="0" y="1600"/>
                </a:cubicBezTo>
                <a:lnTo>
                  <a:pt x="0" y="2400"/>
                </a:lnTo>
                <a:cubicBezTo>
                  <a:pt x="0" y="2880"/>
                  <a:pt x="220" y="3300"/>
                  <a:pt x="540" y="3600"/>
                </a:cubicBezTo>
                <a:cubicBezTo>
                  <a:pt x="220" y="3900"/>
                  <a:pt x="0" y="4320"/>
                  <a:pt x="0" y="4800"/>
                </a:cubicBezTo>
                <a:lnTo>
                  <a:pt x="0" y="5600"/>
                </a:lnTo>
                <a:cubicBezTo>
                  <a:pt x="0" y="6080"/>
                  <a:pt x="220" y="6500"/>
                  <a:pt x="540" y="6800"/>
                </a:cubicBezTo>
                <a:cubicBezTo>
                  <a:pt x="220" y="7100"/>
                  <a:pt x="0" y="7520"/>
                  <a:pt x="0" y="8000"/>
                </a:cubicBezTo>
                <a:lnTo>
                  <a:pt x="0" y="8800"/>
                </a:lnTo>
                <a:cubicBezTo>
                  <a:pt x="0" y="9680"/>
                  <a:pt x="720" y="10400"/>
                  <a:pt x="1600" y="10400"/>
                </a:cubicBezTo>
                <a:lnTo>
                  <a:pt x="8000" y="10400"/>
                </a:lnTo>
                <a:cubicBezTo>
                  <a:pt x="8880" y="10400"/>
                  <a:pt x="9600" y="9680"/>
                  <a:pt x="9600" y="8800"/>
                </a:cubicBezTo>
                <a:lnTo>
                  <a:pt x="9600" y="8000"/>
                </a:lnTo>
                <a:cubicBezTo>
                  <a:pt x="9600" y="7520"/>
                  <a:pt x="9380" y="7100"/>
                  <a:pt x="9060" y="6800"/>
                </a:cubicBezTo>
                <a:cubicBezTo>
                  <a:pt x="9400" y="6500"/>
                  <a:pt x="9600" y="6080"/>
                  <a:pt x="9600" y="5600"/>
                </a:cubicBezTo>
                <a:lnTo>
                  <a:pt x="9600" y="4800"/>
                </a:lnTo>
                <a:cubicBezTo>
                  <a:pt x="9600" y="4320"/>
                  <a:pt x="9380" y="3900"/>
                  <a:pt x="9060" y="3600"/>
                </a:cubicBezTo>
                <a:cubicBezTo>
                  <a:pt x="9380" y="3300"/>
                  <a:pt x="9600" y="2880"/>
                  <a:pt x="9600" y="2400"/>
                </a:cubicBezTo>
                <a:close/>
                <a:moveTo>
                  <a:pt x="8800" y="8800"/>
                </a:moveTo>
                <a:cubicBezTo>
                  <a:pt x="8800" y="9240"/>
                  <a:pt x="8440" y="9600"/>
                  <a:pt x="8000" y="9600"/>
                </a:cubicBezTo>
                <a:lnTo>
                  <a:pt x="1600" y="9600"/>
                </a:lnTo>
                <a:cubicBezTo>
                  <a:pt x="1160" y="9600"/>
                  <a:pt x="800" y="9240"/>
                  <a:pt x="800" y="8800"/>
                </a:cubicBezTo>
                <a:lnTo>
                  <a:pt x="800" y="8000"/>
                </a:lnTo>
                <a:cubicBezTo>
                  <a:pt x="800" y="7560"/>
                  <a:pt x="1160" y="7200"/>
                  <a:pt x="1600" y="7200"/>
                </a:cubicBezTo>
                <a:lnTo>
                  <a:pt x="8000" y="7200"/>
                </a:lnTo>
                <a:cubicBezTo>
                  <a:pt x="8440" y="7200"/>
                  <a:pt x="8800" y="7560"/>
                  <a:pt x="8800" y="8000"/>
                </a:cubicBezTo>
                <a:lnTo>
                  <a:pt x="8800" y="8800"/>
                </a:lnTo>
                <a:close/>
                <a:moveTo>
                  <a:pt x="8800" y="5600"/>
                </a:moveTo>
                <a:cubicBezTo>
                  <a:pt x="8800" y="6040"/>
                  <a:pt x="8440" y="6400"/>
                  <a:pt x="8000" y="6400"/>
                </a:cubicBezTo>
                <a:lnTo>
                  <a:pt x="1600" y="6400"/>
                </a:lnTo>
                <a:cubicBezTo>
                  <a:pt x="1160" y="6400"/>
                  <a:pt x="800" y="6040"/>
                  <a:pt x="800" y="5600"/>
                </a:cubicBezTo>
                <a:lnTo>
                  <a:pt x="800" y="4800"/>
                </a:lnTo>
                <a:cubicBezTo>
                  <a:pt x="800" y="4360"/>
                  <a:pt x="1160" y="4000"/>
                  <a:pt x="1600" y="4000"/>
                </a:cubicBezTo>
                <a:lnTo>
                  <a:pt x="8000" y="4000"/>
                </a:lnTo>
                <a:cubicBezTo>
                  <a:pt x="8440" y="4000"/>
                  <a:pt x="8800" y="4360"/>
                  <a:pt x="8800" y="4800"/>
                </a:cubicBezTo>
                <a:lnTo>
                  <a:pt x="8800" y="5600"/>
                </a:lnTo>
                <a:close/>
                <a:moveTo>
                  <a:pt x="8800" y="2400"/>
                </a:moveTo>
                <a:cubicBezTo>
                  <a:pt x="8800" y="2840"/>
                  <a:pt x="8440" y="3200"/>
                  <a:pt x="8000" y="3200"/>
                </a:cubicBezTo>
                <a:lnTo>
                  <a:pt x="1600" y="3200"/>
                </a:lnTo>
                <a:cubicBezTo>
                  <a:pt x="1160" y="3200"/>
                  <a:pt x="800" y="2840"/>
                  <a:pt x="800" y="2400"/>
                </a:cubicBezTo>
                <a:lnTo>
                  <a:pt x="800" y="1600"/>
                </a:lnTo>
                <a:cubicBezTo>
                  <a:pt x="800" y="1160"/>
                  <a:pt x="1160" y="800"/>
                  <a:pt x="1600" y="800"/>
                </a:cubicBezTo>
                <a:lnTo>
                  <a:pt x="8000" y="800"/>
                </a:lnTo>
                <a:cubicBezTo>
                  <a:pt x="8440" y="800"/>
                  <a:pt x="8800" y="1160"/>
                  <a:pt x="8800" y="1600"/>
                </a:cubicBezTo>
                <a:lnTo>
                  <a:pt x="8800" y="2400"/>
                </a:lnTo>
                <a:close/>
                <a:moveTo>
                  <a:pt x="6800" y="2000"/>
                </a:moveTo>
                <a:cubicBezTo>
                  <a:pt x="6800" y="2221"/>
                  <a:pt x="6979" y="2400"/>
                  <a:pt x="7200" y="2400"/>
                </a:cubicBezTo>
                <a:cubicBezTo>
                  <a:pt x="7421" y="2400"/>
                  <a:pt x="7600" y="2221"/>
                  <a:pt x="7600" y="2000"/>
                </a:cubicBezTo>
                <a:cubicBezTo>
                  <a:pt x="7600" y="1779"/>
                  <a:pt x="7421" y="1600"/>
                  <a:pt x="7200" y="1600"/>
                </a:cubicBezTo>
                <a:cubicBezTo>
                  <a:pt x="6979" y="1600"/>
                  <a:pt x="6800" y="1779"/>
                  <a:pt x="6800" y="2000"/>
                </a:cubicBezTo>
                <a:close/>
                <a:moveTo>
                  <a:pt x="6800" y="5200"/>
                </a:moveTo>
                <a:cubicBezTo>
                  <a:pt x="6800" y="5421"/>
                  <a:pt x="6979" y="5600"/>
                  <a:pt x="7200" y="5600"/>
                </a:cubicBezTo>
                <a:cubicBezTo>
                  <a:pt x="7421" y="5600"/>
                  <a:pt x="7600" y="5421"/>
                  <a:pt x="7600" y="5200"/>
                </a:cubicBezTo>
                <a:cubicBezTo>
                  <a:pt x="7600" y="4979"/>
                  <a:pt x="7421" y="4800"/>
                  <a:pt x="7200" y="4800"/>
                </a:cubicBezTo>
                <a:cubicBezTo>
                  <a:pt x="6979" y="4800"/>
                  <a:pt x="6800" y="4979"/>
                  <a:pt x="6800" y="5200"/>
                </a:cubicBezTo>
                <a:close/>
                <a:moveTo>
                  <a:pt x="6800" y="8400"/>
                </a:moveTo>
                <a:cubicBezTo>
                  <a:pt x="6800" y="8621"/>
                  <a:pt x="6979" y="8800"/>
                  <a:pt x="7200" y="8800"/>
                </a:cubicBezTo>
                <a:cubicBezTo>
                  <a:pt x="7421" y="8800"/>
                  <a:pt x="7600" y="8621"/>
                  <a:pt x="7600" y="8400"/>
                </a:cubicBezTo>
                <a:cubicBezTo>
                  <a:pt x="7600" y="8179"/>
                  <a:pt x="7421" y="8000"/>
                  <a:pt x="7200" y="8000"/>
                </a:cubicBezTo>
                <a:cubicBezTo>
                  <a:pt x="6979" y="8000"/>
                  <a:pt x="6800" y="8179"/>
                  <a:pt x="6800" y="8400"/>
                </a:cubicBezTo>
                <a:close/>
              </a:path>
            </a:pathLst>
          </a:custGeom>
          <a:solidFill>
            <a:schemeClr val="tx1"/>
          </a:solidFill>
          <a:ln>
            <a:noFill/>
          </a:ln>
        </p:spPr>
      </p:sp>
      <p:sp>
        <p:nvSpPr>
          <p:cNvPr id="175" name="folder_338947">
            <a:extLst>
              <a:ext uri="{FF2B5EF4-FFF2-40B4-BE49-F238E27FC236}">
                <a16:creationId xmlns:a16="http://schemas.microsoft.com/office/drawing/2014/main" xmlns="" id="{56388590-AF5D-EC4D-AB86-6B2C9CB74898}"/>
              </a:ext>
            </a:extLst>
          </p:cNvPr>
          <p:cNvSpPr>
            <a:spLocks noChangeAspect="1"/>
          </p:cNvSpPr>
          <p:nvPr/>
        </p:nvSpPr>
        <p:spPr bwMode="auto">
          <a:xfrm>
            <a:off x="4925665" y="5186966"/>
            <a:ext cx="378997" cy="345535"/>
          </a:xfrm>
          <a:custGeom>
            <a:avLst/>
            <a:gdLst>
              <a:gd name="T0" fmla="*/ 6400 w 6542"/>
              <a:gd name="T1" fmla="*/ 569 h 5974"/>
              <a:gd name="T2" fmla="*/ 2192 w 6542"/>
              <a:gd name="T3" fmla="*/ 569 h 5974"/>
              <a:gd name="T4" fmla="*/ 1665 w 6542"/>
              <a:gd name="T5" fmla="*/ 42 h 5974"/>
              <a:gd name="T6" fmla="*/ 1564 w 6542"/>
              <a:gd name="T7" fmla="*/ 0 h 5974"/>
              <a:gd name="T8" fmla="*/ 142 w 6542"/>
              <a:gd name="T9" fmla="*/ 0 h 5974"/>
              <a:gd name="T10" fmla="*/ 0 w 6542"/>
              <a:gd name="T11" fmla="*/ 143 h 5974"/>
              <a:gd name="T12" fmla="*/ 0 w 6542"/>
              <a:gd name="T13" fmla="*/ 4694 h 5974"/>
              <a:gd name="T14" fmla="*/ 142 w 6542"/>
              <a:gd name="T15" fmla="*/ 4836 h 5974"/>
              <a:gd name="T16" fmla="*/ 3129 w 6542"/>
              <a:gd name="T17" fmla="*/ 4836 h 5974"/>
              <a:gd name="T18" fmla="*/ 3129 w 6542"/>
              <a:gd name="T19" fmla="*/ 5689 h 5974"/>
              <a:gd name="T20" fmla="*/ 1138 w 6542"/>
              <a:gd name="T21" fmla="*/ 5689 h 5974"/>
              <a:gd name="T22" fmla="*/ 996 w 6542"/>
              <a:gd name="T23" fmla="*/ 5832 h 5974"/>
              <a:gd name="T24" fmla="*/ 1138 w 6542"/>
              <a:gd name="T25" fmla="*/ 5974 h 5974"/>
              <a:gd name="T26" fmla="*/ 5404 w 6542"/>
              <a:gd name="T27" fmla="*/ 5974 h 5974"/>
              <a:gd name="T28" fmla="*/ 5547 w 6542"/>
              <a:gd name="T29" fmla="*/ 5832 h 5974"/>
              <a:gd name="T30" fmla="*/ 5404 w 6542"/>
              <a:gd name="T31" fmla="*/ 5689 h 5974"/>
              <a:gd name="T32" fmla="*/ 3413 w 6542"/>
              <a:gd name="T33" fmla="*/ 5689 h 5974"/>
              <a:gd name="T34" fmla="*/ 3413 w 6542"/>
              <a:gd name="T35" fmla="*/ 4836 h 5974"/>
              <a:gd name="T36" fmla="*/ 6400 w 6542"/>
              <a:gd name="T37" fmla="*/ 4836 h 5974"/>
              <a:gd name="T38" fmla="*/ 6542 w 6542"/>
              <a:gd name="T39" fmla="*/ 4694 h 5974"/>
              <a:gd name="T40" fmla="*/ 6542 w 6542"/>
              <a:gd name="T41" fmla="*/ 712 h 5974"/>
              <a:gd name="T42" fmla="*/ 6400 w 6542"/>
              <a:gd name="T43" fmla="*/ 569 h 5974"/>
              <a:gd name="T44" fmla="*/ 6258 w 6542"/>
              <a:gd name="T45" fmla="*/ 4552 h 5974"/>
              <a:gd name="T46" fmla="*/ 284 w 6542"/>
              <a:gd name="T47" fmla="*/ 4552 h 5974"/>
              <a:gd name="T48" fmla="*/ 284 w 6542"/>
              <a:gd name="T49" fmla="*/ 285 h 5974"/>
              <a:gd name="T50" fmla="*/ 1506 w 6542"/>
              <a:gd name="T51" fmla="*/ 285 h 5974"/>
              <a:gd name="T52" fmla="*/ 2033 w 6542"/>
              <a:gd name="T53" fmla="*/ 812 h 5974"/>
              <a:gd name="T54" fmla="*/ 2133 w 6542"/>
              <a:gd name="T55" fmla="*/ 854 h 5974"/>
              <a:gd name="T56" fmla="*/ 6258 w 6542"/>
              <a:gd name="T57" fmla="*/ 854 h 5974"/>
              <a:gd name="T58" fmla="*/ 6258 w 6542"/>
              <a:gd name="T59" fmla="*/ 4552 h 5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42" h="5974">
                <a:moveTo>
                  <a:pt x="6400" y="569"/>
                </a:moveTo>
                <a:lnTo>
                  <a:pt x="2192" y="569"/>
                </a:lnTo>
                <a:lnTo>
                  <a:pt x="1665" y="42"/>
                </a:lnTo>
                <a:cubicBezTo>
                  <a:pt x="1638" y="15"/>
                  <a:pt x="1602" y="0"/>
                  <a:pt x="1564" y="0"/>
                </a:cubicBezTo>
                <a:lnTo>
                  <a:pt x="142" y="0"/>
                </a:lnTo>
                <a:cubicBezTo>
                  <a:pt x="64" y="0"/>
                  <a:pt x="0" y="64"/>
                  <a:pt x="0" y="143"/>
                </a:cubicBezTo>
                <a:lnTo>
                  <a:pt x="0" y="4694"/>
                </a:lnTo>
                <a:cubicBezTo>
                  <a:pt x="0" y="4772"/>
                  <a:pt x="64" y="4836"/>
                  <a:pt x="142" y="4836"/>
                </a:cubicBezTo>
                <a:lnTo>
                  <a:pt x="3129" y="4836"/>
                </a:lnTo>
                <a:lnTo>
                  <a:pt x="3129" y="5689"/>
                </a:lnTo>
                <a:lnTo>
                  <a:pt x="1138" y="5689"/>
                </a:lnTo>
                <a:cubicBezTo>
                  <a:pt x="1059" y="5689"/>
                  <a:pt x="996" y="5753"/>
                  <a:pt x="996" y="5832"/>
                </a:cubicBezTo>
                <a:cubicBezTo>
                  <a:pt x="996" y="5910"/>
                  <a:pt x="1059" y="5974"/>
                  <a:pt x="1138" y="5974"/>
                </a:cubicBezTo>
                <a:lnTo>
                  <a:pt x="5404" y="5974"/>
                </a:lnTo>
                <a:cubicBezTo>
                  <a:pt x="5483" y="5974"/>
                  <a:pt x="5547" y="5910"/>
                  <a:pt x="5547" y="5832"/>
                </a:cubicBezTo>
                <a:cubicBezTo>
                  <a:pt x="5547" y="5753"/>
                  <a:pt x="5483" y="5689"/>
                  <a:pt x="5404" y="5689"/>
                </a:cubicBezTo>
                <a:lnTo>
                  <a:pt x="3413" y="5689"/>
                </a:lnTo>
                <a:lnTo>
                  <a:pt x="3413" y="4836"/>
                </a:lnTo>
                <a:lnTo>
                  <a:pt x="6400" y="4836"/>
                </a:lnTo>
                <a:cubicBezTo>
                  <a:pt x="6479" y="4836"/>
                  <a:pt x="6542" y="4772"/>
                  <a:pt x="6542" y="4694"/>
                </a:cubicBezTo>
                <a:lnTo>
                  <a:pt x="6542" y="712"/>
                </a:lnTo>
                <a:cubicBezTo>
                  <a:pt x="6542" y="633"/>
                  <a:pt x="6479" y="569"/>
                  <a:pt x="6400" y="569"/>
                </a:cubicBezTo>
                <a:close/>
                <a:moveTo>
                  <a:pt x="6258" y="4552"/>
                </a:moveTo>
                <a:lnTo>
                  <a:pt x="284" y="4552"/>
                </a:lnTo>
                <a:lnTo>
                  <a:pt x="284" y="285"/>
                </a:lnTo>
                <a:lnTo>
                  <a:pt x="1506" y="285"/>
                </a:lnTo>
                <a:lnTo>
                  <a:pt x="2033" y="812"/>
                </a:lnTo>
                <a:cubicBezTo>
                  <a:pt x="2059" y="839"/>
                  <a:pt x="2096" y="854"/>
                  <a:pt x="2133" y="854"/>
                </a:cubicBezTo>
                <a:lnTo>
                  <a:pt x="6258" y="854"/>
                </a:lnTo>
                <a:lnTo>
                  <a:pt x="6258" y="4552"/>
                </a:lnTo>
                <a:close/>
              </a:path>
            </a:pathLst>
          </a:custGeom>
          <a:solidFill>
            <a:schemeClr val="tx1"/>
          </a:solidFill>
          <a:ln>
            <a:noFill/>
          </a:ln>
        </p:spPr>
      </p:sp>
      <p:grpSp>
        <p:nvGrpSpPr>
          <p:cNvPr id="177" name="组合 176">
            <a:extLst>
              <a:ext uri="{FF2B5EF4-FFF2-40B4-BE49-F238E27FC236}">
                <a16:creationId xmlns:a16="http://schemas.microsoft.com/office/drawing/2014/main" xmlns="" id="{AAB49AA6-C9EE-5F46-B035-8F507EBC0D5F}"/>
              </a:ext>
            </a:extLst>
          </p:cNvPr>
          <p:cNvGrpSpPr/>
          <p:nvPr/>
        </p:nvGrpSpPr>
        <p:grpSpPr>
          <a:xfrm>
            <a:off x="349161" y="1658250"/>
            <a:ext cx="8522803" cy="1210423"/>
            <a:chOff x="349161" y="1658250"/>
            <a:chExt cx="8522803" cy="1210423"/>
          </a:xfrm>
        </p:grpSpPr>
        <p:grpSp>
          <p:nvGrpSpPr>
            <p:cNvPr id="178" name="组合 177">
              <a:extLst>
                <a:ext uri="{FF2B5EF4-FFF2-40B4-BE49-F238E27FC236}">
                  <a16:creationId xmlns:a16="http://schemas.microsoft.com/office/drawing/2014/main" xmlns="" id="{3CE04281-7449-1048-8296-95FF5EFA76E9}"/>
                </a:ext>
              </a:extLst>
            </p:cNvPr>
            <p:cNvGrpSpPr/>
            <p:nvPr/>
          </p:nvGrpSpPr>
          <p:grpSpPr>
            <a:xfrm>
              <a:off x="349161" y="1658250"/>
              <a:ext cx="8522803" cy="843983"/>
              <a:chOff x="349161" y="1658250"/>
              <a:chExt cx="8522803" cy="843983"/>
            </a:xfrm>
          </p:grpSpPr>
          <p:sp>
            <p:nvSpPr>
              <p:cNvPr id="180" name="矩形: 圆角 13">
                <a:extLst>
                  <a:ext uri="{FF2B5EF4-FFF2-40B4-BE49-F238E27FC236}">
                    <a16:creationId xmlns:a16="http://schemas.microsoft.com/office/drawing/2014/main" xmlns="" id="{A690C7E1-CDB2-1947-83CB-E08E18939A9A}"/>
                  </a:ext>
                </a:extLst>
              </p:cNvPr>
              <p:cNvSpPr/>
              <p:nvPr/>
            </p:nvSpPr>
            <p:spPr>
              <a:xfrm>
                <a:off x="349161" y="1658250"/>
                <a:ext cx="8476247" cy="843983"/>
              </a:xfrm>
              <a:prstGeom prst="roundRect">
                <a:avLst>
                  <a:gd name="adj" fmla="val 26398"/>
                </a:avLst>
              </a:prstGeom>
              <a:solidFill>
                <a:schemeClr val="bg1">
                  <a:lumMod val="95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矩形 180">
                <a:extLst>
                  <a:ext uri="{FF2B5EF4-FFF2-40B4-BE49-F238E27FC236}">
                    <a16:creationId xmlns:a16="http://schemas.microsoft.com/office/drawing/2014/main" xmlns="" id="{BA96A39D-868C-0742-8EAC-83A35BB02E0B}"/>
                  </a:ext>
                </a:extLst>
              </p:cNvPr>
              <p:cNvSpPr/>
              <p:nvPr/>
            </p:nvSpPr>
            <p:spPr>
              <a:xfrm>
                <a:off x="363436" y="1714452"/>
                <a:ext cx="8508528" cy="735714"/>
              </a:xfrm>
              <a:prstGeom prst="rect">
                <a:avLst/>
              </a:prstGeom>
            </p:spPr>
            <p:txBody>
              <a:bodyPr wrap="square">
                <a:spAutoFit/>
              </a:bodyPr>
              <a:lstStyle/>
              <a:p>
                <a:pPr>
                  <a:lnSpc>
                    <a:spcPct val="120000"/>
                  </a:lnSpc>
                  <a:spcBef>
                    <a:spcPct val="20000"/>
                  </a:spcBef>
                </a:pPr>
                <a:r>
                  <a:rPr lang="zh-CN" altLang="en-US" dirty="0">
                    <a:solidFill>
                      <a:srgbClr val="004098"/>
                    </a:solidFill>
                    <a:latin typeface="+mn-ea"/>
                  </a:rPr>
                  <a:t>云计算使用户可以</a:t>
                </a:r>
                <a:r>
                  <a:rPr lang="zh-CN" altLang="en-US" b="1" dirty="0">
                    <a:solidFill>
                      <a:srgbClr val="C00000"/>
                    </a:solidFill>
                    <a:latin typeface="+mn-ea"/>
                  </a:rPr>
                  <a:t>通过网络</a:t>
                </a:r>
                <a:r>
                  <a:rPr lang="zh-CN" altLang="en-US" dirty="0">
                    <a:solidFill>
                      <a:srgbClr val="004098"/>
                    </a:solidFill>
                    <a:latin typeface="+mn-ea"/>
                  </a:rPr>
                  <a:t>，</a:t>
                </a:r>
                <a:r>
                  <a:rPr lang="zh-CN" altLang="en-US" b="1" dirty="0">
                    <a:solidFill>
                      <a:srgbClr val="C00000"/>
                    </a:solidFill>
                    <a:latin typeface="+mn-ea"/>
                  </a:rPr>
                  <a:t>便捷、随需应变</a:t>
                </a:r>
                <a:r>
                  <a:rPr lang="zh-CN" altLang="en-US" dirty="0">
                    <a:solidFill>
                      <a:srgbClr val="004098"/>
                    </a:solidFill>
                    <a:latin typeface="+mn-ea"/>
                  </a:rPr>
                  <a:t>地使用共享的</a:t>
                </a:r>
                <a:r>
                  <a:rPr lang="zh-CN" altLang="en-US" b="1" dirty="0">
                    <a:solidFill>
                      <a:srgbClr val="C00000"/>
                    </a:solidFill>
                    <a:latin typeface="+mn-ea"/>
                  </a:rPr>
                  <a:t>可配置计算资源共享池</a:t>
                </a:r>
                <a:r>
                  <a:rPr lang="zh-CN" altLang="en-US" dirty="0">
                    <a:solidFill>
                      <a:srgbClr val="004098"/>
                    </a:solidFill>
                    <a:latin typeface="+mn-ea"/>
                  </a:rPr>
                  <a:t>（网络、服务器、存储器、应用程序等）</a:t>
                </a:r>
              </a:p>
            </p:txBody>
          </p:sp>
        </p:grpSp>
        <p:cxnSp>
          <p:nvCxnSpPr>
            <p:cNvPr id="179" name="直接连接符 17">
              <a:extLst>
                <a:ext uri="{FF2B5EF4-FFF2-40B4-BE49-F238E27FC236}">
                  <a16:creationId xmlns:a16="http://schemas.microsoft.com/office/drawing/2014/main" xmlns="" id="{DC7A34D2-CA64-2A40-B883-4F139AEC4D0F}"/>
                </a:ext>
              </a:extLst>
            </p:cNvPr>
            <p:cNvCxnSpPr>
              <a:cxnSpLocks/>
            </p:cNvCxnSpPr>
            <p:nvPr/>
          </p:nvCxnSpPr>
          <p:spPr>
            <a:xfrm>
              <a:off x="5089226" y="2519346"/>
              <a:ext cx="0" cy="34932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869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left)">
                                      <p:cBhvr>
                                        <p:cTn id="7" dur="1000"/>
                                        <p:tgtEl>
                                          <p:spTgt spid="11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25"/>
                                        </p:tgtEl>
                                        <p:attrNameLst>
                                          <p:attrName>style.visibility</p:attrName>
                                        </p:attrNameLst>
                                      </p:cBhvr>
                                      <p:to>
                                        <p:strVal val="visible"/>
                                      </p:to>
                                    </p:set>
                                    <p:animEffect transition="in" filter="wipe(left)">
                                      <p:cBhvr>
                                        <p:cTn id="10" dur="500"/>
                                        <p:tgtEl>
                                          <p:spTgt spid="125"/>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fade">
                                      <p:cBhvr>
                                        <p:cTn id="14" dur="500"/>
                                        <p:tgtEl>
                                          <p:spTgt spid="133"/>
                                        </p:tgtEl>
                                      </p:cBhvr>
                                    </p:animEffect>
                                    <p:anim calcmode="lin" valueType="num">
                                      <p:cBhvr>
                                        <p:cTn id="15" dur="500" fill="hold"/>
                                        <p:tgtEl>
                                          <p:spTgt spid="133"/>
                                        </p:tgtEl>
                                        <p:attrNameLst>
                                          <p:attrName>ppt_x</p:attrName>
                                        </p:attrNameLst>
                                      </p:cBhvr>
                                      <p:tavLst>
                                        <p:tav tm="0">
                                          <p:val>
                                            <p:strVal val="#ppt_x"/>
                                          </p:val>
                                        </p:tav>
                                        <p:tav tm="100000">
                                          <p:val>
                                            <p:strVal val="#ppt_x"/>
                                          </p:val>
                                        </p:tav>
                                      </p:tavLst>
                                    </p:anim>
                                    <p:anim calcmode="lin" valueType="num">
                                      <p:cBhvr>
                                        <p:cTn id="16" dur="500" fill="hold"/>
                                        <p:tgtEl>
                                          <p:spTgt spid="13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fade">
                                      <p:cBhvr>
                                        <p:cTn id="19" dur="500"/>
                                        <p:tgtEl>
                                          <p:spTgt spid="134"/>
                                        </p:tgtEl>
                                      </p:cBhvr>
                                    </p:animEffect>
                                    <p:anim calcmode="lin" valueType="num">
                                      <p:cBhvr>
                                        <p:cTn id="20" dur="500" fill="hold"/>
                                        <p:tgtEl>
                                          <p:spTgt spid="134"/>
                                        </p:tgtEl>
                                        <p:attrNameLst>
                                          <p:attrName>ppt_x</p:attrName>
                                        </p:attrNameLst>
                                      </p:cBhvr>
                                      <p:tavLst>
                                        <p:tav tm="0">
                                          <p:val>
                                            <p:strVal val="#ppt_x"/>
                                          </p:val>
                                        </p:tav>
                                        <p:tav tm="100000">
                                          <p:val>
                                            <p:strVal val="#ppt_x"/>
                                          </p:val>
                                        </p:tav>
                                      </p:tavLst>
                                    </p:anim>
                                    <p:anim calcmode="lin" valueType="num">
                                      <p:cBhvr>
                                        <p:cTn id="21" dur="500" fill="hold"/>
                                        <p:tgtEl>
                                          <p:spTgt spid="13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5"/>
                                        </p:tgtEl>
                                        <p:attrNameLst>
                                          <p:attrName>style.visibility</p:attrName>
                                        </p:attrNameLst>
                                      </p:cBhvr>
                                      <p:to>
                                        <p:strVal val="visible"/>
                                      </p:to>
                                    </p:set>
                                    <p:animEffect transition="in" filter="fade">
                                      <p:cBhvr>
                                        <p:cTn id="24" dur="500"/>
                                        <p:tgtEl>
                                          <p:spTgt spid="135"/>
                                        </p:tgtEl>
                                      </p:cBhvr>
                                    </p:animEffect>
                                    <p:anim calcmode="lin" valueType="num">
                                      <p:cBhvr>
                                        <p:cTn id="25" dur="500" fill="hold"/>
                                        <p:tgtEl>
                                          <p:spTgt spid="135"/>
                                        </p:tgtEl>
                                        <p:attrNameLst>
                                          <p:attrName>ppt_x</p:attrName>
                                        </p:attrNameLst>
                                      </p:cBhvr>
                                      <p:tavLst>
                                        <p:tav tm="0">
                                          <p:val>
                                            <p:strVal val="#ppt_x"/>
                                          </p:val>
                                        </p:tav>
                                        <p:tav tm="100000">
                                          <p:val>
                                            <p:strVal val="#ppt_x"/>
                                          </p:val>
                                        </p:tav>
                                      </p:tavLst>
                                    </p:anim>
                                    <p:anim calcmode="lin" valueType="num">
                                      <p:cBhvr>
                                        <p:cTn id="26" dur="500" fill="hold"/>
                                        <p:tgtEl>
                                          <p:spTgt spid="13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fade">
                                      <p:cBhvr>
                                        <p:cTn id="29" dur="500"/>
                                        <p:tgtEl>
                                          <p:spTgt spid="143"/>
                                        </p:tgtEl>
                                      </p:cBhvr>
                                    </p:animEffect>
                                    <p:anim calcmode="lin" valueType="num">
                                      <p:cBhvr>
                                        <p:cTn id="30" dur="500" fill="hold"/>
                                        <p:tgtEl>
                                          <p:spTgt spid="143"/>
                                        </p:tgtEl>
                                        <p:attrNameLst>
                                          <p:attrName>ppt_x</p:attrName>
                                        </p:attrNameLst>
                                      </p:cBhvr>
                                      <p:tavLst>
                                        <p:tav tm="0">
                                          <p:val>
                                            <p:strVal val="#ppt_x"/>
                                          </p:val>
                                        </p:tav>
                                        <p:tav tm="100000">
                                          <p:val>
                                            <p:strVal val="#ppt_x"/>
                                          </p:val>
                                        </p:tav>
                                      </p:tavLst>
                                    </p:anim>
                                    <p:anim calcmode="lin" valueType="num">
                                      <p:cBhvr>
                                        <p:cTn id="31" dur="500" fill="hold"/>
                                        <p:tgtEl>
                                          <p:spTgt spid="143"/>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51"/>
                                        </p:tgtEl>
                                        <p:attrNameLst>
                                          <p:attrName>style.visibility</p:attrName>
                                        </p:attrNameLst>
                                      </p:cBhvr>
                                      <p:to>
                                        <p:strVal val="visible"/>
                                      </p:to>
                                    </p:set>
                                    <p:animEffect transition="in" filter="fade">
                                      <p:cBhvr>
                                        <p:cTn id="34" dur="500"/>
                                        <p:tgtEl>
                                          <p:spTgt spid="151"/>
                                        </p:tgtEl>
                                      </p:cBhvr>
                                    </p:animEffect>
                                    <p:anim calcmode="lin" valueType="num">
                                      <p:cBhvr>
                                        <p:cTn id="35" dur="500" fill="hold"/>
                                        <p:tgtEl>
                                          <p:spTgt spid="151"/>
                                        </p:tgtEl>
                                        <p:attrNameLst>
                                          <p:attrName>ppt_x</p:attrName>
                                        </p:attrNameLst>
                                      </p:cBhvr>
                                      <p:tavLst>
                                        <p:tav tm="0">
                                          <p:val>
                                            <p:strVal val="#ppt_x"/>
                                          </p:val>
                                        </p:tav>
                                        <p:tav tm="100000">
                                          <p:val>
                                            <p:strVal val="#ppt_x"/>
                                          </p:val>
                                        </p:tav>
                                      </p:tavLst>
                                    </p:anim>
                                    <p:anim calcmode="lin" valueType="num">
                                      <p:cBhvr>
                                        <p:cTn id="36" dur="500" fill="hold"/>
                                        <p:tgtEl>
                                          <p:spTgt spid="151"/>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52"/>
                                        </p:tgtEl>
                                        <p:attrNameLst>
                                          <p:attrName>style.visibility</p:attrName>
                                        </p:attrNameLst>
                                      </p:cBhvr>
                                      <p:to>
                                        <p:strVal val="visible"/>
                                      </p:to>
                                    </p:set>
                                    <p:animEffect transition="in" filter="fade">
                                      <p:cBhvr>
                                        <p:cTn id="39" dur="500"/>
                                        <p:tgtEl>
                                          <p:spTgt spid="152"/>
                                        </p:tgtEl>
                                      </p:cBhvr>
                                    </p:animEffect>
                                    <p:anim calcmode="lin" valueType="num">
                                      <p:cBhvr>
                                        <p:cTn id="40" dur="500" fill="hold"/>
                                        <p:tgtEl>
                                          <p:spTgt spid="152"/>
                                        </p:tgtEl>
                                        <p:attrNameLst>
                                          <p:attrName>ppt_x</p:attrName>
                                        </p:attrNameLst>
                                      </p:cBhvr>
                                      <p:tavLst>
                                        <p:tav tm="0">
                                          <p:val>
                                            <p:strVal val="#ppt_x"/>
                                          </p:val>
                                        </p:tav>
                                        <p:tav tm="100000">
                                          <p:val>
                                            <p:strVal val="#ppt_x"/>
                                          </p:val>
                                        </p:tav>
                                      </p:tavLst>
                                    </p:anim>
                                    <p:anim calcmode="lin" valueType="num">
                                      <p:cBhvr>
                                        <p:cTn id="41" dur="500" fill="hold"/>
                                        <p:tgtEl>
                                          <p:spTgt spid="15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fade">
                                      <p:cBhvr>
                                        <p:cTn id="44" dur="500"/>
                                        <p:tgtEl>
                                          <p:spTgt spid="132"/>
                                        </p:tgtEl>
                                      </p:cBhvr>
                                    </p:animEffect>
                                    <p:anim calcmode="lin" valueType="num">
                                      <p:cBhvr>
                                        <p:cTn id="45" dur="500" fill="hold"/>
                                        <p:tgtEl>
                                          <p:spTgt spid="132"/>
                                        </p:tgtEl>
                                        <p:attrNameLst>
                                          <p:attrName>ppt_x</p:attrName>
                                        </p:attrNameLst>
                                      </p:cBhvr>
                                      <p:tavLst>
                                        <p:tav tm="0">
                                          <p:val>
                                            <p:strVal val="#ppt_x"/>
                                          </p:val>
                                        </p:tav>
                                        <p:tav tm="100000">
                                          <p:val>
                                            <p:strVal val="#ppt_x"/>
                                          </p:val>
                                        </p:tav>
                                      </p:tavLst>
                                    </p:anim>
                                    <p:anim calcmode="lin" valueType="num">
                                      <p:cBhvr>
                                        <p:cTn id="46" dur="500" fill="hold"/>
                                        <p:tgtEl>
                                          <p:spTgt spid="132"/>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154"/>
                                        </p:tgtEl>
                                        <p:attrNameLst>
                                          <p:attrName>style.visibility</p:attrName>
                                        </p:attrNameLst>
                                      </p:cBhvr>
                                      <p:to>
                                        <p:strVal val="visible"/>
                                      </p:to>
                                    </p:set>
                                    <p:animEffect transition="in" filter="wipe(left)">
                                      <p:cBhvr>
                                        <p:cTn id="50" dur="1000"/>
                                        <p:tgtEl>
                                          <p:spTgt spid="154"/>
                                        </p:tgtEl>
                                      </p:cBhvr>
                                    </p:animEffect>
                                  </p:childTnLst>
                                </p:cTn>
                              </p:par>
                              <p:par>
                                <p:cTn id="51" presetID="22" presetClass="entr" presetSubtype="8" fill="hold" grpId="0" nodeType="withEffect">
                                  <p:stCondLst>
                                    <p:cond delay="500"/>
                                  </p:stCondLst>
                                  <p:childTnLst>
                                    <p:set>
                                      <p:cBhvr>
                                        <p:cTn id="52" dur="1" fill="hold">
                                          <p:stCondLst>
                                            <p:cond delay="0"/>
                                          </p:stCondLst>
                                        </p:cTn>
                                        <p:tgtEl>
                                          <p:spTgt spid="155"/>
                                        </p:tgtEl>
                                        <p:attrNameLst>
                                          <p:attrName>style.visibility</p:attrName>
                                        </p:attrNameLst>
                                      </p:cBhvr>
                                      <p:to>
                                        <p:strVal val="visible"/>
                                      </p:to>
                                    </p:set>
                                    <p:animEffect transition="in" filter="wipe(left)">
                                      <p:cBhvr>
                                        <p:cTn id="53" dur="500"/>
                                        <p:tgtEl>
                                          <p:spTgt spid="155"/>
                                        </p:tgtEl>
                                      </p:cBhvr>
                                    </p:animEffect>
                                  </p:childTnLst>
                                </p:cTn>
                              </p:par>
                            </p:childTnLst>
                          </p:cTn>
                        </p:par>
                        <p:par>
                          <p:cTn id="54" fill="hold">
                            <p:stCondLst>
                              <p:cond delay="2500"/>
                            </p:stCondLst>
                            <p:childTnLst>
                              <p:par>
                                <p:cTn id="55" presetID="42" presetClass="entr" presetSubtype="0" fill="hold" nodeType="afterEffect">
                                  <p:stCondLst>
                                    <p:cond delay="0"/>
                                  </p:stCondLst>
                                  <p:childTnLst>
                                    <p:set>
                                      <p:cBhvr>
                                        <p:cTn id="56" dur="1" fill="hold">
                                          <p:stCondLst>
                                            <p:cond delay="0"/>
                                          </p:stCondLst>
                                        </p:cTn>
                                        <p:tgtEl>
                                          <p:spTgt spid="158"/>
                                        </p:tgtEl>
                                        <p:attrNameLst>
                                          <p:attrName>style.visibility</p:attrName>
                                        </p:attrNameLst>
                                      </p:cBhvr>
                                      <p:to>
                                        <p:strVal val="visible"/>
                                      </p:to>
                                    </p:set>
                                    <p:animEffect transition="in" filter="fade">
                                      <p:cBhvr>
                                        <p:cTn id="57" dur="500"/>
                                        <p:tgtEl>
                                          <p:spTgt spid="158"/>
                                        </p:tgtEl>
                                      </p:cBhvr>
                                    </p:animEffect>
                                    <p:anim calcmode="lin" valueType="num">
                                      <p:cBhvr>
                                        <p:cTn id="58" dur="500" fill="hold"/>
                                        <p:tgtEl>
                                          <p:spTgt spid="158"/>
                                        </p:tgtEl>
                                        <p:attrNameLst>
                                          <p:attrName>ppt_x</p:attrName>
                                        </p:attrNameLst>
                                      </p:cBhvr>
                                      <p:tavLst>
                                        <p:tav tm="0">
                                          <p:val>
                                            <p:strVal val="#ppt_x"/>
                                          </p:val>
                                        </p:tav>
                                        <p:tav tm="100000">
                                          <p:val>
                                            <p:strVal val="#ppt_x"/>
                                          </p:val>
                                        </p:tav>
                                      </p:tavLst>
                                    </p:anim>
                                    <p:anim calcmode="lin" valueType="num">
                                      <p:cBhvr>
                                        <p:cTn id="59" dur="500" fill="hold"/>
                                        <p:tgtEl>
                                          <p:spTgt spid="15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fade">
                                      <p:cBhvr>
                                        <p:cTn id="62" dur="500"/>
                                        <p:tgtEl>
                                          <p:spTgt spid="157"/>
                                        </p:tgtEl>
                                      </p:cBhvr>
                                    </p:animEffect>
                                    <p:anim calcmode="lin" valueType="num">
                                      <p:cBhvr>
                                        <p:cTn id="63" dur="500" fill="hold"/>
                                        <p:tgtEl>
                                          <p:spTgt spid="157"/>
                                        </p:tgtEl>
                                        <p:attrNameLst>
                                          <p:attrName>ppt_x</p:attrName>
                                        </p:attrNameLst>
                                      </p:cBhvr>
                                      <p:tavLst>
                                        <p:tav tm="0">
                                          <p:val>
                                            <p:strVal val="#ppt_x"/>
                                          </p:val>
                                        </p:tav>
                                        <p:tav tm="100000">
                                          <p:val>
                                            <p:strVal val="#ppt_x"/>
                                          </p:val>
                                        </p:tav>
                                      </p:tavLst>
                                    </p:anim>
                                    <p:anim calcmode="lin" valueType="num">
                                      <p:cBhvr>
                                        <p:cTn id="64" dur="500" fill="hold"/>
                                        <p:tgtEl>
                                          <p:spTgt spid="15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9"/>
                                        </p:tgtEl>
                                        <p:attrNameLst>
                                          <p:attrName>style.visibility</p:attrName>
                                        </p:attrNameLst>
                                      </p:cBhvr>
                                      <p:to>
                                        <p:strVal val="visible"/>
                                      </p:to>
                                    </p:set>
                                    <p:animEffect transition="in" filter="fade">
                                      <p:cBhvr>
                                        <p:cTn id="67" dur="500"/>
                                        <p:tgtEl>
                                          <p:spTgt spid="159"/>
                                        </p:tgtEl>
                                      </p:cBhvr>
                                    </p:animEffect>
                                    <p:anim calcmode="lin" valueType="num">
                                      <p:cBhvr>
                                        <p:cTn id="68" dur="500" fill="hold"/>
                                        <p:tgtEl>
                                          <p:spTgt spid="159"/>
                                        </p:tgtEl>
                                        <p:attrNameLst>
                                          <p:attrName>ppt_x</p:attrName>
                                        </p:attrNameLst>
                                      </p:cBhvr>
                                      <p:tavLst>
                                        <p:tav tm="0">
                                          <p:val>
                                            <p:strVal val="#ppt_x"/>
                                          </p:val>
                                        </p:tav>
                                        <p:tav tm="100000">
                                          <p:val>
                                            <p:strVal val="#ppt_x"/>
                                          </p:val>
                                        </p:tav>
                                      </p:tavLst>
                                    </p:anim>
                                    <p:anim calcmode="lin" valueType="num">
                                      <p:cBhvr>
                                        <p:cTn id="69" dur="500" fill="hold"/>
                                        <p:tgtEl>
                                          <p:spTgt spid="159"/>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53"/>
                                        </p:tgtEl>
                                        <p:attrNameLst>
                                          <p:attrName>style.visibility</p:attrName>
                                        </p:attrNameLst>
                                      </p:cBhvr>
                                      <p:to>
                                        <p:strVal val="visible"/>
                                      </p:to>
                                    </p:set>
                                    <p:animEffect transition="in" filter="fade">
                                      <p:cBhvr>
                                        <p:cTn id="72" dur="500"/>
                                        <p:tgtEl>
                                          <p:spTgt spid="153"/>
                                        </p:tgtEl>
                                      </p:cBhvr>
                                    </p:animEffect>
                                    <p:anim calcmode="lin" valueType="num">
                                      <p:cBhvr>
                                        <p:cTn id="73" dur="500" fill="hold"/>
                                        <p:tgtEl>
                                          <p:spTgt spid="153"/>
                                        </p:tgtEl>
                                        <p:attrNameLst>
                                          <p:attrName>ppt_x</p:attrName>
                                        </p:attrNameLst>
                                      </p:cBhvr>
                                      <p:tavLst>
                                        <p:tav tm="0">
                                          <p:val>
                                            <p:strVal val="#ppt_x"/>
                                          </p:val>
                                        </p:tav>
                                        <p:tav tm="100000">
                                          <p:val>
                                            <p:strVal val="#ppt_x"/>
                                          </p:val>
                                        </p:tav>
                                      </p:tavLst>
                                    </p:anim>
                                    <p:anim calcmode="lin" valueType="num">
                                      <p:cBhvr>
                                        <p:cTn id="74" dur="500" fill="hold"/>
                                        <p:tgtEl>
                                          <p:spTgt spid="153"/>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160"/>
                                        </p:tgtEl>
                                        <p:attrNameLst>
                                          <p:attrName>style.visibility</p:attrName>
                                        </p:attrNameLst>
                                      </p:cBhvr>
                                      <p:to>
                                        <p:strVal val="visible"/>
                                      </p:to>
                                    </p:set>
                                    <p:animEffect transition="in" filter="fade">
                                      <p:cBhvr>
                                        <p:cTn id="77" dur="500"/>
                                        <p:tgtEl>
                                          <p:spTgt spid="160"/>
                                        </p:tgtEl>
                                      </p:cBhvr>
                                    </p:animEffect>
                                    <p:anim calcmode="lin" valueType="num">
                                      <p:cBhvr>
                                        <p:cTn id="78" dur="500" fill="hold"/>
                                        <p:tgtEl>
                                          <p:spTgt spid="160"/>
                                        </p:tgtEl>
                                        <p:attrNameLst>
                                          <p:attrName>ppt_x</p:attrName>
                                        </p:attrNameLst>
                                      </p:cBhvr>
                                      <p:tavLst>
                                        <p:tav tm="0">
                                          <p:val>
                                            <p:strVal val="#ppt_x"/>
                                          </p:val>
                                        </p:tav>
                                        <p:tav tm="100000">
                                          <p:val>
                                            <p:strVal val="#ppt_x"/>
                                          </p:val>
                                        </p:tav>
                                      </p:tavLst>
                                    </p:anim>
                                    <p:anim calcmode="lin" valueType="num">
                                      <p:cBhvr>
                                        <p:cTn id="79" dur="500" fill="hold"/>
                                        <p:tgtEl>
                                          <p:spTgt spid="160"/>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162"/>
                                        </p:tgtEl>
                                        <p:attrNameLst>
                                          <p:attrName>style.visibility</p:attrName>
                                        </p:attrNameLst>
                                      </p:cBhvr>
                                      <p:to>
                                        <p:strVal val="visible"/>
                                      </p:to>
                                    </p:set>
                                    <p:animEffect transition="in" filter="fade">
                                      <p:cBhvr>
                                        <p:cTn id="82" dur="500"/>
                                        <p:tgtEl>
                                          <p:spTgt spid="162"/>
                                        </p:tgtEl>
                                      </p:cBhvr>
                                    </p:animEffect>
                                    <p:anim calcmode="lin" valueType="num">
                                      <p:cBhvr>
                                        <p:cTn id="83" dur="500" fill="hold"/>
                                        <p:tgtEl>
                                          <p:spTgt spid="162"/>
                                        </p:tgtEl>
                                        <p:attrNameLst>
                                          <p:attrName>ppt_x</p:attrName>
                                        </p:attrNameLst>
                                      </p:cBhvr>
                                      <p:tavLst>
                                        <p:tav tm="0">
                                          <p:val>
                                            <p:strVal val="#ppt_x"/>
                                          </p:val>
                                        </p:tav>
                                        <p:tav tm="100000">
                                          <p:val>
                                            <p:strVal val="#ppt_x"/>
                                          </p:val>
                                        </p:tav>
                                      </p:tavLst>
                                    </p:anim>
                                    <p:anim calcmode="lin" valueType="num">
                                      <p:cBhvr>
                                        <p:cTn id="84" dur="500" fill="hold"/>
                                        <p:tgtEl>
                                          <p:spTgt spid="162"/>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fade">
                                      <p:cBhvr>
                                        <p:cTn id="87" dur="500"/>
                                        <p:tgtEl>
                                          <p:spTgt spid="161"/>
                                        </p:tgtEl>
                                      </p:cBhvr>
                                    </p:animEffect>
                                    <p:anim calcmode="lin" valueType="num">
                                      <p:cBhvr>
                                        <p:cTn id="88" dur="500" fill="hold"/>
                                        <p:tgtEl>
                                          <p:spTgt spid="161"/>
                                        </p:tgtEl>
                                        <p:attrNameLst>
                                          <p:attrName>ppt_x</p:attrName>
                                        </p:attrNameLst>
                                      </p:cBhvr>
                                      <p:tavLst>
                                        <p:tav tm="0">
                                          <p:val>
                                            <p:strVal val="#ppt_x"/>
                                          </p:val>
                                        </p:tav>
                                        <p:tav tm="100000">
                                          <p:val>
                                            <p:strVal val="#ppt_x"/>
                                          </p:val>
                                        </p:tav>
                                      </p:tavLst>
                                    </p:anim>
                                    <p:anim calcmode="lin" valueType="num">
                                      <p:cBhvr>
                                        <p:cTn id="89" dur="500" fill="hold"/>
                                        <p:tgtEl>
                                          <p:spTgt spid="161"/>
                                        </p:tgtEl>
                                        <p:attrNameLst>
                                          <p:attrName>ppt_y</p:attrName>
                                        </p:attrNameLst>
                                      </p:cBhvr>
                                      <p:tavLst>
                                        <p:tav tm="0">
                                          <p:val>
                                            <p:strVal val="#ppt_y-.1"/>
                                          </p:val>
                                        </p:tav>
                                        <p:tav tm="100000">
                                          <p:val>
                                            <p:strVal val="#ppt_y"/>
                                          </p:val>
                                        </p:tav>
                                      </p:tavLst>
                                    </p:anim>
                                  </p:childTnLst>
                                </p:cTn>
                              </p:par>
                            </p:childTnLst>
                          </p:cTn>
                        </p:par>
                        <p:par>
                          <p:cTn id="90" fill="hold">
                            <p:stCondLst>
                              <p:cond delay="3000"/>
                            </p:stCondLst>
                            <p:childTnLst>
                              <p:par>
                                <p:cTn id="91" presetID="22" presetClass="entr" presetSubtype="8" fill="hold" nodeType="afterEffect">
                                  <p:stCondLst>
                                    <p:cond delay="0"/>
                                  </p:stCondLst>
                                  <p:childTnLst>
                                    <p:set>
                                      <p:cBhvr>
                                        <p:cTn id="92" dur="1" fill="hold">
                                          <p:stCondLst>
                                            <p:cond delay="0"/>
                                          </p:stCondLst>
                                        </p:cTn>
                                        <p:tgtEl>
                                          <p:spTgt spid="112"/>
                                        </p:tgtEl>
                                        <p:attrNameLst>
                                          <p:attrName>style.visibility</p:attrName>
                                        </p:attrNameLst>
                                      </p:cBhvr>
                                      <p:to>
                                        <p:strVal val="visible"/>
                                      </p:to>
                                    </p:set>
                                    <p:animEffect transition="in" filter="wipe(left)">
                                      <p:cBhvr>
                                        <p:cTn id="93" dur="500"/>
                                        <p:tgtEl>
                                          <p:spTgt spid="112"/>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73"/>
                                        </p:tgtEl>
                                        <p:attrNameLst>
                                          <p:attrName>style.visibility</p:attrName>
                                        </p:attrNameLst>
                                      </p:cBhvr>
                                      <p:to>
                                        <p:strVal val="visible"/>
                                      </p:to>
                                    </p:set>
                                    <p:animEffect transition="in" filter="wipe(left)">
                                      <p:cBhvr>
                                        <p:cTn id="96" dur="500"/>
                                        <p:tgtEl>
                                          <p:spTgt spid="17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nodeType="clickEffect">
                                  <p:stCondLst>
                                    <p:cond delay="0"/>
                                  </p:stCondLst>
                                  <p:childTnLst>
                                    <p:set>
                                      <p:cBhvr>
                                        <p:cTn id="100" dur="1" fill="hold">
                                          <p:stCondLst>
                                            <p:cond delay="0"/>
                                          </p:stCondLst>
                                        </p:cTn>
                                        <p:tgtEl>
                                          <p:spTgt spid="168"/>
                                        </p:tgtEl>
                                        <p:attrNameLst>
                                          <p:attrName>style.visibility</p:attrName>
                                        </p:attrNameLst>
                                      </p:cBhvr>
                                      <p:to>
                                        <p:strVal val="visible"/>
                                      </p:to>
                                    </p:set>
                                    <p:animEffect transition="in" filter="wipe(up)">
                                      <p:cBhvr>
                                        <p:cTn id="101" dur="500"/>
                                        <p:tgtEl>
                                          <p:spTgt spid="168"/>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Effect transition="in" filter="wipe(left)">
                                      <p:cBhvr>
                                        <p:cTn id="105" dur="1000"/>
                                        <p:tgtEl>
                                          <p:spTgt spid="116"/>
                                        </p:tgtEl>
                                      </p:cBhvr>
                                    </p:animEffect>
                                  </p:childTnLst>
                                </p:cTn>
                              </p:par>
                              <p:par>
                                <p:cTn id="106" presetID="22" presetClass="entr" presetSubtype="8" fill="hold" grpId="0" nodeType="withEffect">
                                  <p:stCondLst>
                                    <p:cond delay="500"/>
                                  </p:stCondLst>
                                  <p:childTnLst>
                                    <p:set>
                                      <p:cBhvr>
                                        <p:cTn id="107" dur="1" fill="hold">
                                          <p:stCondLst>
                                            <p:cond delay="0"/>
                                          </p:stCondLst>
                                        </p:cTn>
                                        <p:tgtEl>
                                          <p:spTgt spid="126"/>
                                        </p:tgtEl>
                                        <p:attrNameLst>
                                          <p:attrName>style.visibility</p:attrName>
                                        </p:attrNameLst>
                                      </p:cBhvr>
                                      <p:to>
                                        <p:strVal val="visible"/>
                                      </p:to>
                                    </p:set>
                                    <p:animEffect transition="in" filter="wipe(left)">
                                      <p:cBhvr>
                                        <p:cTn id="108" dur="500"/>
                                        <p:tgtEl>
                                          <p:spTgt spid="126"/>
                                        </p:tgtEl>
                                      </p:cBhvr>
                                    </p:animEffect>
                                  </p:childTnLst>
                                </p:cTn>
                              </p:par>
                              <p:par>
                                <p:cTn id="109" presetID="42" presetClass="entr" presetSubtype="0" fill="hold" nodeType="withEffect">
                                  <p:stCondLst>
                                    <p:cond delay="0"/>
                                  </p:stCondLst>
                                  <p:childTnLst>
                                    <p:set>
                                      <p:cBhvr>
                                        <p:cTn id="110" dur="1" fill="hold">
                                          <p:stCondLst>
                                            <p:cond delay="0"/>
                                          </p:stCondLst>
                                        </p:cTn>
                                        <p:tgtEl>
                                          <p:spTgt spid="167"/>
                                        </p:tgtEl>
                                        <p:attrNameLst>
                                          <p:attrName>style.visibility</p:attrName>
                                        </p:attrNameLst>
                                      </p:cBhvr>
                                      <p:to>
                                        <p:strVal val="visible"/>
                                      </p:to>
                                    </p:set>
                                    <p:animEffect transition="in" filter="fade">
                                      <p:cBhvr>
                                        <p:cTn id="111" dur="500"/>
                                        <p:tgtEl>
                                          <p:spTgt spid="167"/>
                                        </p:tgtEl>
                                      </p:cBhvr>
                                    </p:animEffect>
                                    <p:anim calcmode="lin" valueType="num">
                                      <p:cBhvr>
                                        <p:cTn id="112" dur="500" fill="hold"/>
                                        <p:tgtEl>
                                          <p:spTgt spid="167"/>
                                        </p:tgtEl>
                                        <p:attrNameLst>
                                          <p:attrName>ppt_x</p:attrName>
                                        </p:attrNameLst>
                                      </p:cBhvr>
                                      <p:tavLst>
                                        <p:tav tm="0">
                                          <p:val>
                                            <p:strVal val="#ppt_x"/>
                                          </p:val>
                                        </p:tav>
                                        <p:tav tm="100000">
                                          <p:val>
                                            <p:strVal val="#ppt_x"/>
                                          </p:val>
                                        </p:tav>
                                      </p:tavLst>
                                    </p:anim>
                                    <p:anim calcmode="lin" valueType="num">
                                      <p:cBhvr>
                                        <p:cTn id="113" dur="500" fill="hold"/>
                                        <p:tgtEl>
                                          <p:spTgt spid="167"/>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36"/>
                                        </p:tgtEl>
                                        <p:attrNameLst>
                                          <p:attrName>style.visibility</p:attrName>
                                        </p:attrNameLst>
                                      </p:cBhvr>
                                      <p:to>
                                        <p:strVal val="visible"/>
                                      </p:to>
                                    </p:set>
                                    <p:animEffect transition="in" filter="fade">
                                      <p:cBhvr>
                                        <p:cTn id="116" dur="500"/>
                                        <p:tgtEl>
                                          <p:spTgt spid="136"/>
                                        </p:tgtEl>
                                      </p:cBhvr>
                                    </p:animEffect>
                                    <p:anim calcmode="lin" valueType="num">
                                      <p:cBhvr>
                                        <p:cTn id="117" dur="500" fill="hold"/>
                                        <p:tgtEl>
                                          <p:spTgt spid="136"/>
                                        </p:tgtEl>
                                        <p:attrNameLst>
                                          <p:attrName>ppt_x</p:attrName>
                                        </p:attrNameLst>
                                      </p:cBhvr>
                                      <p:tavLst>
                                        <p:tav tm="0">
                                          <p:val>
                                            <p:strVal val="#ppt_x"/>
                                          </p:val>
                                        </p:tav>
                                        <p:tav tm="100000">
                                          <p:val>
                                            <p:strVal val="#ppt_x"/>
                                          </p:val>
                                        </p:tav>
                                      </p:tavLst>
                                    </p:anim>
                                    <p:anim calcmode="lin" valueType="num">
                                      <p:cBhvr>
                                        <p:cTn id="118" dur="500" fill="hold"/>
                                        <p:tgtEl>
                                          <p:spTgt spid="136"/>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137"/>
                                        </p:tgtEl>
                                        <p:attrNameLst>
                                          <p:attrName>style.visibility</p:attrName>
                                        </p:attrNameLst>
                                      </p:cBhvr>
                                      <p:to>
                                        <p:strVal val="visible"/>
                                      </p:to>
                                    </p:set>
                                    <p:animEffect transition="in" filter="fade">
                                      <p:cBhvr>
                                        <p:cTn id="121" dur="500"/>
                                        <p:tgtEl>
                                          <p:spTgt spid="137"/>
                                        </p:tgtEl>
                                      </p:cBhvr>
                                    </p:animEffect>
                                    <p:anim calcmode="lin" valueType="num">
                                      <p:cBhvr>
                                        <p:cTn id="122" dur="500" fill="hold"/>
                                        <p:tgtEl>
                                          <p:spTgt spid="137"/>
                                        </p:tgtEl>
                                        <p:attrNameLst>
                                          <p:attrName>ppt_x</p:attrName>
                                        </p:attrNameLst>
                                      </p:cBhvr>
                                      <p:tavLst>
                                        <p:tav tm="0">
                                          <p:val>
                                            <p:strVal val="#ppt_x"/>
                                          </p:val>
                                        </p:tav>
                                        <p:tav tm="100000">
                                          <p:val>
                                            <p:strVal val="#ppt_x"/>
                                          </p:val>
                                        </p:tav>
                                      </p:tavLst>
                                    </p:anim>
                                    <p:anim calcmode="lin" valueType="num">
                                      <p:cBhvr>
                                        <p:cTn id="123" dur="500" fill="hold"/>
                                        <p:tgtEl>
                                          <p:spTgt spid="13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131"/>
                                        </p:tgtEl>
                                        <p:attrNameLst>
                                          <p:attrName>style.visibility</p:attrName>
                                        </p:attrNameLst>
                                      </p:cBhvr>
                                      <p:to>
                                        <p:strVal val="visible"/>
                                      </p:to>
                                    </p:set>
                                    <p:animEffect transition="in" filter="fade">
                                      <p:cBhvr>
                                        <p:cTn id="126" dur="500"/>
                                        <p:tgtEl>
                                          <p:spTgt spid="131"/>
                                        </p:tgtEl>
                                      </p:cBhvr>
                                    </p:animEffect>
                                    <p:anim calcmode="lin" valueType="num">
                                      <p:cBhvr>
                                        <p:cTn id="127" dur="500" fill="hold"/>
                                        <p:tgtEl>
                                          <p:spTgt spid="131"/>
                                        </p:tgtEl>
                                        <p:attrNameLst>
                                          <p:attrName>ppt_x</p:attrName>
                                        </p:attrNameLst>
                                      </p:cBhvr>
                                      <p:tavLst>
                                        <p:tav tm="0">
                                          <p:val>
                                            <p:strVal val="#ppt_x"/>
                                          </p:val>
                                        </p:tav>
                                        <p:tav tm="100000">
                                          <p:val>
                                            <p:strVal val="#ppt_x"/>
                                          </p:val>
                                        </p:tav>
                                      </p:tavLst>
                                    </p:anim>
                                    <p:anim calcmode="lin" valueType="num">
                                      <p:cBhvr>
                                        <p:cTn id="128" dur="500" fill="hold"/>
                                        <p:tgtEl>
                                          <p:spTgt spid="131"/>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nodePh="1">
                                  <p:stCondLst>
                                    <p:cond delay="0"/>
                                  </p:stCondLst>
                                  <p:endCondLst>
                                    <p:cond evt="begin" delay="0">
                                      <p:tn val="129"/>
                                    </p:cond>
                                  </p:endCondLst>
                                  <p:childTnLst>
                                    <p:set>
                                      <p:cBhvr>
                                        <p:cTn id="130" dur="1" fill="hold">
                                          <p:stCondLst>
                                            <p:cond delay="0"/>
                                          </p:stCondLst>
                                        </p:cTn>
                                        <p:tgtEl>
                                          <p:spTgt spid="144"/>
                                        </p:tgtEl>
                                        <p:attrNameLst>
                                          <p:attrName>style.visibility</p:attrName>
                                        </p:attrNameLst>
                                      </p:cBhvr>
                                      <p:to>
                                        <p:strVal val="visible"/>
                                      </p:to>
                                    </p:set>
                                    <p:animEffect transition="in" filter="fade">
                                      <p:cBhvr>
                                        <p:cTn id="131" dur="500"/>
                                        <p:tgtEl>
                                          <p:spTgt spid="144"/>
                                        </p:tgtEl>
                                      </p:cBhvr>
                                    </p:animEffect>
                                    <p:anim calcmode="lin" valueType="num">
                                      <p:cBhvr>
                                        <p:cTn id="132" dur="500" fill="hold"/>
                                        <p:tgtEl>
                                          <p:spTgt spid="144"/>
                                        </p:tgtEl>
                                        <p:attrNameLst>
                                          <p:attrName>ppt_x</p:attrName>
                                        </p:attrNameLst>
                                      </p:cBhvr>
                                      <p:tavLst>
                                        <p:tav tm="0">
                                          <p:val>
                                            <p:strVal val="#ppt_x"/>
                                          </p:val>
                                        </p:tav>
                                        <p:tav tm="100000">
                                          <p:val>
                                            <p:strVal val="#ppt_x"/>
                                          </p:val>
                                        </p:tav>
                                      </p:tavLst>
                                    </p:anim>
                                    <p:anim calcmode="lin" valueType="num">
                                      <p:cBhvr>
                                        <p:cTn id="133" dur="500" fill="hold"/>
                                        <p:tgtEl>
                                          <p:spTgt spid="144"/>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172"/>
                                        </p:tgtEl>
                                        <p:attrNameLst>
                                          <p:attrName>style.visibility</p:attrName>
                                        </p:attrNameLst>
                                      </p:cBhvr>
                                      <p:to>
                                        <p:strVal val="visible"/>
                                      </p:to>
                                    </p:set>
                                    <p:animEffect transition="in" filter="fade">
                                      <p:cBhvr>
                                        <p:cTn id="136" dur="500"/>
                                        <p:tgtEl>
                                          <p:spTgt spid="172"/>
                                        </p:tgtEl>
                                      </p:cBhvr>
                                    </p:animEffect>
                                    <p:anim calcmode="lin" valueType="num">
                                      <p:cBhvr>
                                        <p:cTn id="137" dur="500" fill="hold"/>
                                        <p:tgtEl>
                                          <p:spTgt spid="172"/>
                                        </p:tgtEl>
                                        <p:attrNameLst>
                                          <p:attrName>ppt_x</p:attrName>
                                        </p:attrNameLst>
                                      </p:cBhvr>
                                      <p:tavLst>
                                        <p:tav tm="0">
                                          <p:val>
                                            <p:strVal val="#ppt_x"/>
                                          </p:val>
                                        </p:tav>
                                        <p:tav tm="100000">
                                          <p:val>
                                            <p:strVal val="#ppt_x"/>
                                          </p:val>
                                        </p:tav>
                                      </p:tavLst>
                                    </p:anim>
                                    <p:anim calcmode="lin" valueType="num">
                                      <p:cBhvr>
                                        <p:cTn id="138" dur="500" fill="hold"/>
                                        <p:tgtEl>
                                          <p:spTgt spid="172"/>
                                        </p:tgtEl>
                                        <p:attrNameLst>
                                          <p:attrName>ppt_y</p:attrName>
                                        </p:attrNameLst>
                                      </p:cBhvr>
                                      <p:tavLst>
                                        <p:tav tm="0">
                                          <p:val>
                                            <p:strVal val="#ppt_y-.1"/>
                                          </p:val>
                                        </p:tav>
                                        <p:tav tm="100000">
                                          <p:val>
                                            <p:strVal val="#ppt_y"/>
                                          </p:val>
                                        </p:tav>
                                      </p:tavLst>
                                    </p:anim>
                                  </p:childTnLst>
                                </p:cTn>
                              </p:par>
                              <p:par>
                                <p:cTn id="139" presetID="47" presetClass="entr" presetSubtype="0" fill="hold" nodeType="withEffect">
                                  <p:stCondLst>
                                    <p:cond delay="0"/>
                                  </p:stCondLst>
                                  <p:childTnLst>
                                    <p:set>
                                      <p:cBhvr>
                                        <p:cTn id="140" dur="1" fill="hold">
                                          <p:stCondLst>
                                            <p:cond delay="0"/>
                                          </p:stCondLst>
                                        </p:cTn>
                                        <p:tgtEl>
                                          <p:spTgt spid="174"/>
                                        </p:tgtEl>
                                        <p:attrNameLst>
                                          <p:attrName>style.visibility</p:attrName>
                                        </p:attrNameLst>
                                      </p:cBhvr>
                                      <p:to>
                                        <p:strVal val="visible"/>
                                      </p:to>
                                    </p:set>
                                    <p:animEffect transition="in" filter="fade">
                                      <p:cBhvr>
                                        <p:cTn id="141" dur="500"/>
                                        <p:tgtEl>
                                          <p:spTgt spid="174"/>
                                        </p:tgtEl>
                                      </p:cBhvr>
                                    </p:animEffect>
                                    <p:anim calcmode="lin" valueType="num">
                                      <p:cBhvr>
                                        <p:cTn id="142" dur="500" fill="hold"/>
                                        <p:tgtEl>
                                          <p:spTgt spid="174"/>
                                        </p:tgtEl>
                                        <p:attrNameLst>
                                          <p:attrName>ppt_x</p:attrName>
                                        </p:attrNameLst>
                                      </p:cBhvr>
                                      <p:tavLst>
                                        <p:tav tm="0">
                                          <p:val>
                                            <p:strVal val="#ppt_x"/>
                                          </p:val>
                                        </p:tav>
                                        <p:tav tm="100000">
                                          <p:val>
                                            <p:strVal val="#ppt_x"/>
                                          </p:val>
                                        </p:tav>
                                      </p:tavLst>
                                    </p:anim>
                                    <p:anim calcmode="lin" valueType="num">
                                      <p:cBhvr>
                                        <p:cTn id="143" dur="500" fill="hold"/>
                                        <p:tgtEl>
                                          <p:spTgt spid="174"/>
                                        </p:tgtEl>
                                        <p:attrNameLst>
                                          <p:attrName>ppt_y</p:attrName>
                                        </p:attrNameLst>
                                      </p:cBhvr>
                                      <p:tavLst>
                                        <p:tav tm="0">
                                          <p:val>
                                            <p:strVal val="#ppt_y-.1"/>
                                          </p:val>
                                        </p:tav>
                                        <p:tav tm="100000">
                                          <p:val>
                                            <p:strVal val="#ppt_y"/>
                                          </p:val>
                                        </p:tav>
                                      </p:tavLst>
                                    </p:anim>
                                  </p:childTnLst>
                                </p:cTn>
                              </p:par>
                              <p:par>
                                <p:cTn id="144" presetID="47" presetClass="entr" presetSubtype="0" fill="hold" nodeType="withEffect">
                                  <p:stCondLst>
                                    <p:cond delay="0"/>
                                  </p:stCondLst>
                                  <p:childTnLst>
                                    <p:set>
                                      <p:cBhvr>
                                        <p:cTn id="145" dur="1" fill="hold">
                                          <p:stCondLst>
                                            <p:cond delay="0"/>
                                          </p:stCondLst>
                                        </p:cTn>
                                        <p:tgtEl>
                                          <p:spTgt spid="175"/>
                                        </p:tgtEl>
                                        <p:attrNameLst>
                                          <p:attrName>style.visibility</p:attrName>
                                        </p:attrNameLst>
                                      </p:cBhvr>
                                      <p:to>
                                        <p:strVal val="visible"/>
                                      </p:to>
                                    </p:set>
                                    <p:animEffect transition="in" filter="fade">
                                      <p:cBhvr>
                                        <p:cTn id="146" dur="500"/>
                                        <p:tgtEl>
                                          <p:spTgt spid="175"/>
                                        </p:tgtEl>
                                      </p:cBhvr>
                                    </p:animEffect>
                                    <p:anim calcmode="lin" valueType="num">
                                      <p:cBhvr>
                                        <p:cTn id="147" dur="500" fill="hold"/>
                                        <p:tgtEl>
                                          <p:spTgt spid="175"/>
                                        </p:tgtEl>
                                        <p:attrNameLst>
                                          <p:attrName>ppt_x</p:attrName>
                                        </p:attrNameLst>
                                      </p:cBhvr>
                                      <p:tavLst>
                                        <p:tav tm="0">
                                          <p:val>
                                            <p:strVal val="#ppt_x"/>
                                          </p:val>
                                        </p:tav>
                                        <p:tav tm="100000">
                                          <p:val>
                                            <p:strVal val="#ppt_x"/>
                                          </p:val>
                                        </p:tav>
                                      </p:tavLst>
                                    </p:anim>
                                    <p:anim calcmode="lin" valueType="num">
                                      <p:cBhvr>
                                        <p:cTn id="148" dur="500" fill="hold"/>
                                        <p:tgtEl>
                                          <p:spTgt spid="175"/>
                                        </p:tgtEl>
                                        <p:attrNameLst>
                                          <p:attrName>ppt_y</p:attrName>
                                        </p:attrNameLst>
                                      </p:cBhvr>
                                      <p:tavLst>
                                        <p:tav tm="0">
                                          <p:val>
                                            <p:strVal val="#ppt_y-.1"/>
                                          </p:val>
                                        </p:tav>
                                        <p:tav tm="100000">
                                          <p:val>
                                            <p:strVal val="#ppt_y"/>
                                          </p:val>
                                        </p:tav>
                                      </p:tavLst>
                                    </p:anim>
                                  </p:childTnLst>
                                </p:cTn>
                              </p:par>
                              <p:par>
                                <p:cTn id="149" presetID="47" presetClass="entr" presetSubtype="0" fill="hold" grpId="0" nodeType="withEffect">
                                  <p:stCondLst>
                                    <p:cond delay="0"/>
                                  </p:stCondLst>
                                  <p:childTnLst>
                                    <p:set>
                                      <p:cBhvr>
                                        <p:cTn id="150" dur="1" fill="hold">
                                          <p:stCondLst>
                                            <p:cond delay="0"/>
                                          </p:stCondLst>
                                        </p:cTn>
                                        <p:tgtEl>
                                          <p:spTgt spid="163"/>
                                        </p:tgtEl>
                                        <p:attrNameLst>
                                          <p:attrName>style.visibility</p:attrName>
                                        </p:attrNameLst>
                                      </p:cBhvr>
                                      <p:to>
                                        <p:strVal val="visible"/>
                                      </p:to>
                                    </p:set>
                                    <p:animEffect transition="in" filter="fade">
                                      <p:cBhvr>
                                        <p:cTn id="151" dur="500"/>
                                        <p:tgtEl>
                                          <p:spTgt spid="163"/>
                                        </p:tgtEl>
                                      </p:cBhvr>
                                    </p:animEffect>
                                    <p:anim calcmode="lin" valueType="num">
                                      <p:cBhvr>
                                        <p:cTn id="152" dur="500" fill="hold"/>
                                        <p:tgtEl>
                                          <p:spTgt spid="163"/>
                                        </p:tgtEl>
                                        <p:attrNameLst>
                                          <p:attrName>ppt_x</p:attrName>
                                        </p:attrNameLst>
                                      </p:cBhvr>
                                      <p:tavLst>
                                        <p:tav tm="0">
                                          <p:val>
                                            <p:strVal val="#ppt_x"/>
                                          </p:val>
                                        </p:tav>
                                        <p:tav tm="100000">
                                          <p:val>
                                            <p:strVal val="#ppt_x"/>
                                          </p:val>
                                        </p:tav>
                                      </p:tavLst>
                                    </p:anim>
                                    <p:anim calcmode="lin" valueType="num">
                                      <p:cBhvr>
                                        <p:cTn id="153" dur="500" fill="hold"/>
                                        <p:tgtEl>
                                          <p:spTgt spid="163"/>
                                        </p:tgtEl>
                                        <p:attrNameLst>
                                          <p:attrName>ppt_y</p:attrName>
                                        </p:attrNameLst>
                                      </p:cBhvr>
                                      <p:tavLst>
                                        <p:tav tm="0">
                                          <p:val>
                                            <p:strVal val="#ppt_y-.1"/>
                                          </p:val>
                                        </p:tav>
                                        <p:tav tm="100000">
                                          <p:val>
                                            <p:strVal val="#ppt_y"/>
                                          </p:val>
                                        </p:tav>
                                      </p:tavLst>
                                    </p:anim>
                                  </p:childTnLst>
                                </p:cTn>
                              </p:par>
                            </p:childTnLst>
                          </p:cTn>
                        </p:par>
                        <p:par>
                          <p:cTn id="154" fill="hold">
                            <p:stCondLst>
                              <p:cond delay="1500"/>
                            </p:stCondLst>
                            <p:childTnLst>
                              <p:par>
                                <p:cTn id="155" presetID="22" presetClass="entr" presetSubtype="8" fill="hold" grpId="0" nodeType="afterEffect">
                                  <p:stCondLst>
                                    <p:cond delay="0"/>
                                  </p:stCondLst>
                                  <p:childTnLst>
                                    <p:set>
                                      <p:cBhvr>
                                        <p:cTn id="156" dur="1" fill="hold">
                                          <p:stCondLst>
                                            <p:cond delay="0"/>
                                          </p:stCondLst>
                                        </p:cTn>
                                        <p:tgtEl>
                                          <p:spTgt spid="169"/>
                                        </p:tgtEl>
                                        <p:attrNameLst>
                                          <p:attrName>style.visibility</p:attrName>
                                        </p:attrNameLst>
                                      </p:cBhvr>
                                      <p:to>
                                        <p:strVal val="visible"/>
                                      </p:to>
                                    </p:set>
                                    <p:animEffect transition="in" filter="wipe(left)">
                                      <p:cBhvr>
                                        <p:cTn id="157" dur="500"/>
                                        <p:tgtEl>
                                          <p:spTgt spid="169"/>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170"/>
                                        </p:tgtEl>
                                        <p:attrNameLst>
                                          <p:attrName>style.visibility</p:attrName>
                                        </p:attrNameLst>
                                      </p:cBhvr>
                                      <p:to>
                                        <p:strVal val="visible"/>
                                      </p:to>
                                    </p:set>
                                    <p:animEffect transition="in" filter="wipe(left)">
                                      <p:cBhvr>
                                        <p:cTn id="160" dur="500"/>
                                        <p:tgtEl>
                                          <p:spTgt spid="170"/>
                                        </p:tgtEl>
                                      </p:cBhvr>
                                    </p:animEffect>
                                  </p:childTnLst>
                                </p:cTn>
                              </p:par>
                              <p:par>
                                <p:cTn id="161" presetID="22" presetClass="entr" presetSubtype="4" fill="hold" nodeType="withEffect">
                                  <p:stCondLst>
                                    <p:cond delay="0"/>
                                  </p:stCondLst>
                                  <p:childTnLst>
                                    <p:set>
                                      <p:cBhvr>
                                        <p:cTn id="162" dur="1" fill="hold">
                                          <p:stCondLst>
                                            <p:cond delay="0"/>
                                          </p:stCondLst>
                                        </p:cTn>
                                        <p:tgtEl>
                                          <p:spTgt spid="177"/>
                                        </p:tgtEl>
                                        <p:attrNameLst>
                                          <p:attrName>style.visibility</p:attrName>
                                        </p:attrNameLst>
                                      </p:cBhvr>
                                      <p:to>
                                        <p:strVal val="visible"/>
                                      </p:to>
                                    </p:set>
                                    <p:animEffect transition="in" filter="wipe(down)">
                                      <p:cBhvr>
                                        <p:cTn id="163" dur="500"/>
                                        <p:tgtEl>
                                          <p:spTgt spid="177"/>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1" fill="hold" nodeType="clickEffect">
                                  <p:stCondLst>
                                    <p:cond delay="0"/>
                                  </p:stCondLst>
                                  <p:childTnLst>
                                    <p:set>
                                      <p:cBhvr>
                                        <p:cTn id="167" dur="1" fill="hold">
                                          <p:stCondLst>
                                            <p:cond delay="0"/>
                                          </p:stCondLst>
                                        </p:cTn>
                                        <p:tgtEl>
                                          <p:spTgt spid="150"/>
                                        </p:tgtEl>
                                        <p:attrNameLst>
                                          <p:attrName>style.visibility</p:attrName>
                                        </p:attrNameLst>
                                      </p:cBhvr>
                                      <p:to>
                                        <p:strVal val="visible"/>
                                      </p:to>
                                    </p:set>
                                    <p:animEffect transition="in" filter="wipe(up)">
                                      <p:cBhvr>
                                        <p:cTn id="168" dur="500"/>
                                        <p:tgtEl>
                                          <p:spTgt spid="150"/>
                                        </p:tgtEl>
                                      </p:cBhvr>
                                    </p:animEffect>
                                  </p:childTnLst>
                                </p:cTn>
                              </p:par>
                            </p:childTnLst>
                          </p:cTn>
                        </p:par>
                        <p:par>
                          <p:cTn id="169" fill="hold">
                            <p:stCondLst>
                              <p:cond delay="500"/>
                            </p:stCondLst>
                            <p:childTnLst>
                              <p:par>
                                <p:cTn id="170" presetID="22" presetClass="entr" presetSubtype="8" fill="hold" nodeType="afterEffect">
                                  <p:stCondLst>
                                    <p:cond delay="0"/>
                                  </p:stCondLst>
                                  <p:childTnLst>
                                    <p:set>
                                      <p:cBhvr>
                                        <p:cTn id="171" dur="1" fill="hold">
                                          <p:stCondLst>
                                            <p:cond delay="0"/>
                                          </p:stCondLst>
                                        </p:cTn>
                                        <p:tgtEl>
                                          <p:spTgt spid="120"/>
                                        </p:tgtEl>
                                        <p:attrNameLst>
                                          <p:attrName>style.visibility</p:attrName>
                                        </p:attrNameLst>
                                      </p:cBhvr>
                                      <p:to>
                                        <p:strVal val="visible"/>
                                      </p:to>
                                    </p:set>
                                    <p:animEffect transition="in" filter="wipe(left)">
                                      <p:cBhvr>
                                        <p:cTn id="172" dur="1000"/>
                                        <p:tgtEl>
                                          <p:spTgt spid="120"/>
                                        </p:tgtEl>
                                      </p:cBhvr>
                                    </p:animEffect>
                                  </p:childTnLst>
                                </p:cTn>
                              </p:par>
                              <p:par>
                                <p:cTn id="173" presetID="22" presetClass="entr" presetSubtype="8" fill="hold" grpId="0" nodeType="withEffect">
                                  <p:stCondLst>
                                    <p:cond delay="500"/>
                                  </p:stCondLst>
                                  <p:childTnLst>
                                    <p:set>
                                      <p:cBhvr>
                                        <p:cTn id="174" dur="1" fill="hold">
                                          <p:stCondLst>
                                            <p:cond delay="0"/>
                                          </p:stCondLst>
                                        </p:cTn>
                                        <p:tgtEl>
                                          <p:spTgt spid="127"/>
                                        </p:tgtEl>
                                        <p:attrNameLst>
                                          <p:attrName>style.visibility</p:attrName>
                                        </p:attrNameLst>
                                      </p:cBhvr>
                                      <p:to>
                                        <p:strVal val="visible"/>
                                      </p:to>
                                    </p:set>
                                    <p:animEffect transition="in" filter="wipe(left)">
                                      <p:cBhvr>
                                        <p:cTn id="175" dur="500"/>
                                        <p:tgtEl>
                                          <p:spTgt spid="127"/>
                                        </p:tgtEl>
                                      </p:cBhvr>
                                    </p:animEffect>
                                  </p:childTnLst>
                                </p:cTn>
                              </p:par>
                            </p:childTnLst>
                          </p:cTn>
                        </p:par>
                        <p:par>
                          <p:cTn id="176" fill="hold">
                            <p:stCondLst>
                              <p:cond delay="1500"/>
                            </p:stCondLst>
                            <p:childTnLst>
                              <p:par>
                                <p:cTn id="177" presetID="42" presetClass="entr" presetSubtype="0" fill="hold" nodeType="afterEffect">
                                  <p:stCondLst>
                                    <p:cond delay="0"/>
                                  </p:stCondLst>
                                  <p:childTnLst>
                                    <p:set>
                                      <p:cBhvr>
                                        <p:cTn id="178" dur="1" fill="hold">
                                          <p:stCondLst>
                                            <p:cond delay="0"/>
                                          </p:stCondLst>
                                        </p:cTn>
                                        <p:tgtEl>
                                          <p:spTgt spid="111"/>
                                        </p:tgtEl>
                                        <p:attrNameLst>
                                          <p:attrName>style.visibility</p:attrName>
                                        </p:attrNameLst>
                                      </p:cBhvr>
                                      <p:to>
                                        <p:strVal val="visible"/>
                                      </p:to>
                                    </p:set>
                                    <p:animEffect transition="in" filter="fade">
                                      <p:cBhvr>
                                        <p:cTn id="179" dur="500"/>
                                        <p:tgtEl>
                                          <p:spTgt spid="111"/>
                                        </p:tgtEl>
                                      </p:cBhvr>
                                    </p:animEffect>
                                    <p:anim calcmode="lin" valueType="num">
                                      <p:cBhvr>
                                        <p:cTn id="180" dur="500" fill="hold"/>
                                        <p:tgtEl>
                                          <p:spTgt spid="111"/>
                                        </p:tgtEl>
                                        <p:attrNameLst>
                                          <p:attrName>ppt_x</p:attrName>
                                        </p:attrNameLst>
                                      </p:cBhvr>
                                      <p:tavLst>
                                        <p:tav tm="0">
                                          <p:val>
                                            <p:strVal val="#ppt_x"/>
                                          </p:val>
                                        </p:tav>
                                        <p:tav tm="100000">
                                          <p:val>
                                            <p:strVal val="#ppt_x"/>
                                          </p:val>
                                        </p:tav>
                                      </p:tavLst>
                                    </p:anim>
                                    <p:anim calcmode="lin" valueType="num">
                                      <p:cBhvr>
                                        <p:cTn id="181" dur="500" fill="hold"/>
                                        <p:tgtEl>
                                          <p:spTgt spid="111"/>
                                        </p:tgtEl>
                                        <p:attrNameLst>
                                          <p:attrName>ppt_y</p:attrName>
                                        </p:attrNameLst>
                                      </p:cBhvr>
                                      <p:tavLst>
                                        <p:tav tm="0">
                                          <p:val>
                                            <p:strVal val="#ppt_y+.1"/>
                                          </p:val>
                                        </p:tav>
                                        <p:tav tm="100000">
                                          <p:val>
                                            <p:strVal val="#ppt_y"/>
                                          </p:val>
                                        </p:tav>
                                      </p:tavLst>
                                    </p:anim>
                                  </p:childTnLst>
                                </p:cTn>
                              </p:par>
                              <p:par>
                                <p:cTn id="182" presetID="42" presetClass="entr" presetSubtype="0" fill="hold" nodeType="withEffect">
                                  <p:stCondLst>
                                    <p:cond delay="0"/>
                                  </p:stCondLst>
                                  <p:childTnLst>
                                    <p:set>
                                      <p:cBhvr>
                                        <p:cTn id="183" dur="1" fill="hold">
                                          <p:stCondLst>
                                            <p:cond delay="0"/>
                                          </p:stCondLst>
                                        </p:cTn>
                                        <p:tgtEl>
                                          <p:spTgt spid="139"/>
                                        </p:tgtEl>
                                        <p:attrNameLst>
                                          <p:attrName>style.visibility</p:attrName>
                                        </p:attrNameLst>
                                      </p:cBhvr>
                                      <p:to>
                                        <p:strVal val="visible"/>
                                      </p:to>
                                    </p:set>
                                    <p:animEffect transition="in" filter="fade">
                                      <p:cBhvr>
                                        <p:cTn id="184" dur="500"/>
                                        <p:tgtEl>
                                          <p:spTgt spid="139"/>
                                        </p:tgtEl>
                                      </p:cBhvr>
                                    </p:animEffect>
                                    <p:anim calcmode="lin" valueType="num">
                                      <p:cBhvr>
                                        <p:cTn id="185" dur="500" fill="hold"/>
                                        <p:tgtEl>
                                          <p:spTgt spid="139"/>
                                        </p:tgtEl>
                                        <p:attrNameLst>
                                          <p:attrName>ppt_x</p:attrName>
                                        </p:attrNameLst>
                                      </p:cBhvr>
                                      <p:tavLst>
                                        <p:tav tm="0">
                                          <p:val>
                                            <p:strVal val="#ppt_x"/>
                                          </p:val>
                                        </p:tav>
                                        <p:tav tm="100000">
                                          <p:val>
                                            <p:strVal val="#ppt_x"/>
                                          </p:val>
                                        </p:tav>
                                      </p:tavLst>
                                    </p:anim>
                                    <p:anim calcmode="lin" valueType="num">
                                      <p:cBhvr>
                                        <p:cTn id="186" dur="500" fill="hold"/>
                                        <p:tgtEl>
                                          <p:spTgt spid="139"/>
                                        </p:tgtEl>
                                        <p:attrNameLst>
                                          <p:attrName>ppt_y</p:attrName>
                                        </p:attrNameLst>
                                      </p:cBhvr>
                                      <p:tavLst>
                                        <p:tav tm="0">
                                          <p:val>
                                            <p:strVal val="#ppt_y+.1"/>
                                          </p:val>
                                        </p:tav>
                                        <p:tav tm="100000">
                                          <p:val>
                                            <p:strVal val="#ppt_y"/>
                                          </p:val>
                                        </p:tav>
                                      </p:tavLst>
                                    </p:anim>
                                  </p:childTnLst>
                                </p:cTn>
                              </p:par>
                              <p:par>
                                <p:cTn id="187" presetID="42" presetClass="entr" presetSubtype="0" fill="hold" nodeType="withEffect">
                                  <p:stCondLst>
                                    <p:cond delay="0"/>
                                  </p:stCondLst>
                                  <p:childTnLst>
                                    <p:set>
                                      <p:cBhvr>
                                        <p:cTn id="188" dur="1" fill="hold">
                                          <p:stCondLst>
                                            <p:cond delay="0"/>
                                          </p:stCondLst>
                                        </p:cTn>
                                        <p:tgtEl>
                                          <p:spTgt spid="140"/>
                                        </p:tgtEl>
                                        <p:attrNameLst>
                                          <p:attrName>style.visibility</p:attrName>
                                        </p:attrNameLst>
                                      </p:cBhvr>
                                      <p:to>
                                        <p:strVal val="visible"/>
                                      </p:to>
                                    </p:set>
                                    <p:animEffect transition="in" filter="fade">
                                      <p:cBhvr>
                                        <p:cTn id="189" dur="500"/>
                                        <p:tgtEl>
                                          <p:spTgt spid="140"/>
                                        </p:tgtEl>
                                      </p:cBhvr>
                                    </p:animEffect>
                                    <p:anim calcmode="lin" valueType="num">
                                      <p:cBhvr>
                                        <p:cTn id="190" dur="500" fill="hold"/>
                                        <p:tgtEl>
                                          <p:spTgt spid="140"/>
                                        </p:tgtEl>
                                        <p:attrNameLst>
                                          <p:attrName>ppt_x</p:attrName>
                                        </p:attrNameLst>
                                      </p:cBhvr>
                                      <p:tavLst>
                                        <p:tav tm="0">
                                          <p:val>
                                            <p:strVal val="#ppt_x"/>
                                          </p:val>
                                        </p:tav>
                                        <p:tav tm="100000">
                                          <p:val>
                                            <p:strVal val="#ppt_x"/>
                                          </p:val>
                                        </p:tav>
                                      </p:tavLst>
                                    </p:anim>
                                    <p:anim calcmode="lin" valueType="num">
                                      <p:cBhvr>
                                        <p:cTn id="191" dur="500" fill="hold"/>
                                        <p:tgtEl>
                                          <p:spTgt spid="140"/>
                                        </p:tgtEl>
                                        <p:attrNameLst>
                                          <p:attrName>ppt_y</p:attrName>
                                        </p:attrNameLst>
                                      </p:cBhvr>
                                      <p:tavLst>
                                        <p:tav tm="0">
                                          <p:val>
                                            <p:strVal val="#ppt_y+.1"/>
                                          </p:val>
                                        </p:tav>
                                        <p:tav tm="100000">
                                          <p:val>
                                            <p:strVal val="#ppt_y"/>
                                          </p:val>
                                        </p:tav>
                                      </p:tavLst>
                                    </p:anim>
                                  </p:childTnLst>
                                </p:cTn>
                              </p:par>
                              <p:par>
                                <p:cTn id="192" presetID="42" presetClass="entr" presetSubtype="0" fill="hold" nodeType="withEffect">
                                  <p:stCondLst>
                                    <p:cond delay="0"/>
                                  </p:stCondLst>
                                  <p:childTnLst>
                                    <p:set>
                                      <p:cBhvr>
                                        <p:cTn id="193" dur="1" fill="hold">
                                          <p:stCondLst>
                                            <p:cond delay="0"/>
                                          </p:stCondLst>
                                        </p:cTn>
                                        <p:tgtEl>
                                          <p:spTgt spid="138"/>
                                        </p:tgtEl>
                                        <p:attrNameLst>
                                          <p:attrName>style.visibility</p:attrName>
                                        </p:attrNameLst>
                                      </p:cBhvr>
                                      <p:to>
                                        <p:strVal val="visible"/>
                                      </p:to>
                                    </p:set>
                                    <p:animEffect transition="in" filter="fade">
                                      <p:cBhvr>
                                        <p:cTn id="194" dur="500"/>
                                        <p:tgtEl>
                                          <p:spTgt spid="138"/>
                                        </p:tgtEl>
                                      </p:cBhvr>
                                    </p:animEffect>
                                    <p:anim calcmode="lin" valueType="num">
                                      <p:cBhvr>
                                        <p:cTn id="195" dur="500" fill="hold"/>
                                        <p:tgtEl>
                                          <p:spTgt spid="138"/>
                                        </p:tgtEl>
                                        <p:attrNameLst>
                                          <p:attrName>ppt_x</p:attrName>
                                        </p:attrNameLst>
                                      </p:cBhvr>
                                      <p:tavLst>
                                        <p:tav tm="0">
                                          <p:val>
                                            <p:strVal val="#ppt_x"/>
                                          </p:val>
                                        </p:tav>
                                        <p:tav tm="100000">
                                          <p:val>
                                            <p:strVal val="#ppt_x"/>
                                          </p:val>
                                        </p:tav>
                                      </p:tavLst>
                                    </p:anim>
                                    <p:anim calcmode="lin" valueType="num">
                                      <p:cBhvr>
                                        <p:cTn id="196" dur="500" fill="hold"/>
                                        <p:tgtEl>
                                          <p:spTgt spid="138"/>
                                        </p:tgtEl>
                                        <p:attrNameLst>
                                          <p:attrName>ppt_y</p:attrName>
                                        </p:attrNameLst>
                                      </p:cBhvr>
                                      <p:tavLst>
                                        <p:tav tm="0">
                                          <p:val>
                                            <p:strVal val="#ppt_y+.1"/>
                                          </p:val>
                                        </p:tav>
                                        <p:tav tm="100000">
                                          <p:val>
                                            <p:strVal val="#ppt_y"/>
                                          </p:val>
                                        </p:tav>
                                      </p:tavLst>
                                    </p:anim>
                                  </p:childTnLst>
                                </p:cTn>
                              </p:par>
                              <p:par>
                                <p:cTn id="197" presetID="42" presetClass="entr" presetSubtype="0" fill="hold" nodeType="withEffect">
                                  <p:stCondLst>
                                    <p:cond delay="0"/>
                                  </p:stCondLst>
                                  <p:childTnLst>
                                    <p:set>
                                      <p:cBhvr>
                                        <p:cTn id="198" dur="1" fill="hold">
                                          <p:stCondLst>
                                            <p:cond delay="0"/>
                                          </p:stCondLst>
                                        </p:cTn>
                                        <p:tgtEl>
                                          <p:spTgt spid="141"/>
                                        </p:tgtEl>
                                        <p:attrNameLst>
                                          <p:attrName>style.visibility</p:attrName>
                                        </p:attrNameLst>
                                      </p:cBhvr>
                                      <p:to>
                                        <p:strVal val="visible"/>
                                      </p:to>
                                    </p:set>
                                    <p:animEffect transition="in" filter="fade">
                                      <p:cBhvr>
                                        <p:cTn id="199" dur="500"/>
                                        <p:tgtEl>
                                          <p:spTgt spid="141"/>
                                        </p:tgtEl>
                                      </p:cBhvr>
                                    </p:animEffect>
                                    <p:anim calcmode="lin" valueType="num">
                                      <p:cBhvr>
                                        <p:cTn id="200" dur="500" fill="hold"/>
                                        <p:tgtEl>
                                          <p:spTgt spid="141"/>
                                        </p:tgtEl>
                                        <p:attrNameLst>
                                          <p:attrName>ppt_x</p:attrName>
                                        </p:attrNameLst>
                                      </p:cBhvr>
                                      <p:tavLst>
                                        <p:tav tm="0">
                                          <p:val>
                                            <p:strVal val="#ppt_x"/>
                                          </p:val>
                                        </p:tav>
                                        <p:tav tm="100000">
                                          <p:val>
                                            <p:strVal val="#ppt_x"/>
                                          </p:val>
                                        </p:tav>
                                      </p:tavLst>
                                    </p:anim>
                                    <p:anim calcmode="lin" valueType="num">
                                      <p:cBhvr>
                                        <p:cTn id="201" dur="500" fill="hold"/>
                                        <p:tgtEl>
                                          <p:spTgt spid="141"/>
                                        </p:tgtEl>
                                        <p:attrNameLst>
                                          <p:attrName>ppt_y</p:attrName>
                                        </p:attrNameLst>
                                      </p:cBhvr>
                                      <p:tavLst>
                                        <p:tav tm="0">
                                          <p:val>
                                            <p:strVal val="#ppt_y+.1"/>
                                          </p:val>
                                        </p:tav>
                                        <p:tav tm="100000">
                                          <p:val>
                                            <p:strVal val="#ppt_y"/>
                                          </p:val>
                                        </p:tav>
                                      </p:tavLst>
                                    </p:anim>
                                  </p:childTnLst>
                                </p:cTn>
                              </p:par>
                              <p:par>
                                <p:cTn id="202" presetID="42" presetClass="entr" presetSubtype="0" fill="hold" nodeType="withEffect">
                                  <p:stCondLst>
                                    <p:cond delay="0"/>
                                  </p:stCondLst>
                                  <p:childTnLst>
                                    <p:set>
                                      <p:cBhvr>
                                        <p:cTn id="203" dur="1" fill="hold">
                                          <p:stCondLst>
                                            <p:cond delay="0"/>
                                          </p:stCondLst>
                                        </p:cTn>
                                        <p:tgtEl>
                                          <p:spTgt spid="142"/>
                                        </p:tgtEl>
                                        <p:attrNameLst>
                                          <p:attrName>style.visibility</p:attrName>
                                        </p:attrNameLst>
                                      </p:cBhvr>
                                      <p:to>
                                        <p:strVal val="visible"/>
                                      </p:to>
                                    </p:set>
                                    <p:animEffect transition="in" filter="fade">
                                      <p:cBhvr>
                                        <p:cTn id="204" dur="500"/>
                                        <p:tgtEl>
                                          <p:spTgt spid="142"/>
                                        </p:tgtEl>
                                      </p:cBhvr>
                                    </p:animEffect>
                                    <p:anim calcmode="lin" valueType="num">
                                      <p:cBhvr>
                                        <p:cTn id="205" dur="500" fill="hold"/>
                                        <p:tgtEl>
                                          <p:spTgt spid="142"/>
                                        </p:tgtEl>
                                        <p:attrNameLst>
                                          <p:attrName>ppt_x</p:attrName>
                                        </p:attrNameLst>
                                      </p:cBhvr>
                                      <p:tavLst>
                                        <p:tav tm="0">
                                          <p:val>
                                            <p:strVal val="#ppt_x"/>
                                          </p:val>
                                        </p:tav>
                                        <p:tav tm="100000">
                                          <p:val>
                                            <p:strVal val="#ppt_x"/>
                                          </p:val>
                                        </p:tav>
                                      </p:tavLst>
                                    </p:anim>
                                    <p:anim calcmode="lin" valueType="num">
                                      <p:cBhvr>
                                        <p:cTn id="206" dur="500" fill="hold"/>
                                        <p:tgtEl>
                                          <p:spTgt spid="142"/>
                                        </p:tgtEl>
                                        <p:attrNameLst>
                                          <p:attrName>ppt_y</p:attrName>
                                        </p:attrNameLst>
                                      </p:cBhvr>
                                      <p:tavLst>
                                        <p:tav tm="0">
                                          <p:val>
                                            <p:strVal val="#ppt_y+.1"/>
                                          </p:val>
                                        </p:tav>
                                        <p:tav tm="100000">
                                          <p:val>
                                            <p:strVal val="#ppt_y"/>
                                          </p:val>
                                        </p:tav>
                                      </p:tavLst>
                                    </p:anim>
                                  </p:childTnLst>
                                </p:cTn>
                              </p:par>
                              <p:par>
                                <p:cTn id="207" presetID="47" presetClass="entr" presetSubtype="0" fill="hold" grpId="0" nodeType="withEffect">
                                  <p:stCondLst>
                                    <p:cond delay="0"/>
                                  </p:stCondLst>
                                  <p:childTnLst>
                                    <p:set>
                                      <p:cBhvr>
                                        <p:cTn id="208" dur="1" fill="hold">
                                          <p:stCondLst>
                                            <p:cond delay="0"/>
                                          </p:stCondLst>
                                        </p:cTn>
                                        <p:tgtEl>
                                          <p:spTgt spid="130"/>
                                        </p:tgtEl>
                                        <p:attrNameLst>
                                          <p:attrName>style.visibility</p:attrName>
                                        </p:attrNameLst>
                                      </p:cBhvr>
                                      <p:to>
                                        <p:strVal val="visible"/>
                                      </p:to>
                                    </p:set>
                                    <p:animEffect transition="in" filter="fade">
                                      <p:cBhvr>
                                        <p:cTn id="209" dur="500"/>
                                        <p:tgtEl>
                                          <p:spTgt spid="130"/>
                                        </p:tgtEl>
                                      </p:cBhvr>
                                    </p:animEffect>
                                    <p:anim calcmode="lin" valueType="num">
                                      <p:cBhvr>
                                        <p:cTn id="210" dur="500" fill="hold"/>
                                        <p:tgtEl>
                                          <p:spTgt spid="130"/>
                                        </p:tgtEl>
                                        <p:attrNameLst>
                                          <p:attrName>ppt_x</p:attrName>
                                        </p:attrNameLst>
                                      </p:cBhvr>
                                      <p:tavLst>
                                        <p:tav tm="0">
                                          <p:val>
                                            <p:strVal val="#ppt_x"/>
                                          </p:val>
                                        </p:tav>
                                        <p:tav tm="100000">
                                          <p:val>
                                            <p:strVal val="#ppt_x"/>
                                          </p:val>
                                        </p:tav>
                                      </p:tavLst>
                                    </p:anim>
                                    <p:anim calcmode="lin" valueType="num">
                                      <p:cBhvr>
                                        <p:cTn id="211" dur="500" fill="hold"/>
                                        <p:tgtEl>
                                          <p:spTgt spid="130"/>
                                        </p:tgtEl>
                                        <p:attrNameLst>
                                          <p:attrName>ppt_y</p:attrName>
                                        </p:attrNameLst>
                                      </p:cBhvr>
                                      <p:tavLst>
                                        <p:tav tm="0">
                                          <p:val>
                                            <p:strVal val="#ppt_y-.1"/>
                                          </p:val>
                                        </p:tav>
                                        <p:tav tm="100000">
                                          <p:val>
                                            <p:strVal val="#ppt_y"/>
                                          </p:val>
                                        </p:tav>
                                      </p:tavLst>
                                    </p:anim>
                                  </p:childTnLst>
                                </p:cTn>
                              </p:par>
                              <p:par>
                                <p:cTn id="212" presetID="47" presetClass="entr" presetSubtype="0" fill="hold" grpId="0" nodeType="withEffect">
                                  <p:stCondLst>
                                    <p:cond delay="0"/>
                                  </p:stCondLst>
                                  <p:childTnLst>
                                    <p:set>
                                      <p:cBhvr>
                                        <p:cTn id="213" dur="1" fill="hold">
                                          <p:stCondLst>
                                            <p:cond delay="0"/>
                                          </p:stCondLst>
                                        </p:cTn>
                                        <p:tgtEl>
                                          <p:spTgt spid="145"/>
                                        </p:tgtEl>
                                        <p:attrNameLst>
                                          <p:attrName>style.visibility</p:attrName>
                                        </p:attrNameLst>
                                      </p:cBhvr>
                                      <p:to>
                                        <p:strVal val="visible"/>
                                      </p:to>
                                    </p:set>
                                    <p:animEffect transition="in" filter="fade">
                                      <p:cBhvr>
                                        <p:cTn id="214" dur="500"/>
                                        <p:tgtEl>
                                          <p:spTgt spid="145"/>
                                        </p:tgtEl>
                                      </p:cBhvr>
                                    </p:animEffect>
                                    <p:anim calcmode="lin" valueType="num">
                                      <p:cBhvr>
                                        <p:cTn id="215" dur="500" fill="hold"/>
                                        <p:tgtEl>
                                          <p:spTgt spid="145"/>
                                        </p:tgtEl>
                                        <p:attrNameLst>
                                          <p:attrName>ppt_x</p:attrName>
                                        </p:attrNameLst>
                                      </p:cBhvr>
                                      <p:tavLst>
                                        <p:tav tm="0">
                                          <p:val>
                                            <p:strVal val="#ppt_x"/>
                                          </p:val>
                                        </p:tav>
                                        <p:tav tm="100000">
                                          <p:val>
                                            <p:strVal val="#ppt_x"/>
                                          </p:val>
                                        </p:tav>
                                      </p:tavLst>
                                    </p:anim>
                                    <p:anim calcmode="lin" valueType="num">
                                      <p:cBhvr>
                                        <p:cTn id="216" dur="500" fill="hold"/>
                                        <p:tgtEl>
                                          <p:spTgt spid="145"/>
                                        </p:tgtEl>
                                        <p:attrNameLst>
                                          <p:attrName>ppt_y</p:attrName>
                                        </p:attrNameLst>
                                      </p:cBhvr>
                                      <p:tavLst>
                                        <p:tav tm="0">
                                          <p:val>
                                            <p:strVal val="#ppt_y-.1"/>
                                          </p:val>
                                        </p:tav>
                                        <p:tav tm="100000">
                                          <p:val>
                                            <p:strVal val="#ppt_y"/>
                                          </p:val>
                                        </p:tav>
                                      </p:tavLst>
                                    </p:anim>
                                  </p:childTnLst>
                                </p:cTn>
                              </p:par>
                              <p:par>
                                <p:cTn id="217" presetID="47" presetClass="entr" presetSubtype="0" fill="hold" nodeType="withEffect">
                                  <p:stCondLst>
                                    <p:cond delay="0"/>
                                  </p:stCondLst>
                                  <p:childTnLst>
                                    <p:set>
                                      <p:cBhvr>
                                        <p:cTn id="218" dur="1" fill="hold">
                                          <p:stCondLst>
                                            <p:cond delay="0"/>
                                          </p:stCondLst>
                                        </p:cTn>
                                        <p:tgtEl>
                                          <p:spTgt spid="171"/>
                                        </p:tgtEl>
                                        <p:attrNameLst>
                                          <p:attrName>style.visibility</p:attrName>
                                        </p:attrNameLst>
                                      </p:cBhvr>
                                      <p:to>
                                        <p:strVal val="visible"/>
                                      </p:to>
                                    </p:set>
                                    <p:animEffect transition="in" filter="fade">
                                      <p:cBhvr>
                                        <p:cTn id="219" dur="500"/>
                                        <p:tgtEl>
                                          <p:spTgt spid="171"/>
                                        </p:tgtEl>
                                      </p:cBhvr>
                                    </p:animEffect>
                                    <p:anim calcmode="lin" valueType="num">
                                      <p:cBhvr>
                                        <p:cTn id="220" dur="500" fill="hold"/>
                                        <p:tgtEl>
                                          <p:spTgt spid="171"/>
                                        </p:tgtEl>
                                        <p:attrNameLst>
                                          <p:attrName>ppt_x</p:attrName>
                                        </p:attrNameLst>
                                      </p:cBhvr>
                                      <p:tavLst>
                                        <p:tav tm="0">
                                          <p:val>
                                            <p:strVal val="#ppt_x"/>
                                          </p:val>
                                        </p:tav>
                                        <p:tav tm="100000">
                                          <p:val>
                                            <p:strVal val="#ppt_x"/>
                                          </p:val>
                                        </p:tav>
                                      </p:tavLst>
                                    </p:anim>
                                    <p:anim calcmode="lin" valueType="num">
                                      <p:cBhvr>
                                        <p:cTn id="221" dur="500" fill="hold"/>
                                        <p:tgtEl>
                                          <p:spTgt spid="171"/>
                                        </p:tgtEl>
                                        <p:attrNameLst>
                                          <p:attrName>ppt_y</p:attrName>
                                        </p:attrNameLst>
                                      </p:cBhvr>
                                      <p:tavLst>
                                        <p:tav tm="0">
                                          <p:val>
                                            <p:strVal val="#ppt_y-.1"/>
                                          </p:val>
                                        </p:tav>
                                        <p:tav tm="100000">
                                          <p:val>
                                            <p:strVal val="#ppt_y"/>
                                          </p:val>
                                        </p:tav>
                                      </p:tavLst>
                                    </p:anim>
                                  </p:childTnLst>
                                </p:cTn>
                              </p:par>
                              <p:par>
                                <p:cTn id="222" presetID="47" presetClass="entr" presetSubtype="0" fill="hold" nodeType="withEffect">
                                  <p:stCondLst>
                                    <p:cond delay="0"/>
                                  </p:stCondLst>
                                  <p:childTnLst>
                                    <p:set>
                                      <p:cBhvr>
                                        <p:cTn id="223" dur="1" fill="hold">
                                          <p:stCondLst>
                                            <p:cond delay="0"/>
                                          </p:stCondLst>
                                        </p:cTn>
                                        <p:tgtEl>
                                          <p:spTgt spid="165"/>
                                        </p:tgtEl>
                                        <p:attrNameLst>
                                          <p:attrName>style.visibility</p:attrName>
                                        </p:attrNameLst>
                                      </p:cBhvr>
                                      <p:to>
                                        <p:strVal val="visible"/>
                                      </p:to>
                                    </p:set>
                                    <p:animEffect transition="in" filter="fade">
                                      <p:cBhvr>
                                        <p:cTn id="224" dur="500"/>
                                        <p:tgtEl>
                                          <p:spTgt spid="165"/>
                                        </p:tgtEl>
                                      </p:cBhvr>
                                    </p:animEffect>
                                    <p:anim calcmode="lin" valueType="num">
                                      <p:cBhvr>
                                        <p:cTn id="225" dur="500" fill="hold"/>
                                        <p:tgtEl>
                                          <p:spTgt spid="165"/>
                                        </p:tgtEl>
                                        <p:attrNameLst>
                                          <p:attrName>ppt_x</p:attrName>
                                        </p:attrNameLst>
                                      </p:cBhvr>
                                      <p:tavLst>
                                        <p:tav tm="0">
                                          <p:val>
                                            <p:strVal val="#ppt_x"/>
                                          </p:val>
                                        </p:tav>
                                        <p:tav tm="100000">
                                          <p:val>
                                            <p:strVal val="#ppt_x"/>
                                          </p:val>
                                        </p:tav>
                                      </p:tavLst>
                                    </p:anim>
                                    <p:anim calcmode="lin" valueType="num">
                                      <p:cBhvr>
                                        <p:cTn id="226" dur="500" fill="hold"/>
                                        <p:tgtEl>
                                          <p:spTgt spid="165"/>
                                        </p:tgtEl>
                                        <p:attrNameLst>
                                          <p:attrName>ppt_y</p:attrName>
                                        </p:attrNameLst>
                                      </p:cBhvr>
                                      <p:tavLst>
                                        <p:tav tm="0">
                                          <p:val>
                                            <p:strVal val="#ppt_y-.1"/>
                                          </p:val>
                                        </p:tav>
                                        <p:tav tm="100000">
                                          <p:val>
                                            <p:strVal val="#ppt_y"/>
                                          </p:val>
                                        </p:tav>
                                      </p:tavLst>
                                    </p:anim>
                                  </p:childTnLst>
                                </p:cTn>
                              </p:par>
                              <p:par>
                                <p:cTn id="227" presetID="47" presetClass="entr" presetSubtype="0" fill="hold" grpId="0" nodeType="withEffect">
                                  <p:stCondLst>
                                    <p:cond delay="0"/>
                                  </p:stCondLst>
                                  <p:childTnLst>
                                    <p:set>
                                      <p:cBhvr>
                                        <p:cTn id="228" dur="1" fill="hold">
                                          <p:stCondLst>
                                            <p:cond delay="0"/>
                                          </p:stCondLst>
                                        </p:cTn>
                                        <p:tgtEl>
                                          <p:spTgt spid="164"/>
                                        </p:tgtEl>
                                        <p:attrNameLst>
                                          <p:attrName>style.visibility</p:attrName>
                                        </p:attrNameLst>
                                      </p:cBhvr>
                                      <p:to>
                                        <p:strVal val="visible"/>
                                      </p:to>
                                    </p:set>
                                    <p:animEffect transition="in" filter="fade">
                                      <p:cBhvr>
                                        <p:cTn id="229" dur="500"/>
                                        <p:tgtEl>
                                          <p:spTgt spid="164"/>
                                        </p:tgtEl>
                                      </p:cBhvr>
                                    </p:animEffect>
                                    <p:anim calcmode="lin" valueType="num">
                                      <p:cBhvr>
                                        <p:cTn id="230" dur="500" fill="hold"/>
                                        <p:tgtEl>
                                          <p:spTgt spid="164"/>
                                        </p:tgtEl>
                                        <p:attrNameLst>
                                          <p:attrName>ppt_x</p:attrName>
                                        </p:attrNameLst>
                                      </p:cBhvr>
                                      <p:tavLst>
                                        <p:tav tm="0">
                                          <p:val>
                                            <p:strVal val="#ppt_x"/>
                                          </p:val>
                                        </p:tav>
                                        <p:tav tm="100000">
                                          <p:val>
                                            <p:strVal val="#ppt_x"/>
                                          </p:val>
                                        </p:tav>
                                      </p:tavLst>
                                    </p:anim>
                                    <p:anim calcmode="lin" valueType="num">
                                      <p:cBhvr>
                                        <p:cTn id="231" dur="500" fill="hold"/>
                                        <p:tgtEl>
                                          <p:spTgt spid="164"/>
                                        </p:tgtEl>
                                        <p:attrNameLst>
                                          <p:attrName>ppt_y</p:attrName>
                                        </p:attrNameLst>
                                      </p:cBhvr>
                                      <p:tavLst>
                                        <p:tav tm="0">
                                          <p:val>
                                            <p:strVal val="#ppt_y-.1"/>
                                          </p:val>
                                        </p:tav>
                                        <p:tav tm="100000">
                                          <p:val>
                                            <p:strVal val="#ppt_y"/>
                                          </p:val>
                                        </p:tav>
                                      </p:tavLst>
                                    </p:anim>
                                  </p:childTnLst>
                                </p:cTn>
                              </p:par>
                            </p:childTnLst>
                          </p:cTn>
                        </p:par>
                        <p:par>
                          <p:cTn id="232" fill="hold">
                            <p:stCondLst>
                              <p:cond delay="2000"/>
                            </p:stCondLst>
                            <p:childTnLst>
                              <p:par>
                                <p:cTn id="233" presetID="22" presetClass="entr" presetSubtype="8" fill="hold" nodeType="afterEffect">
                                  <p:stCondLst>
                                    <p:cond delay="0"/>
                                  </p:stCondLst>
                                  <p:childTnLst>
                                    <p:set>
                                      <p:cBhvr>
                                        <p:cTn id="234" dur="1" fill="hold">
                                          <p:stCondLst>
                                            <p:cond delay="0"/>
                                          </p:stCondLst>
                                        </p:cTn>
                                        <p:tgtEl>
                                          <p:spTgt spid="147"/>
                                        </p:tgtEl>
                                        <p:attrNameLst>
                                          <p:attrName>style.visibility</p:attrName>
                                        </p:attrNameLst>
                                      </p:cBhvr>
                                      <p:to>
                                        <p:strVal val="visible"/>
                                      </p:to>
                                    </p:set>
                                    <p:animEffect transition="in" filter="wipe(left)">
                                      <p:cBhvr>
                                        <p:cTn id="235" dur="500"/>
                                        <p:tgtEl>
                                          <p:spTgt spid="147"/>
                                        </p:tgtEl>
                                      </p:cBhvr>
                                    </p:animEffect>
                                  </p:childTnLst>
                                </p:cTn>
                              </p:par>
                              <p:par>
                                <p:cTn id="236" presetID="22" presetClass="entr" presetSubtype="8" fill="hold" grpId="0" nodeType="withEffect">
                                  <p:stCondLst>
                                    <p:cond delay="0"/>
                                  </p:stCondLst>
                                  <p:childTnLst>
                                    <p:set>
                                      <p:cBhvr>
                                        <p:cTn id="237" dur="1" fill="hold">
                                          <p:stCondLst>
                                            <p:cond delay="0"/>
                                          </p:stCondLst>
                                        </p:cTn>
                                        <p:tgtEl>
                                          <p:spTgt spid="166"/>
                                        </p:tgtEl>
                                        <p:attrNameLst>
                                          <p:attrName>style.visibility</p:attrName>
                                        </p:attrNameLst>
                                      </p:cBhvr>
                                      <p:to>
                                        <p:strVal val="visible"/>
                                      </p:to>
                                    </p:set>
                                    <p:animEffect transition="in" filter="wipe(left)">
                                      <p:cBhvr>
                                        <p:cTn id="23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25" grpId="0"/>
      <p:bldP spid="126" grpId="0"/>
      <p:bldP spid="127" grpId="0"/>
      <p:bldP spid="130" grpId="0"/>
      <p:bldP spid="131" grpId="0"/>
      <p:bldP spid="132" grpId="0"/>
      <p:bldP spid="143" grpId="0"/>
      <p:bldP spid="144" grpId="0"/>
      <p:bldP spid="145" grpId="0"/>
      <p:bldP spid="153" grpId="0"/>
      <p:bldP spid="154" grpId="0" animBg="1"/>
      <p:bldP spid="155" grpId="0"/>
      <p:bldP spid="160" grpId="0"/>
      <p:bldP spid="163" grpId="0" animBg="1"/>
      <p:bldP spid="164" grpId="0" animBg="1"/>
      <p:bldP spid="166" grpId="0"/>
      <p:bldP spid="169" grpId="0" animBg="1"/>
      <p:bldP spid="170" grpId="0"/>
      <p:bldP spid="172" grpId="0"/>
      <p:bldP spid="1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无服务器计算调度挑战：数据传递</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5" name="矩形 4">
            <a:extLst>
              <a:ext uri="{FF2B5EF4-FFF2-40B4-BE49-F238E27FC236}">
                <a16:creationId xmlns:a16="http://schemas.microsoft.com/office/drawing/2014/main" xmlns="" id="{8C344D80-61C3-485E-986A-E7EF57769442}"/>
              </a:ext>
            </a:extLst>
          </p:cNvPr>
          <p:cNvSpPr/>
          <p:nvPr/>
        </p:nvSpPr>
        <p:spPr>
          <a:xfrm>
            <a:off x="636952" y="6003466"/>
            <a:ext cx="7870095" cy="600164"/>
          </a:xfrm>
          <a:prstGeom prst="rect">
            <a:avLst/>
          </a:prstGeom>
        </p:spPr>
        <p:txBody>
          <a:bodyPr wrap="square">
            <a:spAutoFit/>
          </a:bodyPr>
          <a:lstStyle/>
          <a:p>
            <a:pPr>
              <a:lnSpc>
                <a:spcPct val="150000"/>
              </a:lnSpc>
            </a:pPr>
            <a:r>
              <a:rPr lang="en-US" altLang="zh-CN" sz="1100" i="1" dirty="0" smtClean="0">
                <a:latin typeface="+mn-ea"/>
                <a:cs typeface="Times New Roman" panose="02020603050405020304" pitchFamily="18" charset="0"/>
              </a:rPr>
              <a:t>[1] </a:t>
            </a:r>
            <a:r>
              <a:rPr lang="en-US" altLang="zh-CN" sz="1100" i="1" dirty="0" err="1" smtClean="0">
                <a:latin typeface="+mn-ea"/>
                <a:cs typeface="Times New Roman" panose="02020603050405020304" pitchFamily="18" charset="0"/>
              </a:rPr>
              <a:t>FaaScheduling</a:t>
            </a:r>
            <a:r>
              <a:rPr lang="en-US" altLang="zh-CN" sz="1100" i="1" dirty="0">
                <a:latin typeface="+mn-ea"/>
                <a:cs typeface="Times New Roman" panose="02020603050405020304" pitchFamily="18" charset="0"/>
              </a:rPr>
              <a:t>: Enabling Code-shipping in Serverless Workflows. Submitted to SOSP 2021</a:t>
            </a:r>
            <a:r>
              <a:rPr lang="en-US" altLang="zh-CN" sz="1100" i="1" dirty="0" smtClean="0">
                <a:latin typeface="+mn-ea"/>
                <a:cs typeface="Times New Roman" panose="02020603050405020304" pitchFamily="18" charset="0"/>
              </a:rPr>
              <a:t>.</a:t>
            </a:r>
          </a:p>
          <a:p>
            <a:pPr>
              <a:lnSpc>
                <a:spcPct val="150000"/>
              </a:lnSpc>
            </a:pPr>
            <a:r>
              <a:rPr lang="en-US" altLang="zh-CN" sz="1100" i="1" dirty="0" smtClean="0">
                <a:latin typeface="+mn-ea"/>
                <a:cs typeface="Times New Roman" panose="02020603050405020304" pitchFamily="18" charset="0"/>
              </a:rPr>
              <a:t>[2</a:t>
            </a:r>
            <a:r>
              <a:rPr lang="en-US" altLang="zh-CN" sz="1100" i="1" dirty="0">
                <a:latin typeface="+mn-ea"/>
                <a:cs typeface="Times New Roman" panose="02020603050405020304" pitchFamily="18" charset="0"/>
              </a:rPr>
              <a:t>] Nautilus: </a:t>
            </a:r>
            <a:r>
              <a:rPr lang="en-US" altLang="zh-CN" sz="1100" i="1" dirty="0" err="1">
                <a:latin typeface="+mn-ea"/>
                <a:cs typeface="Times New Roman" panose="02020603050405020304" pitchFamily="18" charset="0"/>
              </a:rPr>
              <a:t>QoS</a:t>
            </a:r>
            <a:r>
              <a:rPr lang="en-US" altLang="zh-CN" sz="1100" i="1" dirty="0">
                <a:latin typeface="+mn-ea"/>
                <a:cs typeface="Times New Roman" panose="02020603050405020304" pitchFamily="18" charset="0"/>
              </a:rPr>
              <a:t>-Aware and Resource Efficient </a:t>
            </a:r>
            <a:r>
              <a:rPr lang="en-US" altLang="zh-CN" sz="1100" i="1" dirty="0" err="1" smtClean="0">
                <a:latin typeface="+mn-ea"/>
                <a:cs typeface="Times New Roman" panose="02020603050405020304" pitchFamily="18" charset="0"/>
              </a:rPr>
              <a:t>Microservice</a:t>
            </a:r>
            <a:r>
              <a:rPr lang="en-US" altLang="zh-CN" sz="1100" i="1" dirty="0" smtClean="0">
                <a:latin typeface="+mn-ea"/>
                <a:cs typeface="Times New Roman" panose="02020603050405020304" pitchFamily="18" charset="0"/>
              </a:rPr>
              <a:t> Deployment </a:t>
            </a:r>
            <a:r>
              <a:rPr lang="en-US" altLang="zh-CN" sz="1100" i="1" dirty="0">
                <a:latin typeface="+mn-ea"/>
                <a:cs typeface="Times New Roman" panose="02020603050405020304" pitchFamily="18" charset="0"/>
              </a:rPr>
              <a:t>in Cloud-Edge </a:t>
            </a:r>
            <a:r>
              <a:rPr lang="en-US" altLang="zh-CN" sz="1100" i="1" dirty="0" smtClean="0">
                <a:latin typeface="+mn-ea"/>
                <a:cs typeface="Times New Roman" panose="02020603050405020304" pitchFamily="18" charset="0"/>
              </a:rPr>
              <a:t>Consortium. IPDPS 2021</a:t>
            </a:r>
            <a:endParaRPr lang="zh-CN" altLang="en-US" sz="1100" i="1" dirty="0">
              <a:latin typeface="+mn-ea"/>
              <a:cs typeface="Times New Roman" panose="02020603050405020304" pitchFamily="18" charset="0"/>
            </a:endParaRPr>
          </a:p>
        </p:txBody>
      </p:sp>
      <p:sp>
        <p:nvSpPr>
          <p:cNvPr id="26" name="圆角矩形 8">
            <a:extLst>
              <a:ext uri="{FF2B5EF4-FFF2-40B4-BE49-F238E27FC236}">
                <a16:creationId xmlns:a16="http://schemas.microsoft.com/office/drawing/2014/main" xmlns="" id="{A1F9BB37-1A44-4FDC-ACEA-AC80F7430B62}"/>
              </a:ext>
            </a:extLst>
          </p:cNvPr>
          <p:cNvSpPr/>
          <p:nvPr/>
        </p:nvSpPr>
        <p:spPr>
          <a:xfrm>
            <a:off x="540677" y="1866123"/>
            <a:ext cx="8081805" cy="3984172"/>
          </a:xfrm>
          <a:prstGeom prst="roundRect">
            <a:avLst>
              <a:gd name="adj" fmla="val 3050"/>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mn-ea"/>
            </a:endParaRPr>
          </a:p>
        </p:txBody>
      </p:sp>
      <p:graphicFrame>
        <p:nvGraphicFramePr>
          <p:cNvPr id="29" name="图示 28">
            <a:extLst>
              <a:ext uri="{FF2B5EF4-FFF2-40B4-BE49-F238E27FC236}">
                <a16:creationId xmlns:a16="http://schemas.microsoft.com/office/drawing/2014/main" xmlns="" id="{C0D607AD-B5BF-413D-A038-D3E46E9CB0B9}"/>
              </a:ext>
            </a:extLst>
          </p:cNvPr>
          <p:cNvGraphicFramePr/>
          <p:nvPr>
            <p:extLst>
              <p:ext uri="{D42A27DB-BD31-4B8C-83A1-F6EECF244321}">
                <p14:modId xmlns:p14="http://schemas.microsoft.com/office/powerpoint/2010/main" val="3148774702"/>
              </p:ext>
            </p:extLst>
          </p:nvPr>
        </p:nvGraphicFramePr>
        <p:xfrm>
          <a:off x="755910" y="2531261"/>
          <a:ext cx="7702290" cy="916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文本框 29">
            <a:extLst>
              <a:ext uri="{FF2B5EF4-FFF2-40B4-BE49-F238E27FC236}">
                <a16:creationId xmlns:a16="http://schemas.microsoft.com/office/drawing/2014/main" xmlns="" id="{37A3BEDB-0A5A-4EFC-85E8-69A7039D39CF}"/>
              </a:ext>
            </a:extLst>
          </p:cNvPr>
          <p:cNvSpPr txBox="1"/>
          <p:nvPr/>
        </p:nvSpPr>
        <p:spPr>
          <a:xfrm>
            <a:off x="290702" y="1998636"/>
            <a:ext cx="8562596" cy="400110"/>
          </a:xfrm>
          <a:prstGeom prst="rect">
            <a:avLst/>
          </a:prstGeom>
          <a:noFill/>
        </p:spPr>
        <p:txBody>
          <a:bodyPr wrap="square" rtlCol="0">
            <a:spAutoFit/>
          </a:bodyPr>
          <a:lstStyle/>
          <a:p>
            <a:pPr algn="ctr"/>
            <a:r>
              <a:rPr kumimoji="1" lang="zh-CN" altLang="en-US" sz="2000" b="1" dirty="0">
                <a:solidFill>
                  <a:srgbClr val="004098"/>
                </a:solidFill>
                <a:latin typeface="+mn-ea"/>
              </a:rPr>
              <a:t>方案设计</a:t>
            </a:r>
            <a:endParaRPr lang="zh-CN" altLang="en-US" dirty="0">
              <a:solidFill>
                <a:srgbClr val="004098"/>
              </a:solidFill>
              <a:latin typeface="+mn-ea"/>
            </a:endParaRPr>
          </a:p>
        </p:txBody>
      </p:sp>
      <p:sp>
        <p:nvSpPr>
          <p:cNvPr id="46" name="文本框 45">
            <a:extLst>
              <a:ext uri="{FF2B5EF4-FFF2-40B4-BE49-F238E27FC236}">
                <a16:creationId xmlns:a16="http://schemas.microsoft.com/office/drawing/2014/main" xmlns="" id="{07436357-7ECB-4B8D-B96D-EB3E2C0B99B8}"/>
              </a:ext>
            </a:extLst>
          </p:cNvPr>
          <p:cNvSpPr txBox="1"/>
          <p:nvPr/>
        </p:nvSpPr>
        <p:spPr>
          <a:xfrm>
            <a:off x="2486608" y="5489273"/>
            <a:ext cx="2949473" cy="276999"/>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zh-CN" altLang="en-US" sz="1200" dirty="0" smtClean="0">
                <a:solidFill>
                  <a:srgbClr val="004098"/>
                </a:solidFill>
                <a:latin typeface="+mn-ea"/>
                <a:ea typeface="+mn-ea"/>
              </a:rPr>
              <a:t>基于最长路径规划的分组策略</a:t>
            </a:r>
            <a:r>
              <a:rPr lang="zh-CN" altLang="en-US" sz="1200" dirty="0">
                <a:solidFill>
                  <a:srgbClr val="004098"/>
                </a:solidFill>
                <a:latin typeface="+mn-ea"/>
                <a:ea typeface="+mn-ea"/>
              </a:rPr>
              <a:t>和</a:t>
            </a:r>
            <a:r>
              <a:rPr lang="zh-CN" altLang="en-US" sz="1200" dirty="0" smtClean="0">
                <a:solidFill>
                  <a:srgbClr val="004098"/>
                </a:solidFill>
                <a:latin typeface="+mn-ea"/>
                <a:ea typeface="+mn-ea"/>
              </a:rPr>
              <a:t>传输</a:t>
            </a:r>
            <a:r>
              <a:rPr lang="zh-CN" altLang="en-US" sz="1200" dirty="0">
                <a:solidFill>
                  <a:srgbClr val="004098"/>
                </a:solidFill>
                <a:latin typeface="+mn-ea"/>
                <a:ea typeface="+mn-ea"/>
              </a:rPr>
              <a:t>策略</a:t>
            </a:r>
          </a:p>
        </p:txBody>
      </p:sp>
      <p:sp>
        <p:nvSpPr>
          <p:cNvPr id="50" name="文本框 49">
            <a:extLst>
              <a:ext uri="{FF2B5EF4-FFF2-40B4-BE49-F238E27FC236}">
                <a16:creationId xmlns:a16="http://schemas.microsoft.com/office/drawing/2014/main" xmlns="" id="{2CD9A9D5-30BD-48AE-8BED-AA4FE91B1F6A}"/>
              </a:ext>
            </a:extLst>
          </p:cNvPr>
          <p:cNvSpPr txBox="1"/>
          <p:nvPr/>
        </p:nvSpPr>
        <p:spPr>
          <a:xfrm>
            <a:off x="466536" y="5488930"/>
            <a:ext cx="2299992" cy="276999"/>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zh-CN" altLang="en-US" sz="1200" dirty="0" smtClean="0">
                <a:solidFill>
                  <a:schemeClr val="accent1"/>
                </a:solidFill>
                <a:latin typeface="+mn-ea"/>
                <a:ea typeface="+mn-ea"/>
              </a:rPr>
              <a:t>节点触发器自治模式</a:t>
            </a:r>
            <a:endParaRPr lang="en-US" altLang="zh-CN" sz="1200" dirty="0">
              <a:solidFill>
                <a:schemeClr val="accent1"/>
              </a:solidFill>
              <a:latin typeface="+mn-ea"/>
              <a:ea typeface="+mn-ea"/>
            </a:endParaRPr>
          </a:p>
        </p:txBody>
      </p:sp>
      <p:pic>
        <p:nvPicPr>
          <p:cNvPr id="6" name="图片 5"/>
          <p:cNvPicPr>
            <a:picLocks noChangeAspect="1"/>
          </p:cNvPicPr>
          <p:nvPr/>
        </p:nvPicPr>
        <p:blipFill>
          <a:blip r:embed="rId8"/>
          <a:stretch>
            <a:fillRect/>
          </a:stretch>
        </p:blipFill>
        <p:spPr>
          <a:xfrm>
            <a:off x="5207053" y="3886295"/>
            <a:ext cx="3286762" cy="1476437"/>
          </a:xfrm>
          <a:prstGeom prst="rect">
            <a:avLst/>
          </a:prstGeom>
        </p:spPr>
      </p:pic>
      <p:sp>
        <p:nvSpPr>
          <p:cNvPr id="18" name="文本框 17">
            <a:extLst>
              <a:ext uri="{FF2B5EF4-FFF2-40B4-BE49-F238E27FC236}">
                <a16:creationId xmlns:a16="http://schemas.microsoft.com/office/drawing/2014/main" xmlns="" id="{07436357-7ECB-4B8D-B96D-EB3E2C0B99B8}"/>
              </a:ext>
            </a:extLst>
          </p:cNvPr>
          <p:cNvSpPr txBox="1"/>
          <p:nvPr/>
        </p:nvSpPr>
        <p:spPr>
          <a:xfrm>
            <a:off x="5454741" y="5488930"/>
            <a:ext cx="2802609" cy="276999"/>
          </a:xfrm>
          <a:prstGeom prst="rect">
            <a:avLst/>
          </a:prstGeom>
          <a:noFill/>
        </p:spPr>
        <p:txBody>
          <a:bodyPr wrap="square" rtlCol="0">
            <a:spAutoFit/>
          </a:bodyPr>
          <a:lstStyle>
            <a:defPPr>
              <a:defRPr lang="zh-CN"/>
            </a:defPPr>
            <a:lvl1pPr>
              <a:defRPr kumimoji="1" sz="1600">
                <a:latin typeface="Microsoft YaHei" panose="020B0503020204020204" pitchFamily="34" charset="-122"/>
                <a:ea typeface="Microsoft YaHei" panose="020B0503020204020204" pitchFamily="34" charset="-122"/>
              </a:defRPr>
            </a:lvl1pPr>
          </a:lstStyle>
          <a:p>
            <a:pPr algn="ctr"/>
            <a:r>
              <a:rPr lang="zh-CN" altLang="en-US" sz="1200" dirty="0">
                <a:solidFill>
                  <a:srgbClr val="004098"/>
                </a:solidFill>
                <a:latin typeface="+mn-ea"/>
                <a:ea typeface="+mn-ea"/>
              </a:rPr>
              <a:t>通讯友好的组内组间</a:t>
            </a:r>
            <a:r>
              <a:rPr lang="zh-CN" altLang="en-US" sz="1200" dirty="0" smtClean="0">
                <a:solidFill>
                  <a:srgbClr val="004098"/>
                </a:solidFill>
                <a:latin typeface="+mn-ea"/>
                <a:ea typeface="+mn-ea"/>
              </a:rPr>
              <a:t>传输接口设计</a:t>
            </a:r>
            <a:endParaRPr lang="zh-CN" altLang="en-US" sz="1200" dirty="0">
              <a:solidFill>
                <a:srgbClr val="004098"/>
              </a:solidFill>
              <a:latin typeface="+mn-ea"/>
              <a:ea typeface="+mn-ea"/>
            </a:endParaRPr>
          </a:p>
        </p:txBody>
      </p:sp>
      <p:pic>
        <p:nvPicPr>
          <p:cNvPr id="2" name="图片 1"/>
          <p:cNvPicPr>
            <a:picLocks noChangeAspect="1"/>
          </p:cNvPicPr>
          <p:nvPr/>
        </p:nvPicPr>
        <p:blipFill>
          <a:blip r:embed="rId9"/>
          <a:stretch>
            <a:fillRect/>
          </a:stretch>
        </p:blipFill>
        <p:spPr>
          <a:xfrm>
            <a:off x="2766528" y="3613576"/>
            <a:ext cx="2104226" cy="1269492"/>
          </a:xfrm>
          <a:prstGeom prst="rect">
            <a:avLst/>
          </a:prstGeom>
        </p:spPr>
      </p:pic>
      <p:pic>
        <p:nvPicPr>
          <p:cNvPr id="8" name="图片 7"/>
          <p:cNvPicPr>
            <a:picLocks noChangeAspect="1"/>
          </p:cNvPicPr>
          <p:nvPr/>
        </p:nvPicPr>
        <p:blipFill>
          <a:blip r:embed="rId10"/>
          <a:stretch>
            <a:fillRect/>
          </a:stretch>
        </p:blipFill>
        <p:spPr>
          <a:xfrm>
            <a:off x="2902345" y="4880660"/>
            <a:ext cx="1832591" cy="571955"/>
          </a:xfrm>
          <a:prstGeom prst="rect">
            <a:avLst/>
          </a:prstGeom>
        </p:spPr>
      </p:pic>
      <p:pic>
        <p:nvPicPr>
          <p:cNvPr id="9" name="图片 8"/>
          <p:cNvPicPr>
            <a:picLocks noChangeAspect="1"/>
          </p:cNvPicPr>
          <p:nvPr/>
        </p:nvPicPr>
        <p:blipFill>
          <a:blip r:embed="rId11"/>
          <a:stretch>
            <a:fillRect/>
          </a:stretch>
        </p:blipFill>
        <p:spPr>
          <a:xfrm>
            <a:off x="768594" y="3942362"/>
            <a:ext cx="1534869" cy="1063049"/>
          </a:xfrm>
          <a:prstGeom prst="rect">
            <a:avLst/>
          </a:prstGeom>
        </p:spPr>
      </p:pic>
    </p:spTree>
    <p:extLst>
      <p:ext uri="{BB962C8B-B14F-4D97-AF65-F5344CB8AC3E}">
        <p14:creationId xmlns:p14="http://schemas.microsoft.com/office/powerpoint/2010/main" val="913996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无服务器计算调度挑战：负载均衡</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50" name="矩形: 圆角 49">
            <a:extLst>
              <a:ext uri="{FF2B5EF4-FFF2-40B4-BE49-F238E27FC236}">
                <a16:creationId xmlns:a16="http://schemas.microsoft.com/office/drawing/2014/main" xmlns="" id="{757E5ED2-014B-4693-8949-330CB09DD154}"/>
              </a:ext>
            </a:extLst>
          </p:cNvPr>
          <p:cNvSpPr/>
          <p:nvPr/>
        </p:nvSpPr>
        <p:spPr>
          <a:xfrm>
            <a:off x="1514814" y="4689477"/>
            <a:ext cx="2270237"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数据库优化、消息传递优化、拓扑结构</a:t>
            </a:r>
            <a:endParaRPr lang="en-US" sz="1600" dirty="0"/>
          </a:p>
        </p:txBody>
      </p:sp>
      <p:sp>
        <p:nvSpPr>
          <p:cNvPr id="54" name="矩形: 圆角 50">
            <a:extLst>
              <a:ext uri="{FF2B5EF4-FFF2-40B4-BE49-F238E27FC236}">
                <a16:creationId xmlns:a16="http://schemas.microsoft.com/office/drawing/2014/main" xmlns="" id="{F2EBBEA3-67CF-485C-A0CB-E505F02CBD3E}"/>
              </a:ext>
            </a:extLst>
          </p:cNvPr>
          <p:cNvSpPr/>
          <p:nvPr/>
        </p:nvSpPr>
        <p:spPr>
          <a:xfrm>
            <a:off x="1514814" y="2812897"/>
            <a:ext cx="2270238"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err="1"/>
              <a:t>QoS</a:t>
            </a:r>
            <a:r>
              <a:rPr lang="zh-CN" altLang="en-US" sz="1600" dirty="0"/>
              <a:t>预测模型、自动横纵向扩展、排队优化</a:t>
            </a:r>
            <a:endParaRPr lang="en-US" altLang="zh-CN" sz="1600" dirty="0"/>
          </a:p>
        </p:txBody>
      </p:sp>
      <p:sp>
        <p:nvSpPr>
          <p:cNvPr id="55" name="矩形: 圆角 51">
            <a:extLst>
              <a:ext uri="{FF2B5EF4-FFF2-40B4-BE49-F238E27FC236}">
                <a16:creationId xmlns:a16="http://schemas.microsoft.com/office/drawing/2014/main" xmlns="" id="{33A7CC60-64D6-49A5-8E55-3DDB817ED528}"/>
              </a:ext>
            </a:extLst>
          </p:cNvPr>
          <p:cNvSpPr/>
          <p:nvPr/>
        </p:nvSpPr>
        <p:spPr>
          <a:xfrm>
            <a:off x="1514815" y="3751187"/>
            <a:ext cx="2270237"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容器镜像共享、容器预热、动态资源调整</a:t>
            </a:r>
            <a:endParaRPr lang="en-US" sz="1600" dirty="0"/>
          </a:p>
        </p:txBody>
      </p:sp>
      <p:sp>
        <p:nvSpPr>
          <p:cNvPr id="57" name="文本框 56">
            <a:extLst>
              <a:ext uri="{FF2B5EF4-FFF2-40B4-BE49-F238E27FC236}">
                <a16:creationId xmlns:a16="http://schemas.microsoft.com/office/drawing/2014/main" xmlns="" id="{76294103-E8FC-4DEC-806C-A9F65EA44704}"/>
              </a:ext>
            </a:extLst>
          </p:cNvPr>
          <p:cNvSpPr txBox="1"/>
          <p:nvPr/>
        </p:nvSpPr>
        <p:spPr>
          <a:xfrm>
            <a:off x="270960" y="2020707"/>
            <a:ext cx="1234646" cy="338554"/>
          </a:xfrm>
          <a:prstGeom prst="rect">
            <a:avLst/>
          </a:prstGeom>
          <a:noFill/>
        </p:spPr>
        <p:txBody>
          <a:bodyPr wrap="square" rtlCol="0">
            <a:spAutoFit/>
          </a:bodyPr>
          <a:lstStyle/>
          <a:p>
            <a:pPr algn="ctr"/>
            <a:r>
              <a:rPr lang="zh-CN" altLang="en-US" sz="1600" b="1" dirty="0">
                <a:solidFill>
                  <a:srgbClr val="DADADA"/>
                </a:solidFill>
              </a:rPr>
              <a:t>冷启动时延</a:t>
            </a:r>
            <a:endParaRPr lang="en-US" sz="1600" b="1" dirty="0">
              <a:solidFill>
                <a:srgbClr val="DADADA"/>
              </a:solidFill>
            </a:endParaRPr>
          </a:p>
        </p:txBody>
      </p:sp>
      <p:sp>
        <p:nvSpPr>
          <p:cNvPr id="58" name="文本框 57">
            <a:extLst>
              <a:ext uri="{FF2B5EF4-FFF2-40B4-BE49-F238E27FC236}">
                <a16:creationId xmlns:a16="http://schemas.microsoft.com/office/drawing/2014/main" xmlns="" id="{6EA17A17-E3C7-4617-AE86-4F20A71F136F}"/>
              </a:ext>
            </a:extLst>
          </p:cNvPr>
          <p:cNvSpPr txBox="1"/>
          <p:nvPr/>
        </p:nvSpPr>
        <p:spPr>
          <a:xfrm>
            <a:off x="280168" y="2995312"/>
            <a:ext cx="1234646" cy="338554"/>
          </a:xfrm>
          <a:prstGeom prst="rect">
            <a:avLst/>
          </a:prstGeom>
          <a:noFill/>
        </p:spPr>
        <p:txBody>
          <a:bodyPr wrap="square" rtlCol="0">
            <a:spAutoFit/>
          </a:bodyPr>
          <a:lstStyle/>
          <a:p>
            <a:pPr algn="ctr"/>
            <a:r>
              <a:rPr lang="zh-CN" altLang="en-US" sz="1600" b="1" dirty="0">
                <a:solidFill>
                  <a:srgbClr val="DADADA"/>
                </a:solidFill>
              </a:rPr>
              <a:t>资源分配</a:t>
            </a:r>
            <a:endParaRPr lang="en-US" sz="1600" b="1" dirty="0">
              <a:solidFill>
                <a:srgbClr val="DADADA"/>
              </a:solidFill>
            </a:endParaRPr>
          </a:p>
        </p:txBody>
      </p:sp>
      <p:sp>
        <p:nvSpPr>
          <p:cNvPr id="59" name="文本框 58">
            <a:extLst>
              <a:ext uri="{FF2B5EF4-FFF2-40B4-BE49-F238E27FC236}">
                <a16:creationId xmlns:a16="http://schemas.microsoft.com/office/drawing/2014/main" xmlns="" id="{D8EB0087-1B4B-4A50-A2A1-AAF1CB832D33}"/>
              </a:ext>
            </a:extLst>
          </p:cNvPr>
          <p:cNvSpPr txBox="1"/>
          <p:nvPr/>
        </p:nvSpPr>
        <p:spPr>
          <a:xfrm>
            <a:off x="270960" y="3933602"/>
            <a:ext cx="1234646" cy="338554"/>
          </a:xfrm>
          <a:prstGeom prst="rect">
            <a:avLst/>
          </a:prstGeom>
          <a:noFill/>
        </p:spPr>
        <p:txBody>
          <a:bodyPr wrap="square" rtlCol="0">
            <a:spAutoFit/>
          </a:bodyPr>
          <a:lstStyle/>
          <a:p>
            <a:pPr algn="ctr"/>
            <a:r>
              <a:rPr lang="zh-CN" altLang="en-US" sz="1600" b="1" dirty="0">
                <a:solidFill>
                  <a:srgbClr val="DADADA"/>
                </a:solidFill>
              </a:rPr>
              <a:t>负载突变</a:t>
            </a:r>
            <a:endParaRPr lang="en-US" sz="1600" b="1" dirty="0">
              <a:solidFill>
                <a:srgbClr val="DADADA"/>
              </a:solidFill>
            </a:endParaRPr>
          </a:p>
        </p:txBody>
      </p:sp>
      <p:sp>
        <p:nvSpPr>
          <p:cNvPr id="60" name="文本框 59">
            <a:extLst>
              <a:ext uri="{FF2B5EF4-FFF2-40B4-BE49-F238E27FC236}">
                <a16:creationId xmlns:a16="http://schemas.microsoft.com/office/drawing/2014/main" xmlns="" id="{57CBC0C5-F5A9-4BF9-A7BE-FFEA69DF947C}"/>
              </a:ext>
            </a:extLst>
          </p:cNvPr>
          <p:cNvSpPr txBox="1"/>
          <p:nvPr/>
        </p:nvSpPr>
        <p:spPr>
          <a:xfrm>
            <a:off x="280168" y="4867069"/>
            <a:ext cx="1234646" cy="338554"/>
          </a:xfrm>
          <a:prstGeom prst="rect">
            <a:avLst/>
          </a:prstGeom>
          <a:noFill/>
        </p:spPr>
        <p:txBody>
          <a:bodyPr wrap="square" rtlCol="0">
            <a:spAutoFit/>
          </a:bodyPr>
          <a:lstStyle/>
          <a:p>
            <a:pPr algn="ctr"/>
            <a:r>
              <a:rPr lang="zh-CN" altLang="en-US" sz="1600" b="1" dirty="0">
                <a:solidFill>
                  <a:srgbClr val="DADADA"/>
                </a:solidFill>
              </a:rPr>
              <a:t>数据传递</a:t>
            </a:r>
            <a:endParaRPr lang="en-US" sz="1600" b="1" dirty="0">
              <a:solidFill>
                <a:srgbClr val="DADADA"/>
              </a:solidFill>
            </a:endParaRPr>
          </a:p>
        </p:txBody>
      </p:sp>
      <p:grpSp>
        <p:nvGrpSpPr>
          <p:cNvPr id="61" name="组合 60">
            <a:extLst>
              <a:ext uri="{FF2B5EF4-FFF2-40B4-BE49-F238E27FC236}">
                <a16:creationId xmlns:a16="http://schemas.microsoft.com/office/drawing/2014/main" xmlns="" id="{B36AA8A3-5E72-4D67-B3D0-6838BA96C4F3}"/>
              </a:ext>
            </a:extLst>
          </p:cNvPr>
          <p:cNvGrpSpPr/>
          <p:nvPr/>
        </p:nvGrpSpPr>
        <p:grpSpPr>
          <a:xfrm>
            <a:off x="4048576" y="2074707"/>
            <a:ext cx="843427" cy="443226"/>
            <a:chOff x="666810" y="2586037"/>
            <a:chExt cx="468000" cy="245937"/>
          </a:xfrm>
        </p:grpSpPr>
        <p:sp>
          <p:nvSpPr>
            <p:cNvPr id="62" name="Freeform 10">
              <a:extLst>
                <a:ext uri="{FF2B5EF4-FFF2-40B4-BE49-F238E27FC236}">
                  <a16:creationId xmlns:a16="http://schemas.microsoft.com/office/drawing/2014/main" xmlns="" id="{822C3213-403C-4B27-821E-6179DD377A96}"/>
                </a:ext>
              </a:extLst>
            </p:cNvPr>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63" name="文本框 62">
              <a:extLst>
                <a:ext uri="{FF2B5EF4-FFF2-40B4-BE49-F238E27FC236}">
                  <a16:creationId xmlns:a16="http://schemas.microsoft.com/office/drawing/2014/main" xmlns="" id="{584E8565-E1A8-427E-A5AB-2C615FEB8DED}"/>
                </a:ext>
              </a:extLst>
            </p:cNvPr>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64" name="直接连接符 63">
            <a:extLst>
              <a:ext uri="{FF2B5EF4-FFF2-40B4-BE49-F238E27FC236}">
                <a16:creationId xmlns:a16="http://schemas.microsoft.com/office/drawing/2014/main" xmlns="" id="{F5F421AB-2F58-4DEB-B33B-AE4E570388CB}"/>
              </a:ext>
            </a:extLst>
          </p:cNvPr>
          <p:cNvCxnSpPr>
            <a:stCxn id="62" idx="6"/>
          </p:cNvCxnSpPr>
          <p:nvPr/>
        </p:nvCxnSpPr>
        <p:spPr>
          <a:xfrm>
            <a:off x="4741074" y="2482372"/>
            <a:ext cx="38404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Rectangle 2">
            <a:extLst>
              <a:ext uri="{FF2B5EF4-FFF2-40B4-BE49-F238E27FC236}">
                <a16:creationId xmlns:a16="http://schemas.microsoft.com/office/drawing/2014/main" xmlns="" id="{4B741326-9FFB-4359-854E-C7CE801C0B5D}"/>
              </a:ext>
            </a:extLst>
          </p:cNvPr>
          <p:cNvSpPr/>
          <p:nvPr/>
        </p:nvSpPr>
        <p:spPr>
          <a:xfrm>
            <a:off x="4821549" y="2733273"/>
            <a:ext cx="4191821" cy="1384995"/>
          </a:xfrm>
          <a:prstGeom prst="rect">
            <a:avLst/>
          </a:prstGeom>
        </p:spPr>
        <p:txBody>
          <a:bodyPr wrap="square">
            <a:spAutoFit/>
          </a:bodyPr>
          <a:lstStyle/>
          <a:p>
            <a:r>
              <a:rPr lang="zh-CN" altLang="en-US" sz="1400" b="1" dirty="0"/>
              <a:t>印度理工：</a:t>
            </a:r>
            <a:endParaRPr lang="en-US" altLang="zh-CN" sz="1400" b="1" dirty="0"/>
          </a:p>
          <a:p>
            <a:r>
              <a:rPr lang="zh-CN" altLang="en-US" sz="1400" b="1" dirty="0"/>
              <a:t>在</a:t>
            </a:r>
            <a:r>
              <a:rPr lang="en-US" altLang="zh-CN" sz="1400" b="1" dirty="0"/>
              <a:t>serverless</a:t>
            </a:r>
            <a:r>
              <a:rPr lang="zh-CN" altLang="en-US" sz="1400" b="1" dirty="0"/>
              <a:t>等云计算新兴趋势下的工作流调度策略</a:t>
            </a:r>
            <a:endParaRPr lang="en-US" altLang="zh-CN" sz="1400" b="1" dirty="0"/>
          </a:p>
          <a:p>
            <a:r>
              <a:rPr lang="en-US" altLang="zh-CN" sz="1400" i="1" dirty="0"/>
              <a:t>A Survey on Scheduling Strategies for Workflows in Cloud Environment and Emerging Trends. @ACM </a:t>
            </a:r>
            <a:r>
              <a:rPr lang="en-US" altLang="zh-CN" sz="1400" i="1" dirty="0" err="1"/>
              <a:t>Comput</a:t>
            </a:r>
            <a:r>
              <a:rPr lang="en-US" altLang="zh-CN" sz="1400" i="1" dirty="0"/>
              <a:t>. </a:t>
            </a:r>
            <a:r>
              <a:rPr lang="en-US" altLang="zh-CN" sz="1400" i="1" dirty="0" err="1"/>
              <a:t>Surv</a:t>
            </a:r>
            <a:r>
              <a:rPr lang="en-US" altLang="zh-CN" sz="1400" i="1" dirty="0"/>
              <a:t>. </a:t>
            </a:r>
          </a:p>
          <a:p>
            <a:endParaRPr lang="en-US" altLang="zh-CN" sz="1400" i="1" dirty="0"/>
          </a:p>
        </p:txBody>
      </p:sp>
      <p:sp>
        <p:nvSpPr>
          <p:cNvPr id="66" name="文本框 65">
            <a:extLst>
              <a:ext uri="{FF2B5EF4-FFF2-40B4-BE49-F238E27FC236}">
                <a16:creationId xmlns:a16="http://schemas.microsoft.com/office/drawing/2014/main" xmlns="" id="{CA65AC92-1D95-409A-847A-37D28D7AE3FD}"/>
              </a:ext>
            </a:extLst>
          </p:cNvPr>
          <p:cNvSpPr txBox="1"/>
          <p:nvPr/>
        </p:nvSpPr>
        <p:spPr>
          <a:xfrm>
            <a:off x="4932763" y="2040583"/>
            <a:ext cx="3422961" cy="461665"/>
          </a:xfrm>
          <a:prstGeom prst="rect">
            <a:avLst/>
          </a:prstGeom>
          <a:noFill/>
        </p:spPr>
        <p:txBody>
          <a:bodyPr wrap="square" rtlCol="0">
            <a:spAutoFit/>
          </a:bodyPr>
          <a:lstStyle/>
          <a:p>
            <a:r>
              <a:rPr lang="zh-CN" altLang="en-US" sz="2400" b="1" dirty="0"/>
              <a:t>负载均衡</a:t>
            </a:r>
          </a:p>
        </p:txBody>
      </p:sp>
      <p:sp>
        <p:nvSpPr>
          <p:cNvPr id="67" name="矩形: 圆角 49">
            <a:extLst>
              <a:ext uri="{FF2B5EF4-FFF2-40B4-BE49-F238E27FC236}">
                <a16:creationId xmlns:a16="http://schemas.microsoft.com/office/drawing/2014/main" xmlns="" id="{757E5ED2-014B-4693-8949-330CB09DD154}"/>
              </a:ext>
            </a:extLst>
          </p:cNvPr>
          <p:cNvSpPr/>
          <p:nvPr/>
        </p:nvSpPr>
        <p:spPr>
          <a:xfrm>
            <a:off x="1505606" y="5627767"/>
            <a:ext cx="2270237" cy="703384"/>
          </a:xfrm>
          <a:prstGeom prst="roundRect">
            <a:avLst/>
          </a:prstGeom>
          <a:solidFill>
            <a:srgbClr val="004098"/>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数据流驱动、拓扑优化</a:t>
            </a:r>
            <a:endParaRPr lang="en-US" sz="1600" dirty="0"/>
          </a:p>
        </p:txBody>
      </p:sp>
      <p:sp>
        <p:nvSpPr>
          <p:cNvPr id="68" name="文本框 67">
            <a:extLst>
              <a:ext uri="{FF2B5EF4-FFF2-40B4-BE49-F238E27FC236}">
                <a16:creationId xmlns:a16="http://schemas.microsoft.com/office/drawing/2014/main" xmlns="" id="{57CBC0C5-F5A9-4BF9-A7BE-FFEA69DF947C}"/>
              </a:ext>
            </a:extLst>
          </p:cNvPr>
          <p:cNvSpPr txBox="1"/>
          <p:nvPr/>
        </p:nvSpPr>
        <p:spPr>
          <a:xfrm>
            <a:off x="270960" y="5810182"/>
            <a:ext cx="1234646" cy="338554"/>
          </a:xfrm>
          <a:prstGeom prst="rect">
            <a:avLst/>
          </a:prstGeom>
          <a:noFill/>
        </p:spPr>
        <p:txBody>
          <a:bodyPr wrap="square" rtlCol="0">
            <a:spAutoFit/>
          </a:bodyPr>
          <a:lstStyle/>
          <a:p>
            <a:pPr algn="ctr"/>
            <a:r>
              <a:rPr lang="zh-CN" altLang="en-US" sz="1600" b="1" dirty="0">
                <a:solidFill>
                  <a:srgbClr val="004098"/>
                </a:solidFill>
              </a:rPr>
              <a:t>负载均衡</a:t>
            </a:r>
            <a:endParaRPr lang="en-US" sz="1600" b="1" dirty="0">
              <a:solidFill>
                <a:srgbClr val="004098"/>
              </a:solidFill>
            </a:endParaRPr>
          </a:p>
        </p:txBody>
      </p:sp>
      <p:sp>
        <p:nvSpPr>
          <p:cNvPr id="69" name="Rectangle 2">
            <a:extLst>
              <a:ext uri="{FF2B5EF4-FFF2-40B4-BE49-F238E27FC236}">
                <a16:creationId xmlns:a16="http://schemas.microsoft.com/office/drawing/2014/main" xmlns="" id="{4B741326-9FFB-4359-854E-C7CE801C0B5D}"/>
              </a:ext>
            </a:extLst>
          </p:cNvPr>
          <p:cNvSpPr/>
          <p:nvPr/>
        </p:nvSpPr>
        <p:spPr>
          <a:xfrm>
            <a:off x="4821549" y="3918808"/>
            <a:ext cx="4191820" cy="1169551"/>
          </a:xfrm>
          <a:prstGeom prst="rect">
            <a:avLst/>
          </a:prstGeom>
        </p:spPr>
        <p:txBody>
          <a:bodyPr wrap="square">
            <a:spAutoFit/>
          </a:bodyPr>
          <a:lstStyle/>
          <a:p>
            <a:r>
              <a:rPr lang="zh-CN" altLang="en-US" sz="1400" b="1" dirty="0"/>
              <a:t>塔尔图大学：</a:t>
            </a:r>
            <a:endParaRPr lang="en-US" altLang="zh-CN" sz="1400" b="1" dirty="0"/>
          </a:p>
          <a:p>
            <a:r>
              <a:rPr lang="zh-CN" altLang="en-US" sz="1400" b="1" dirty="0"/>
              <a:t>支持科学工作流在云中迁移、分割以及动态部署和执行的框架</a:t>
            </a:r>
            <a:endParaRPr lang="en-US" altLang="zh-CN" sz="1400" i="1" dirty="0"/>
          </a:p>
          <a:p>
            <a:r>
              <a:rPr lang="en-US" altLang="zh-CN" sz="1400" i="1" dirty="0"/>
              <a:t>Framework for automated partitioning and execution of scientific workflows in the cloud. @J. </a:t>
            </a:r>
            <a:r>
              <a:rPr lang="en-US" altLang="zh-CN" sz="1400" i="1" dirty="0" err="1"/>
              <a:t>Supercomput</a:t>
            </a:r>
            <a:r>
              <a:rPr lang="en-US" altLang="zh-CN" sz="1400" i="1" dirty="0"/>
              <a:t>. </a:t>
            </a:r>
          </a:p>
        </p:txBody>
      </p:sp>
      <p:sp>
        <p:nvSpPr>
          <p:cNvPr id="20" name="矩形: 圆角 52">
            <a:extLst>
              <a:ext uri="{FF2B5EF4-FFF2-40B4-BE49-F238E27FC236}">
                <a16:creationId xmlns:a16="http://schemas.microsoft.com/office/drawing/2014/main" xmlns="" id="{2569D7BE-E639-4763-8664-B6274BA44333}"/>
              </a:ext>
            </a:extLst>
          </p:cNvPr>
          <p:cNvSpPr/>
          <p:nvPr/>
        </p:nvSpPr>
        <p:spPr>
          <a:xfrm>
            <a:off x="1505608" y="1874180"/>
            <a:ext cx="2270235" cy="703384"/>
          </a:xfrm>
          <a:prstGeom prst="roundRect">
            <a:avLst/>
          </a:prstGeom>
          <a:solidFill>
            <a:srgbClr val="DADADA"/>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latin typeface="Arial" panose="020B0604020202020204" pitchFamily="34" charset="0"/>
                <a:cs typeface="Arial" panose="020B0604020202020204" pitchFamily="34" charset="0"/>
              </a:rPr>
              <a:t>LightVM</a:t>
            </a:r>
            <a:r>
              <a:rPr lang="zh-CN" altLang="en-US" sz="1400" dirty="0">
                <a:latin typeface="Arial" panose="020B0604020202020204" pitchFamily="34" charset="0"/>
                <a:cs typeface="Arial" panose="020B0604020202020204" pitchFamily="34" charset="0"/>
              </a:rPr>
              <a:t>、</a:t>
            </a:r>
            <a:r>
              <a:rPr lang="en-US" altLang="zh-CN" sz="1400" dirty="0" err="1">
                <a:latin typeface="Arial" panose="020B0604020202020204" pitchFamily="34" charset="0"/>
                <a:cs typeface="Arial" panose="020B0604020202020204" pitchFamily="34" charset="0"/>
              </a:rPr>
              <a:t>Unikernel</a:t>
            </a:r>
            <a:endParaRPr lang="en-US" altLang="zh-CN" sz="1400" dirty="0">
              <a:latin typeface="Arial" panose="020B0604020202020204" pitchFamily="34" charset="0"/>
              <a:cs typeface="Arial" panose="020B0604020202020204" pitchFamily="34" charset="0"/>
            </a:endParaRPr>
          </a:p>
          <a:p>
            <a:pPr algn="ctr"/>
            <a:r>
              <a:rPr lang="en-US" altLang="zh-CN" sz="1400" dirty="0">
                <a:latin typeface="Arial" panose="020B0604020202020204" pitchFamily="34" charset="0"/>
                <a:cs typeface="Arial" panose="020B0604020202020204" pitchFamily="34" charset="0"/>
              </a:rPr>
              <a:t>CRIU</a:t>
            </a:r>
            <a:r>
              <a:rPr lang="en-US" altLang="zh-CN" sz="1200" dirty="0">
                <a:latin typeface="Arial" panose="020B0604020202020204" pitchFamily="34" charset="0"/>
                <a:cs typeface="Arial" panose="020B0604020202020204" pitchFamily="34" charset="0"/>
              </a:rPr>
              <a:t>(Checkpoint/Restore in </a:t>
            </a:r>
            <a:r>
              <a:rPr lang="en-US" altLang="zh-CN" sz="1200" dirty="0" err="1">
                <a:latin typeface="Arial" panose="020B0604020202020204" pitchFamily="34" charset="0"/>
                <a:cs typeface="Arial" panose="020B0604020202020204" pitchFamily="34" charset="0"/>
              </a:rPr>
              <a:t>Userspace</a:t>
            </a:r>
            <a:r>
              <a:rPr lang="en-US" altLang="zh-CN"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xmlns="" id="{744E1DF9-C3F1-4A4E-8180-AC0240DA736A}"/>
              </a:ext>
            </a:extLst>
          </p:cNvPr>
          <p:cNvSpPr/>
          <p:nvPr/>
        </p:nvSpPr>
        <p:spPr>
          <a:xfrm>
            <a:off x="4821549" y="5088359"/>
            <a:ext cx="4051491" cy="1600438"/>
          </a:xfrm>
          <a:prstGeom prst="rect">
            <a:avLst/>
          </a:prstGeom>
        </p:spPr>
        <p:txBody>
          <a:bodyPr wrap="square">
            <a:spAutoFit/>
          </a:bodyPr>
          <a:lstStyle/>
          <a:p>
            <a:r>
              <a:rPr lang="zh-CN" altLang="en-US" sz="1400" b="1" dirty="0"/>
              <a:t>上海交通大学：</a:t>
            </a:r>
            <a:endParaRPr lang="en-US" altLang="zh-CN" sz="1400" b="1" dirty="0"/>
          </a:p>
          <a:p>
            <a:r>
              <a:rPr lang="zh-CN" altLang="en-US" sz="1400" b="1" dirty="0"/>
              <a:t>根据数据访问热度，在内存节点间迁移数据来平衡负载</a:t>
            </a:r>
            <a:endParaRPr lang="en-US" altLang="zh-CN" sz="1400" b="1" dirty="0"/>
          </a:p>
          <a:p>
            <a:r>
              <a:rPr lang="en-US" altLang="zh-CN" sz="1400" i="1" dirty="0"/>
              <a:t>Bandwidth and Locality Aware Task-stealing for Manycore Architectures with Bandwidth-Asymmetric Memory @TACO 18</a:t>
            </a:r>
          </a:p>
          <a:p>
            <a:endParaRPr lang="en-US" altLang="zh-CN" sz="1400" i="1" dirty="0"/>
          </a:p>
        </p:txBody>
      </p:sp>
    </p:spTree>
    <p:extLst>
      <p:ext uri="{BB962C8B-B14F-4D97-AF65-F5344CB8AC3E}">
        <p14:creationId xmlns:p14="http://schemas.microsoft.com/office/powerpoint/2010/main" val="794419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无服务器计算调度挑战：负载均衡</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grpSp>
        <p:nvGrpSpPr>
          <p:cNvPr id="11" name="组合 10">
            <a:extLst>
              <a:ext uri="{FF2B5EF4-FFF2-40B4-BE49-F238E27FC236}">
                <a16:creationId xmlns:a16="http://schemas.microsoft.com/office/drawing/2014/main" xmlns="" id="{F8715B99-A00F-4706-9CA2-446104CB848D}"/>
              </a:ext>
            </a:extLst>
          </p:cNvPr>
          <p:cNvGrpSpPr/>
          <p:nvPr/>
        </p:nvGrpSpPr>
        <p:grpSpPr>
          <a:xfrm>
            <a:off x="3086721" y="1751980"/>
            <a:ext cx="5031046" cy="1507884"/>
            <a:chOff x="819437" y="2241212"/>
            <a:chExt cx="6265279" cy="1717333"/>
          </a:xfrm>
        </p:grpSpPr>
        <p:cxnSp>
          <p:nvCxnSpPr>
            <p:cNvPr id="12" name="直接箭头连接符 11">
              <a:extLst>
                <a:ext uri="{FF2B5EF4-FFF2-40B4-BE49-F238E27FC236}">
                  <a16:creationId xmlns:a16="http://schemas.microsoft.com/office/drawing/2014/main" xmlns="" id="{38EE63D7-5534-47DB-9059-EEBADB656331}"/>
                </a:ext>
              </a:extLst>
            </p:cNvPr>
            <p:cNvCxnSpPr>
              <a:stCxn id="42" idx="3"/>
              <a:endCxn id="29" idx="1"/>
            </p:cNvCxnSpPr>
            <p:nvPr/>
          </p:nvCxnSpPr>
          <p:spPr>
            <a:xfrm>
              <a:off x="3096884" y="2567849"/>
              <a:ext cx="826978" cy="236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xmlns="" id="{CE6FC7D4-503D-492B-9C60-5B365ED727B5}"/>
                </a:ext>
              </a:extLst>
            </p:cNvPr>
            <p:cNvGrpSpPr/>
            <p:nvPr/>
          </p:nvGrpSpPr>
          <p:grpSpPr>
            <a:xfrm>
              <a:off x="819437" y="2241212"/>
              <a:ext cx="6265279" cy="1717333"/>
              <a:chOff x="819437" y="2241212"/>
              <a:chExt cx="6265279" cy="1717333"/>
            </a:xfrm>
          </p:grpSpPr>
          <p:grpSp>
            <p:nvGrpSpPr>
              <p:cNvPr id="14" name="组合 13">
                <a:extLst>
                  <a:ext uri="{FF2B5EF4-FFF2-40B4-BE49-F238E27FC236}">
                    <a16:creationId xmlns:a16="http://schemas.microsoft.com/office/drawing/2014/main" xmlns="" id="{BF04C718-8D9F-4A4B-BA7A-000205C8BD08}"/>
                  </a:ext>
                </a:extLst>
              </p:cNvPr>
              <p:cNvGrpSpPr/>
              <p:nvPr/>
            </p:nvGrpSpPr>
            <p:grpSpPr>
              <a:xfrm>
                <a:off x="1922006" y="2241212"/>
                <a:ext cx="5162710" cy="1692492"/>
                <a:chOff x="1894585" y="1555435"/>
                <a:chExt cx="5162710" cy="1692492"/>
              </a:xfrm>
            </p:grpSpPr>
            <p:sp>
              <p:nvSpPr>
                <p:cNvPr id="17" name="矩形: 圆角 3">
                  <a:extLst>
                    <a:ext uri="{FF2B5EF4-FFF2-40B4-BE49-F238E27FC236}">
                      <a16:creationId xmlns:a16="http://schemas.microsoft.com/office/drawing/2014/main" xmlns="" id="{E7FCD15B-3D32-4D5C-B155-8D5134665FFC}"/>
                    </a:ext>
                  </a:extLst>
                </p:cNvPr>
                <p:cNvSpPr/>
                <p:nvPr/>
              </p:nvSpPr>
              <p:spPr>
                <a:xfrm>
                  <a:off x="1894585" y="2634999"/>
                  <a:ext cx="1367361" cy="612928"/>
                </a:xfrm>
                <a:prstGeom prst="roundRect">
                  <a:avLst/>
                </a:prstGeom>
                <a:solidFill>
                  <a:schemeClr val="bg1">
                    <a:lumMod val="95000"/>
                  </a:schemeClr>
                </a:solidFill>
                <a:ln w="1905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黑体" panose="02010609060101010101" pitchFamily="49" charset="-122"/>
                    <a:ea typeface="黑体" panose="02010609060101010101" pitchFamily="49" charset="-122"/>
                  </a:endParaRPr>
                </a:p>
              </p:txBody>
            </p:sp>
            <p:grpSp>
              <p:nvGrpSpPr>
                <p:cNvPr id="18" name="组合 17">
                  <a:extLst>
                    <a:ext uri="{FF2B5EF4-FFF2-40B4-BE49-F238E27FC236}">
                      <a16:creationId xmlns:a16="http://schemas.microsoft.com/office/drawing/2014/main" xmlns="" id="{7903716F-F4AE-413C-A3A6-F2FE693C57FA}"/>
                    </a:ext>
                  </a:extLst>
                </p:cNvPr>
                <p:cNvGrpSpPr/>
                <p:nvPr/>
              </p:nvGrpSpPr>
              <p:grpSpPr>
                <a:xfrm>
                  <a:off x="2848034" y="2866046"/>
                  <a:ext cx="250462" cy="319930"/>
                  <a:chOff x="6193265" y="2766902"/>
                  <a:chExt cx="380815" cy="788664"/>
                </a:xfrm>
              </p:grpSpPr>
              <p:sp>
                <p:nvSpPr>
                  <p:cNvPr id="59" name="流程图: 磁盘 34">
                    <a:extLst>
                      <a:ext uri="{FF2B5EF4-FFF2-40B4-BE49-F238E27FC236}">
                        <a16:creationId xmlns:a16="http://schemas.microsoft.com/office/drawing/2014/main" xmlns="" id="{D2B39EC8-A689-4ABA-9B94-BAC20AE6C82C}"/>
                      </a:ext>
                    </a:extLst>
                  </p:cNvPr>
                  <p:cNvSpPr/>
                  <p:nvPr/>
                </p:nvSpPr>
                <p:spPr>
                  <a:xfrm>
                    <a:off x="6193265" y="2766902"/>
                    <a:ext cx="380815" cy="788664"/>
                  </a:xfrm>
                  <a:prstGeom prst="flowChartMagneticDisk">
                    <a:avLst/>
                  </a:prstGeom>
                  <a:solidFill>
                    <a:schemeClr val="bg1"/>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60" name="iconfont-1177-866404">
                    <a:extLst>
                      <a:ext uri="{FF2B5EF4-FFF2-40B4-BE49-F238E27FC236}">
                        <a16:creationId xmlns:a16="http://schemas.microsoft.com/office/drawing/2014/main" xmlns="" id="{D86FF132-B850-4234-9ABE-FC2A8565C1DD}"/>
                      </a:ext>
                    </a:extLst>
                  </p:cNvPr>
                  <p:cNvSpPr>
                    <a:spLocks noChangeAspect="1"/>
                  </p:cNvSpPr>
                  <p:nvPr/>
                </p:nvSpPr>
                <p:spPr bwMode="auto">
                  <a:xfrm>
                    <a:off x="6286509" y="3086055"/>
                    <a:ext cx="227298" cy="379681"/>
                  </a:xfrm>
                  <a:custGeom>
                    <a:avLst/>
                    <a:gdLst>
                      <a:gd name="T0" fmla="*/ 1746 w 9310"/>
                      <a:gd name="T1" fmla="*/ 6982 h 12800"/>
                      <a:gd name="T2" fmla="*/ 7564 w 9310"/>
                      <a:gd name="T3" fmla="*/ 6982 h 12800"/>
                      <a:gd name="T4" fmla="*/ 7564 w 9310"/>
                      <a:gd name="T5" fmla="*/ 7564 h 12800"/>
                      <a:gd name="T6" fmla="*/ 1746 w 9310"/>
                      <a:gd name="T7" fmla="*/ 7564 h 12800"/>
                      <a:gd name="T8" fmla="*/ 1746 w 9310"/>
                      <a:gd name="T9" fmla="*/ 6982 h 12800"/>
                      <a:gd name="T10" fmla="*/ 1746 w 9310"/>
                      <a:gd name="T11" fmla="*/ 8727 h 12800"/>
                      <a:gd name="T12" fmla="*/ 7564 w 9310"/>
                      <a:gd name="T13" fmla="*/ 8727 h 12800"/>
                      <a:gd name="T14" fmla="*/ 7564 w 9310"/>
                      <a:gd name="T15" fmla="*/ 9309 h 12800"/>
                      <a:gd name="T16" fmla="*/ 1746 w 9310"/>
                      <a:gd name="T17" fmla="*/ 9309 h 12800"/>
                      <a:gd name="T18" fmla="*/ 1746 w 9310"/>
                      <a:gd name="T19" fmla="*/ 8727 h 12800"/>
                      <a:gd name="T20" fmla="*/ 1746 w 9310"/>
                      <a:gd name="T21" fmla="*/ 1745 h 12800"/>
                      <a:gd name="T22" fmla="*/ 5237 w 9310"/>
                      <a:gd name="T23" fmla="*/ 1745 h 12800"/>
                      <a:gd name="T24" fmla="*/ 5237 w 9310"/>
                      <a:gd name="T25" fmla="*/ 2327 h 12800"/>
                      <a:gd name="T26" fmla="*/ 1746 w 9310"/>
                      <a:gd name="T27" fmla="*/ 2327 h 12800"/>
                      <a:gd name="T28" fmla="*/ 1746 w 9310"/>
                      <a:gd name="T29" fmla="*/ 1745 h 12800"/>
                      <a:gd name="T30" fmla="*/ 1746 w 9310"/>
                      <a:gd name="T31" fmla="*/ 10473 h 12800"/>
                      <a:gd name="T32" fmla="*/ 7564 w 9310"/>
                      <a:gd name="T33" fmla="*/ 10473 h 12800"/>
                      <a:gd name="T34" fmla="*/ 7564 w 9310"/>
                      <a:gd name="T35" fmla="*/ 11055 h 12800"/>
                      <a:gd name="T36" fmla="*/ 1746 w 9310"/>
                      <a:gd name="T37" fmla="*/ 11055 h 12800"/>
                      <a:gd name="T38" fmla="*/ 1746 w 9310"/>
                      <a:gd name="T39" fmla="*/ 10473 h 12800"/>
                      <a:gd name="T40" fmla="*/ 1746 w 9310"/>
                      <a:gd name="T41" fmla="*/ 5236 h 12800"/>
                      <a:gd name="T42" fmla="*/ 7564 w 9310"/>
                      <a:gd name="T43" fmla="*/ 5236 h 12800"/>
                      <a:gd name="T44" fmla="*/ 7564 w 9310"/>
                      <a:gd name="T45" fmla="*/ 5818 h 12800"/>
                      <a:gd name="T46" fmla="*/ 1746 w 9310"/>
                      <a:gd name="T47" fmla="*/ 5818 h 12800"/>
                      <a:gd name="T48" fmla="*/ 1746 w 9310"/>
                      <a:gd name="T49" fmla="*/ 5236 h 12800"/>
                      <a:gd name="T50" fmla="*/ 9027 w 9310"/>
                      <a:gd name="T51" fmla="*/ 12800 h 12800"/>
                      <a:gd name="T52" fmla="*/ 9310 w 9310"/>
                      <a:gd name="T53" fmla="*/ 12515 h 12800"/>
                      <a:gd name="T54" fmla="*/ 9310 w 9310"/>
                      <a:gd name="T55" fmla="*/ 2560 h 12800"/>
                      <a:gd name="T56" fmla="*/ 6770 w 9310"/>
                      <a:gd name="T57" fmla="*/ 0 h 12800"/>
                      <a:gd name="T58" fmla="*/ 283 w 9310"/>
                      <a:gd name="T59" fmla="*/ 0 h 12800"/>
                      <a:gd name="T60" fmla="*/ 0 w 9310"/>
                      <a:gd name="T61" fmla="*/ 285 h 12800"/>
                      <a:gd name="T62" fmla="*/ 0 w 9310"/>
                      <a:gd name="T63" fmla="*/ 12515 h 12800"/>
                      <a:gd name="T64" fmla="*/ 283 w 9310"/>
                      <a:gd name="T65" fmla="*/ 12800 h 12800"/>
                      <a:gd name="T66" fmla="*/ 9027 w 9310"/>
                      <a:gd name="T67" fmla="*/ 12800 h 12800"/>
                      <a:gd name="T68" fmla="*/ 582 w 9310"/>
                      <a:gd name="T69" fmla="*/ 582 h 12800"/>
                      <a:gd name="T70" fmla="*/ 6400 w 9310"/>
                      <a:gd name="T71" fmla="*/ 582 h 12800"/>
                      <a:gd name="T72" fmla="*/ 6400 w 9310"/>
                      <a:gd name="T73" fmla="*/ 2327 h 12800"/>
                      <a:gd name="T74" fmla="*/ 6982 w 9310"/>
                      <a:gd name="T75" fmla="*/ 2909 h 12800"/>
                      <a:gd name="T76" fmla="*/ 8728 w 9310"/>
                      <a:gd name="T77" fmla="*/ 2909 h 12800"/>
                      <a:gd name="T78" fmla="*/ 8728 w 9310"/>
                      <a:gd name="T79" fmla="*/ 12218 h 12800"/>
                      <a:gd name="T80" fmla="*/ 582 w 9310"/>
                      <a:gd name="T81" fmla="*/ 12218 h 12800"/>
                      <a:gd name="T82" fmla="*/ 582 w 9310"/>
                      <a:gd name="T83" fmla="*/ 582 h 12800"/>
                      <a:gd name="T84" fmla="*/ 1746 w 9310"/>
                      <a:gd name="T85" fmla="*/ 3491 h 12800"/>
                      <a:gd name="T86" fmla="*/ 7564 w 9310"/>
                      <a:gd name="T87" fmla="*/ 3491 h 12800"/>
                      <a:gd name="T88" fmla="*/ 7564 w 9310"/>
                      <a:gd name="T89" fmla="*/ 4073 h 12800"/>
                      <a:gd name="T90" fmla="*/ 1746 w 9310"/>
                      <a:gd name="T91" fmla="*/ 4073 h 12800"/>
                      <a:gd name="T92" fmla="*/ 1746 w 9310"/>
                      <a:gd name="T93" fmla="*/ 349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10" h="12800">
                        <a:moveTo>
                          <a:pt x="1746" y="6982"/>
                        </a:moveTo>
                        <a:lnTo>
                          <a:pt x="7564" y="6982"/>
                        </a:lnTo>
                        <a:lnTo>
                          <a:pt x="7564" y="7564"/>
                        </a:lnTo>
                        <a:lnTo>
                          <a:pt x="1746" y="7564"/>
                        </a:lnTo>
                        <a:lnTo>
                          <a:pt x="1746" y="6982"/>
                        </a:lnTo>
                        <a:close/>
                        <a:moveTo>
                          <a:pt x="1746" y="8727"/>
                        </a:moveTo>
                        <a:lnTo>
                          <a:pt x="7564" y="8727"/>
                        </a:lnTo>
                        <a:lnTo>
                          <a:pt x="7564" y="9309"/>
                        </a:lnTo>
                        <a:lnTo>
                          <a:pt x="1746" y="9309"/>
                        </a:lnTo>
                        <a:lnTo>
                          <a:pt x="1746" y="8727"/>
                        </a:lnTo>
                        <a:close/>
                        <a:moveTo>
                          <a:pt x="1746" y="1745"/>
                        </a:moveTo>
                        <a:lnTo>
                          <a:pt x="5237" y="1745"/>
                        </a:lnTo>
                        <a:lnTo>
                          <a:pt x="5237" y="2327"/>
                        </a:lnTo>
                        <a:lnTo>
                          <a:pt x="1746" y="2327"/>
                        </a:lnTo>
                        <a:lnTo>
                          <a:pt x="1746" y="1745"/>
                        </a:lnTo>
                        <a:close/>
                        <a:moveTo>
                          <a:pt x="1746" y="10473"/>
                        </a:moveTo>
                        <a:lnTo>
                          <a:pt x="7564" y="10473"/>
                        </a:lnTo>
                        <a:lnTo>
                          <a:pt x="7564" y="11055"/>
                        </a:lnTo>
                        <a:lnTo>
                          <a:pt x="1746" y="11055"/>
                        </a:lnTo>
                        <a:lnTo>
                          <a:pt x="1746" y="10473"/>
                        </a:lnTo>
                        <a:close/>
                        <a:moveTo>
                          <a:pt x="1746" y="5236"/>
                        </a:moveTo>
                        <a:lnTo>
                          <a:pt x="7564" y="5236"/>
                        </a:lnTo>
                        <a:lnTo>
                          <a:pt x="7564" y="5818"/>
                        </a:lnTo>
                        <a:lnTo>
                          <a:pt x="1746" y="5818"/>
                        </a:lnTo>
                        <a:lnTo>
                          <a:pt x="1746" y="5236"/>
                        </a:lnTo>
                        <a:close/>
                        <a:moveTo>
                          <a:pt x="9027" y="12800"/>
                        </a:moveTo>
                        <a:cubicBezTo>
                          <a:pt x="9027" y="12800"/>
                          <a:pt x="9310" y="12800"/>
                          <a:pt x="9310" y="12515"/>
                        </a:cubicBezTo>
                        <a:lnTo>
                          <a:pt x="9310" y="2560"/>
                        </a:lnTo>
                        <a:lnTo>
                          <a:pt x="6770" y="0"/>
                        </a:lnTo>
                        <a:lnTo>
                          <a:pt x="283" y="0"/>
                        </a:lnTo>
                        <a:cubicBezTo>
                          <a:pt x="283" y="0"/>
                          <a:pt x="0" y="0"/>
                          <a:pt x="0" y="285"/>
                        </a:cubicBezTo>
                        <a:lnTo>
                          <a:pt x="0" y="12515"/>
                        </a:lnTo>
                        <a:cubicBezTo>
                          <a:pt x="0" y="12800"/>
                          <a:pt x="283" y="12800"/>
                          <a:pt x="283" y="12800"/>
                        </a:cubicBezTo>
                        <a:lnTo>
                          <a:pt x="9027" y="12800"/>
                        </a:lnTo>
                        <a:close/>
                        <a:moveTo>
                          <a:pt x="582" y="582"/>
                        </a:moveTo>
                        <a:lnTo>
                          <a:pt x="6400" y="582"/>
                        </a:lnTo>
                        <a:lnTo>
                          <a:pt x="6400" y="2327"/>
                        </a:lnTo>
                        <a:cubicBezTo>
                          <a:pt x="6400" y="2909"/>
                          <a:pt x="6982" y="2909"/>
                          <a:pt x="6982" y="2909"/>
                        </a:cubicBezTo>
                        <a:lnTo>
                          <a:pt x="8728" y="2909"/>
                        </a:lnTo>
                        <a:lnTo>
                          <a:pt x="8728" y="12218"/>
                        </a:lnTo>
                        <a:lnTo>
                          <a:pt x="582" y="12218"/>
                        </a:lnTo>
                        <a:lnTo>
                          <a:pt x="582" y="582"/>
                        </a:lnTo>
                        <a:close/>
                        <a:moveTo>
                          <a:pt x="1746" y="3491"/>
                        </a:moveTo>
                        <a:lnTo>
                          <a:pt x="7564" y="3491"/>
                        </a:lnTo>
                        <a:lnTo>
                          <a:pt x="7564" y="4073"/>
                        </a:lnTo>
                        <a:lnTo>
                          <a:pt x="1746" y="4073"/>
                        </a:lnTo>
                        <a:lnTo>
                          <a:pt x="1746" y="3491"/>
                        </a:lnTo>
                        <a:close/>
                      </a:path>
                    </a:pathLst>
                  </a:custGeom>
                  <a:solidFill>
                    <a:schemeClr val="accent1"/>
                  </a:solidFill>
                  <a:ln>
                    <a:noFill/>
                  </a:ln>
                </p:spPr>
              </p:sp>
            </p:grpSp>
            <p:grpSp>
              <p:nvGrpSpPr>
                <p:cNvPr id="19" name="组合 18">
                  <a:extLst>
                    <a:ext uri="{FF2B5EF4-FFF2-40B4-BE49-F238E27FC236}">
                      <a16:creationId xmlns:a16="http://schemas.microsoft.com/office/drawing/2014/main" xmlns="" id="{731D3D47-6F0E-4355-B7F4-2CFE5C83CDC0}"/>
                    </a:ext>
                  </a:extLst>
                </p:cNvPr>
                <p:cNvGrpSpPr/>
                <p:nvPr/>
              </p:nvGrpSpPr>
              <p:grpSpPr>
                <a:xfrm>
                  <a:off x="2434120" y="2869722"/>
                  <a:ext cx="250462" cy="319930"/>
                  <a:chOff x="6193265" y="2766902"/>
                  <a:chExt cx="380815" cy="788664"/>
                </a:xfrm>
              </p:grpSpPr>
              <p:sp>
                <p:nvSpPr>
                  <p:cNvPr id="57" name="流程图: 磁盘 34">
                    <a:extLst>
                      <a:ext uri="{FF2B5EF4-FFF2-40B4-BE49-F238E27FC236}">
                        <a16:creationId xmlns:a16="http://schemas.microsoft.com/office/drawing/2014/main" xmlns="" id="{FA69355D-0395-4133-B813-14B052AC5CF2}"/>
                      </a:ext>
                    </a:extLst>
                  </p:cNvPr>
                  <p:cNvSpPr/>
                  <p:nvPr/>
                </p:nvSpPr>
                <p:spPr>
                  <a:xfrm>
                    <a:off x="6193265" y="2766902"/>
                    <a:ext cx="380815" cy="788664"/>
                  </a:xfrm>
                  <a:prstGeom prst="flowChartMagneticDisk">
                    <a:avLst/>
                  </a:prstGeom>
                  <a:solidFill>
                    <a:schemeClr val="bg1"/>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58" name="iconfont-1177-866404">
                    <a:extLst>
                      <a:ext uri="{FF2B5EF4-FFF2-40B4-BE49-F238E27FC236}">
                        <a16:creationId xmlns:a16="http://schemas.microsoft.com/office/drawing/2014/main" xmlns="" id="{F7D2AE3D-1A75-45BF-8832-2FA4349064C7}"/>
                      </a:ext>
                    </a:extLst>
                  </p:cNvPr>
                  <p:cNvSpPr>
                    <a:spLocks noChangeAspect="1"/>
                  </p:cNvSpPr>
                  <p:nvPr/>
                </p:nvSpPr>
                <p:spPr bwMode="auto">
                  <a:xfrm>
                    <a:off x="6286509" y="3086055"/>
                    <a:ext cx="227298" cy="379681"/>
                  </a:xfrm>
                  <a:custGeom>
                    <a:avLst/>
                    <a:gdLst>
                      <a:gd name="T0" fmla="*/ 1746 w 9310"/>
                      <a:gd name="T1" fmla="*/ 6982 h 12800"/>
                      <a:gd name="T2" fmla="*/ 7564 w 9310"/>
                      <a:gd name="T3" fmla="*/ 6982 h 12800"/>
                      <a:gd name="T4" fmla="*/ 7564 w 9310"/>
                      <a:gd name="T5" fmla="*/ 7564 h 12800"/>
                      <a:gd name="T6" fmla="*/ 1746 w 9310"/>
                      <a:gd name="T7" fmla="*/ 7564 h 12800"/>
                      <a:gd name="T8" fmla="*/ 1746 w 9310"/>
                      <a:gd name="T9" fmla="*/ 6982 h 12800"/>
                      <a:gd name="T10" fmla="*/ 1746 w 9310"/>
                      <a:gd name="T11" fmla="*/ 8727 h 12800"/>
                      <a:gd name="T12" fmla="*/ 7564 w 9310"/>
                      <a:gd name="T13" fmla="*/ 8727 h 12800"/>
                      <a:gd name="T14" fmla="*/ 7564 w 9310"/>
                      <a:gd name="T15" fmla="*/ 9309 h 12800"/>
                      <a:gd name="T16" fmla="*/ 1746 w 9310"/>
                      <a:gd name="T17" fmla="*/ 9309 h 12800"/>
                      <a:gd name="T18" fmla="*/ 1746 w 9310"/>
                      <a:gd name="T19" fmla="*/ 8727 h 12800"/>
                      <a:gd name="T20" fmla="*/ 1746 w 9310"/>
                      <a:gd name="T21" fmla="*/ 1745 h 12800"/>
                      <a:gd name="T22" fmla="*/ 5237 w 9310"/>
                      <a:gd name="T23" fmla="*/ 1745 h 12800"/>
                      <a:gd name="T24" fmla="*/ 5237 w 9310"/>
                      <a:gd name="T25" fmla="*/ 2327 h 12800"/>
                      <a:gd name="T26" fmla="*/ 1746 w 9310"/>
                      <a:gd name="T27" fmla="*/ 2327 h 12800"/>
                      <a:gd name="T28" fmla="*/ 1746 w 9310"/>
                      <a:gd name="T29" fmla="*/ 1745 h 12800"/>
                      <a:gd name="T30" fmla="*/ 1746 w 9310"/>
                      <a:gd name="T31" fmla="*/ 10473 h 12800"/>
                      <a:gd name="T32" fmla="*/ 7564 w 9310"/>
                      <a:gd name="T33" fmla="*/ 10473 h 12800"/>
                      <a:gd name="T34" fmla="*/ 7564 w 9310"/>
                      <a:gd name="T35" fmla="*/ 11055 h 12800"/>
                      <a:gd name="T36" fmla="*/ 1746 w 9310"/>
                      <a:gd name="T37" fmla="*/ 11055 h 12800"/>
                      <a:gd name="T38" fmla="*/ 1746 w 9310"/>
                      <a:gd name="T39" fmla="*/ 10473 h 12800"/>
                      <a:gd name="T40" fmla="*/ 1746 w 9310"/>
                      <a:gd name="T41" fmla="*/ 5236 h 12800"/>
                      <a:gd name="T42" fmla="*/ 7564 w 9310"/>
                      <a:gd name="T43" fmla="*/ 5236 h 12800"/>
                      <a:gd name="T44" fmla="*/ 7564 w 9310"/>
                      <a:gd name="T45" fmla="*/ 5818 h 12800"/>
                      <a:gd name="T46" fmla="*/ 1746 w 9310"/>
                      <a:gd name="T47" fmla="*/ 5818 h 12800"/>
                      <a:gd name="T48" fmla="*/ 1746 w 9310"/>
                      <a:gd name="T49" fmla="*/ 5236 h 12800"/>
                      <a:gd name="T50" fmla="*/ 9027 w 9310"/>
                      <a:gd name="T51" fmla="*/ 12800 h 12800"/>
                      <a:gd name="T52" fmla="*/ 9310 w 9310"/>
                      <a:gd name="T53" fmla="*/ 12515 h 12800"/>
                      <a:gd name="T54" fmla="*/ 9310 w 9310"/>
                      <a:gd name="T55" fmla="*/ 2560 h 12800"/>
                      <a:gd name="T56" fmla="*/ 6770 w 9310"/>
                      <a:gd name="T57" fmla="*/ 0 h 12800"/>
                      <a:gd name="T58" fmla="*/ 283 w 9310"/>
                      <a:gd name="T59" fmla="*/ 0 h 12800"/>
                      <a:gd name="T60" fmla="*/ 0 w 9310"/>
                      <a:gd name="T61" fmla="*/ 285 h 12800"/>
                      <a:gd name="T62" fmla="*/ 0 w 9310"/>
                      <a:gd name="T63" fmla="*/ 12515 h 12800"/>
                      <a:gd name="T64" fmla="*/ 283 w 9310"/>
                      <a:gd name="T65" fmla="*/ 12800 h 12800"/>
                      <a:gd name="T66" fmla="*/ 9027 w 9310"/>
                      <a:gd name="T67" fmla="*/ 12800 h 12800"/>
                      <a:gd name="T68" fmla="*/ 582 w 9310"/>
                      <a:gd name="T69" fmla="*/ 582 h 12800"/>
                      <a:gd name="T70" fmla="*/ 6400 w 9310"/>
                      <a:gd name="T71" fmla="*/ 582 h 12800"/>
                      <a:gd name="T72" fmla="*/ 6400 w 9310"/>
                      <a:gd name="T73" fmla="*/ 2327 h 12800"/>
                      <a:gd name="T74" fmla="*/ 6982 w 9310"/>
                      <a:gd name="T75" fmla="*/ 2909 h 12800"/>
                      <a:gd name="T76" fmla="*/ 8728 w 9310"/>
                      <a:gd name="T77" fmla="*/ 2909 h 12800"/>
                      <a:gd name="T78" fmla="*/ 8728 w 9310"/>
                      <a:gd name="T79" fmla="*/ 12218 h 12800"/>
                      <a:gd name="T80" fmla="*/ 582 w 9310"/>
                      <a:gd name="T81" fmla="*/ 12218 h 12800"/>
                      <a:gd name="T82" fmla="*/ 582 w 9310"/>
                      <a:gd name="T83" fmla="*/ 582 h 12800"/>
                      <a:gd name="T84" fmla="*/ 1746 w 9310"/>
                      <a:gd name="T85" fmla="*/ 3491 h 12800"/>
                      <a:gd name="T86" fmla="*/ 7564 w 9310"/>
                      <a:gd name="T87" fmla="*/ 3491 h 12800"/>
                      <a:gd name="T88" fmla="*/ 7564 w 9310"/>
                      <a:gd name="T89" fmla="*/ 4073 h 12800"/>
                      <a:gd name="T90" fmla="*/ 1746 w 9310"/>
                      <a:gd name="T91" fmla="*/ 4073 h 12800"/>
                      <a:gd name="T92" fmla="*/ 1746 w 9310"/>
                      <a:gd name="T93" fmla="*/ 349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10" h="12800">
                        <a:moveTo>
                          <a:pt x="1746" y="6982"/>
                        </a:moveTo>
                        <a:lnTo>
                          <a:pt x="7564" y="6982"/>
                        </a:lnTo>
                        <a:lnTo>
                          <a:pt x="7564" y="7564"/>
                        </a:lnTo>
                        <a:lnTo>
                          <a:pt x="1746" y="7564"/>
                        </a:lnTo>
                        <a:lnTo>
                          <a:pt x="1746" y="6982"/>
                        </a:lnTo>
                        <a:close/>
                        <a:moveTo>
                          <a:pt x="1746" y="8727"/>
                        </a:moveTo>
                        <a:lnTo>
                          <a:pt x="7564" y="8727"/>
                        </a:lnTo>
                        <a:lnTo>
                          <a:pt x="7564" y="9309"/>
                        </a:lnTo>
                        <a:lnTo>
                          <a:pt x="1746" y="9309"/>
                        </a:lnTo>
                        <a:lnTo>
                          <a:pt x="1746" y="8727"/>
                        </a:lnTo>
                        <a:close/>
                        <a:moveTo>
                          <a:pt x="1746" y="1745"/>
                        </a:moveTo>
                        <a:lnTo>
                          <a:pt x="5237" y="1745"/>
                        </a:lnTo>
                        <a:lnTo>
                          <a:pt x="5237" y="2327"/>
                        </a:lnTo>
                        <a:lnTo>
                          <a:pt x="1746" y="2327"/>
                        </a:lnTo>
                        <a:lnTo>
                          <a:pt x="1746" y="1745"/>
                        </a:lnTo>
                        <a:close/>
                        <a:moveTo>
                          <a:pt x="1746" y="10473"/>
                        </a:moveTo>
                        <a:lnTo>
                          <a:pt x="7564" y="10473"/>
                        </a:lnTo>
                        <a:lnTo>
                          <a:pt x="7564" y="11055"/>
                        </a:lnTo>
                        <a:lnTo>
                          <a:pt x="1746" y="11055"/>
                        </a:lnTo>
                        <a:lnTo>
                          <a:pt x="1746" y="10473"/>
                        </a:lnTo>
                        <a:close/>
                        <a:moveTo>
                          <a:pt x="1746" y="5236"/>
                        </a:moveTo>
                        <a:lnTo>
                          <a:pt x="7564" y="5236"/>
                        </a:lnTo>
                        <a:lnTo>
                          <a:pt x="7564" y="5818"/>
                        </a:lnTo>
                        <a:lnTo>
                          <a:pt x="1746" y="5818"/>
                        </a:lnTo>
                        <a:lnTo>
                          <a:pt x="1746" y="5236"/>
                        </a:lnTo>
                        <a:close/>
                        <a:moveTo>
                          <a:pt x="9027" y="12800"/>
                        </a:moveTo>
                        <a:cubicBezTo>
                          <a:pt x="9027" y="12800"/>
                          <a:pt x="9310" y="12800"/>
                          <a:pt x="9310" y="12515"/>
                        </a:cubicBezTo>
                        <a:lnTo>
                          <a:pt x="9310" y="2560"/>
                        </a:lnTo>
                        <a:lnTo>
                          <a:pt x="6770" y="0"/>
                        </a:lnTo>
                        <a:lnTo>
                          <a:pt x="283" y="0"/>
                        </a:lnTo>
                        <a:cubicBezTo>
                          <a:pt x="283" y="0"/>
                          <a:pt x="0" y="0"/>
                          <a:pt x="0" y="285"/>
                        </a:cubicBezTo>
                        <a:lnTo>
                          <a:pt x="0" y="12515"/>
                        </a:lnTo>
                        <a:cubicBezTo>
                          <a:pt x="0" y="12800"/>
                          <a:pt x="283" y="12800"/>
                          <a:pt x="283" y="12800"/>
                        </a:cubicBezTo>
                        <a:lnTo>
                          <a:pt x="9027" y="12800"/>
                        </a:lnTo>
                        <a:close/>
                        <a:moveTo>
                          <a:pt x="582" y="582"/>
                        </a:moveTo>
                        <a:lnTo>
                          <a:pt x="6400" y="582"/>
                        </a:lnTo>
                        <a:lnTo>
                          <a:pt x="6400" y="2327"/>
                        </a:lnTo>
                        <a:cubicBezTo>
                          <a:pt x="6400" y="2909"/>
                          <a:pt x="6982" y="2909"/>
                          <a:pt x="6982" y="2909"/>
                        </a:cubicBezTo>
                        <a:lnTo>
                          <a:pt x="8728" y="2909"/>
                        </a:lnTo>
                        <a:lnTo>
                          <a:pt x="8728" y="12218"/>
                        </a:lnTo>
                        <a:lnTo>
                          <a:pt x="582" y="12218"/>
                        </a:lnTo>
                        <a:lnTo>
                          <a:pt x="582" y="582"/>
                        </a:lnTo>
                        <a:close/>
                        <a:moveTo>
                          <a:pt x="1746" y="3491"/>
                        </a:moveTo>
                        <a:lnTo>
                          <a:pt x="7564" y="3491"/>
                        </a:lnTo>
                        <a:lnTo>
                          <a:pt x="7564" y="4073"/>
                        </a:lnTo>
                        <a:lnTo>
                          <a:pt x="1746" y="4073"/>
                        </a:lnTo>
                        <a:lnTo>
                          <a:pt x="1746" y="3491"/>
                        </a:lnTo>
                        <a:close/>
                      </a:path>
                    </a:pathLst>
                  </a:custGeom>
                  <a:solidFill>
                    <a:schemeClr val="accent1"/>
                  </a:solidFill>
                  <a:ln>
                    <a:noFill/>
                  </a:ln>
                </p:spPr>
              </p:sp>
            </p:grpSp>
            <p:grpSp>
              <p:nvGrpSpPr>
                <p:cNvPr id="20" name="组合 19">
                  <a:extLst>
                    <a:ext uri="{FF2B5EF4-FFF2-40B4-BE49-F238E27FC236}">
                      <a16:creationId xmlns:a16="http://schemas.microsoft.com/office/drawing/2014/main" xmlns="" id="{AD384EEF-6AB5-4C2F-940F-AED4601E284C}"/>
                    </a:ext>
                  </a:extLst>
                </p:cNvPr>
                <p:cNvGrpSpPr/>
                <p:nvPr/>
              </p:nvGrpSpPr>
              <p:grpSpPr>
                <a:xfrm>
                  <a:off x="2007189" y="2866046"/>
                  <a:ext cx="250462" cy="319930"/>
                  <a:chOff x="6193265" y="2766902"/>
                  <a:chExt cx="380815" cy="788664"/>
                </a:xfrm>
              </p:grpSpPr>
              <p:sp>
                <p:nvSpPr>
                  <p:cNvPr id="55" name="流程图: 磁盘 34">
                    <a:extLst>
                      <a:ext uri="{FF2B5EF4-FFF2-40B4-BE49-F238E27FC236}">
                        <a16:creationId xmlns:a16="http://schemas.microsoft.com/office/drawing/2014/main" xmlns="" id="{262BAAB6-FBFE-4189-BD49-4D24AB92D1B9}"/>
                      </a:ext>
                    </a:extLst>
                  </p:cNvPr>
                  <p:cNvSpPr/>
                  <p:nvPr/>
                </p:nvSpPr>
                <p:spPr>
                  <a:xfrm>
                    <a:off x="6193265" y="2766902"/>
                    <a:ext cx="380815" cy="788664"/>
                  </a:xfrm>
                  <a:prstGeom prst="flowChartMagneticDisk">
                    <a:avLst/>
                  </a:prstGeom>
                  <a:solidFill>
                    <a:schemeClr val="bg1"/>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56" name="iconfont-1177-866404">
                    <a:extLst>
                      <a:ext uri="{FF2B5EF4-FFF2-40B4-BE49-F238E27FC236}">
                        <a16:creationId xmlns:a16="http://schemas.microsoft.com/office/drawing/2014/main" xmlns="" id="{584805B6-4802-4A16-A552-1FAD37C377CB}"/>
                      </a:ext>
                    </a:extLst>
                  </p:cNvPr>
                  <p:cNvSpPr>
                    <a:spLocks noChangeAspect="1"/>
                  </p:cNvSpPr>
                  <p:nvPr/>
                </p:nvSpPr>
                <p:spPr bwMode="auto">
                  <a:xfrm>
                    <a:off x="6286509" y="3086056"/>
                    <a:ext cx="227298" cy="379681"/>
                  </a:xfrm>
                  <a:custGeom>
                    <a:avLst/>
                    <a:gdLst>
                      <a:gd name="T0" fmla="*/ 1746 w 9310"/>
                      <a:gd name="T1" fmla="*/ 6982 h 12800"/>
                      <a:gd name="T2" fmla="*/ 7564 w 9310"/>
                      <a:gd name="T3" fmla="*/ 6982 h 12800"/>
                      <a:gd name="T4" fmla="*/ 7564 w 9310"/>
                      <a:gd name="T5" fmla="*/ 7564 h 12800"/>
                      <a:gd name="T6" fmla="*/ 1746 w 9310"/>
                      <a:gd name="T7" fmla="*/ 7564 h 12800"/>
                      <a:gd name="T8" fmla="*/ 1746 w 9310"/>
                      <a:gd name="T9" fmla="*/ 6982 h 12800"/>
                      <a:gd name="T10" fmla="*/ 1746 w 9310"/>
                      <a:gd name="T11" fmla="*/ 8727 h 12800"/>
                      <a:gd name="T12" fmla="*/ 7564 w 9310"/>
                      <a:gd name="T13" fmla="*/ 8727 h 12800"/>
                      <a:gd name="T14" fmla="*/ 7564 w 9310"/>
                      <a:gd name="T15" fmla="*/ 9309 h 12800"/>
                      <a:gd name="T16" fmla="*/ 1746 w 9310"/>
                      <a:gd name="T17" fmla="*/ 9309 h 12800"/>
                      <a:gd name="T18" fmla="*/ 1746 w 9310"/>
                      <a:gd name="T19" fmla="*/ 8727 h 12800"/>
                      <a:gd name="T20" fmla="*/ 1746 w 9310"/>
                      <a:gd name="T21" fmla="*/ 1745 h 12800"/>
                      <a:gd name="T22" fmla="*/ 5237 w 9310"/>
                      <a:gd name="T23" fmla="*/ 1745 h 12800"/>
                      <a:gd name="T24" fmla="*/ 5237 w 9310"/>
                      <a:gd name="T25" fmla="*/ 2327 h 12800"/>
                      <a:gd name="T26" fmla="*/ 1746 w 9310"/>
                      <a:gd name="T27" fmla="*/ 2327 h 12800"/>
                      <a:gd name="T28" fmla="*/ 1746 w 9310"/>
                      <a:gd name="T29" fmla="*/ 1745 h 12800"/>
                      <a:gd name="T30" fmla="*/ 1746 w 9310"/>
                      <a:gd name="T31" fmla="*/ 10473 h 12800"/>
                      <a:gd name="T32" fmla="*/ 7564 w 9310"/>
                      <a:gd name="T33" fmla="*/ 10473 h 12800"/>
                      <a:gd name="T34" fmla="*/ 7564 w 9310"/>
                      <a:gd name="T35" fmla="*/ 11055 h 12800"/>
                      <a:gd name="T36" fmla="*/ 1746 w 9310"/>
                      <a:gd name="T37" fmla="*/ 11055 h 12800"/>
                      <a:gd name="T38" fmla="*/ 1746 w 9310"/>
                      <a:gd name="T39" fmla="*/ 10473 h 12800"/>
                      <a:gd name="T40" fmla="*/ 1746 w 9310"/>
                      <a:gd name="T41" fmla="*/ 5236 h 12800"/>
                      <a:gd name="T42" fmla="*/ 7564 w 9310"/>
                      <a:gd name="T43" fmla="*/ 5236 h 12800"/>
                      <a:gd name="T44" fmla="*/ 7564 w 9310"/>
                      <a:gd name="T45" fmla="*/ 5818 h 12800"/>
                      <a:gd name="T46" fmla="*/ 1746 w 9310"/>
                      <a:gd name="T47" fmla="*/ 5818 h 12800"/>
                      <a:gd name="T48" fmla="*/ 1746 w 9310"/>
                      <a:gd name="T49" fmla="*/ 5236 h 12800"/>
                      <a:gd name="T50" fmla="*/ 9027 w 9310"/>
                      <a:gd name="T51" fmla="*/ 12800 h 12800"/>
                      <a:gd name="T52" fmla="*/ 9310 w 9310"/>
                      <a:gd name="T53" fmla="*/ 12515 h 12800"/>
                      <a:gd name="T54" fmla="*/ 9310 w 9310"/>
                      <a:gd name="T55" fmla="*/ 2560 h 12800"/>
                      <a:gd name="T56" fmla="*/ 6770 w 9310"/>
                      <a:gd name="T57" fmla="*/ 0 h 12800"/>
                      <a:gd name="T58" fmla="*/ 283 w 9310"/>
                      <a:gd name="T59" fmla="*/ 0 h 12800"/>
                      <a:gd name="T60" fmla="*/ 0 w 9310"/>
                      <a:gd name="T61" fmla="*/ 285 h 12800"/>
                      <a:gd name="T62" fmla="*/ 0 w 9310"/>
                      <a:gd name="T63" fmla="*/ 12515 h 12800"/>
                      <a:gd name="T64" fmla="*/ 283 w 9310"/>
                      <a:gd name="T65" fmla="*/ 12800 h 12800"/>
                      <a:gd name="T66" fmla="*/ 9027 w 9310"/>
                      <a:gd name="T67" fmla="*/ 12800 h 12800"/>
                      <a:gd name="T68" fmla="*/ 582 w 9310"/>
                      <a:gd name="T69" fmla="*/ 582 h 12800"/>
                      <a:gd name="T70" fmla="*/ 6400 w 9310"/>
                      <a:gd name="T71" fmla="*/ 582 h 12800"/>
                      <a:gd name="T72" fmla="*/ 6400 w 9310"/>
                      <a:gd name="T73" fmla="*/ 2327 h 12800"/>
                      <a:gd name="T74" fmla="*/ 6982 w 9310"/>
                      <a:gd name="T75" fmla="*/ 2909 h 12800"/>
                      <a:gd name="T76" fmla="*/ 8728 w 9310"/>
                      <a:gd name="T77" fmla="*/ 2909 h 12800"/>
                      <a:gd name="T78" fmla="*/ 8728 w 9310"/>
                      <a:gd name="T79" fmla="*/ 12218 h 12800"/>
                      <a:gd name="T80" fmla="*/ 582 w 9310"/>
                      <a:gd name="T81" fmla="*/ 12218 h 12800"/>
                      <a:gd name="T82" fmla="*/ 582 w 9310"/>
                      <a:gd name="T83" fmla="*/ 582 h 12800"/>
                      <a:gd name="T84" fmla="*/ 1746 w 9310"/>
                      <a:gd name="T85" fmla="*/ 3491 h 12800"/>
                      <a:gd name="T86" fmla="*/ 7564 w 9310"/>
                      <a:gd name="T87" fmla="*/ 3491 h 12800"/>
                      <a:gd name="T88" fmla="*/ 7564 w 9310"/>
                      <a:gd name="T89" fmla="*/ 4073 h 12800"/>
                      <a:gd name="T90" fmla="*/ 1746 w 9310"/>
                      <a:gd name="T91" fmla="*/ 4073 h 12800"/>
                      <a:gd name="T92" fmla="*/ 1746 w 9310"/>
                      <a:gd name="T93" fmla="*/ 349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10" h="12800">
                        <a:moveTo>
                          <a:pt x="1746" y="6982"/>
                        </a:moveTo>
                        <a:lnTo>
                          <a:pt x="7564" y="6982"/>
                        </a:lnTo>
                        <a:lnTo>
                          <a:pt x="7564" y="7564"/>
                        </a:lnTo>
                        <a:lnTo>
                          <a:pt x="1746" y="7564"/>
                        </a:lnTo>
                        <a:lnTo>
                          <a:pt x="1746" y="6982"/>
                        </a:lnTo>
                        <a:close/>
                        <a:moveTo>
                          <a:pt x="1746" y="8727"/>
                        </a:moveTo>
                        <a:lnTo>
                          <a:pt x="7564" y="8727"/>
                        </a:lnTo>
                        <a:lnTo>
                          <a:pt x="7564" y="9309"/>
                        </a:lnTo>
                        <a:lnTo>
                          <a:pt x="1746" y="9309"/>
                        </a:lnTo>
                        <a:lnTo>
                          <a:pt x="1746" y="8727"/>
                        </a:lnTo>
                        <a:close/>
                        <a:moveTo>
                          <a:pt x="1746" y="1745"/>
                        </a:moveTo>
                        <a:lnTo>
                          <a:pt x="5237" y="1745"/>
                        </a:lnTo>
                        <a:lnTo>
                          <a:pt x="5237" y="2327"/>
                        </a:lnTo>
                        <a:lnTo>
                          <a:pt x="1746" y="2327"/>
                        </a:lnTo>
                        <a:lnTo>
                          <a:pt x="1746" y="1745"/>
                        </a:lnTo>
                        <a:close/>
                        <a:moveTo>
                          <a:pt x="1746" y="10473"/>
                        </a:moveTo>
                        <a:lnTo>
                          <a:pt x="7564" y="10473"/>
                        </a:lnTo>
                        <a:lnTo>
                          <a:pt x="7564" y="11055"/>
                        </a:lnTo>
                        <a:lnTo>
                          <a:pt x="1746" y="11055"/>
                        </a:lnTo>
                        <a:lnTo>
                          <a:pt x="1746" y="10473"/>
                        </a:lnTo>
                        <a:close/>
                        <a:moveTo>
                          <a:pt x="1746" y="5236"/>
                        </a:moveTo>
                        <a:lnTo>
                          <a:pt x="7564" y="5236"/>
                        </a:lnTo>
                        <a:lnTo>
                          <a:pt x="7564" y="5818"/>
                        </a:lnTo>
                        <a:lnTo>
                          <a:pt x="1746" y="5818"/>
                        </a:lnTo>
                        <a:lnTo>
                          <a:pt x="1746" y="5236"/>
                        </a:lnTo>
                        <a:close/>
                        <a:moveTo>
                          <a:pt x="9027" y="12800"/>
                        </a:moveTo>
                        <a:cubicBezTo>
                          <a:pt x="9027" y="12800"/>
                          <a:pt x="9310" y="12800"/>
                          <a:pt x="9310" y="12515"/>
                        </a:cubicBezTo>
                        <a:lnTo>
                          <a:pt x="9310" y="2560"/>
                        </a:lnTo>
                        <a:lnTo>
                          <a:pt x="6770" y="0"/>
                        </a:lnTo>
                        <a:lnTo>
                          <a:pt x="283" y="0"/>
                        </a:lnTo>
                        <a:cubicBezTo>
                          <a:pt x="283" y="0"/>
                          <a:pt x="0" y="0"/>
                          <a:pt x="0" y="285"/>
                        </a:cubicBezTo>
                        <a:lnTo>
                          <a:pt x="0" y="12515"/>
                        </a:lnTo>
                        <a:cubicBezTo>
                          <a:pt x="0" y="12800"/>
                          <a:pt x="283" y="12800"/>
                          <a:pt x="283" y="12800"/>
                        </a:cubicBezTo>
                        <a:lnTo>
                          <a:pt x="9027" y="12800"/>
                        </a:lnTo>
                        <a:close/>
                        <a:moveTo>
                          <a:pt x="582" y="582"/>
                        </a:moveTo>
                        <a:lnTo>
                          <a:pt x="6400" y="582"/>
                        </a:lnTo>
                        <a:lnTo>
                          <a:pt x="6400" y="2327"/>
                        </a:lnTo>
                        <a:cubicBezTo>
                          <a:pt x="6400" y="2909"/>
                          <a:pt x="6982" y="2909"/>
                          <a:pt x="6982" y="2909"/>
                        </a:cubicBezTo>
                        <a:lnTo>
                          <a:pt x="8728" y="2909"/>
                        </a:lnTo>
                        <a:lnTo>
                          <a:pt x="8728" y="12218"/>
                        </a:lnTo>
                        <a:lnTo>
                          <a:pt x="582" y="12218"/>
                        </a:lnTo>
                        <a:lnTo>
                          <a:pt x="582" y="582"/>
                        </a:lnTo>
                        <a:close/>
                        <a:moveTo>
                          <a:pt x="1746" y="3491"/>
                        </a:moveTo>
                        <a:lnTo>
                          <a:pt x="7564" y="3491"/>
                        </a:lnTo>
                        <a:lnTo>
                          <a:pt x="7564" y="4073"/>
                        </a:lnTo>
                        <a:lnTo>
                          <a:pt x="1746" y="4073"/>
                        </a:lnTo>
                        <a:lnTo>
                          <a:pt x="1746" y="3491"/>
                        </a:lnTo>
                        <a:close/>
                      </a:path>
                    </a:pathLst>
                  </a:custGeom>
                  <a:solidFill>
                    <a:schemeClr val="accent1"/>
                  </a:solidFill>
                  <a:ln>
                    <a:noFill/>
                  </a:ln>
                </p:spPr>
              </p:sp>
            </p:grpSp>
            <p:sp>
              <p:nvSpPr>
                <p:cNvPr id="21" name="矩形: 圆角 83">
                  <a:extLst>
                    <a:ext uri="{FF2B5EF4-FFF2-40B4-BE49-F238E27FC236}">
                      <a16:creationId xmlns:a16="http://schemas.microsoft.com/office/drawing/2014/main" xmlns="" id="{052A417B-83F0-4F77-8438-7A7446B05FA9}"/>
                    </a:ext>
                  </a:extLst>
                </p:cNvPr>
                <p:cNvSpPr/>
                <p:nvPr/>
              </p:nvSpPr>
              <p:spPr>
                <a:xfrm>
                  <a:off x="3796655" y="2629132"/>
                  <a:ext cx="1367361" cy="612918"/>
                </a:xfrm>
                <a:prstGeom prst="roundRect">
                  <a:avLst/>
                </a:prstGeom>
                <a:solidFill>
                  <a:schemeClr val="bg1">
                    <a:lumMod val="95000"/>
                  </a:schemeClr>
                </a:solidFill>
                <a:ln w="1905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黑体" panose="02010609060101010101" pitchFamily="49" charset="-122"/>
                    <a:ea typeface="黑体" panose="02010609060101010101" pitchFamily="49" charset="-122"/>
                  </a:endParaRPr>
                </a:p>
              </p:txBody>
            </p:sp>
            <p:grpSp>
              <p:nvGrpSpPr>
                <p:cNvPr id="22" name="组合 21">
                  <a:extLst>
                    <a:ext uri="{FF2B5EF4-FFF2-40B4-BE49-F238E27FC236}">
                      <a16:creationId xmlns:a16="http://schemas.microsoft.com/office/drawing/2014/main" xmlns="" id="{E1D9BECD-4C3F-42B8-A02B-20CBEA7FB38E}"/>
                    </a:ext>
                  </a:extLst>
                </p:cNvPr>
                <p:cNvGrpSpPr/>
                <p:nvPr/>
              </p:nvGrpSpPr>
              <p:grpSpPr>
                <a:xfrm>
                  <a:off x="4750104" y="2860189"/>
                  <a:ext cx="250462" cy="319930"/>
                  <a:chOff x="6193265" y="2766902"/>
                  <a:chExt cx="380815" cy="788664"/>
                </a:xfrm>
              </p:grpSpPr>
              <p:sp>
                <p:nvSpPr>
                  <p:cNvPr id="53" name="流程图: 磁盘 34">
                    <a:extLst>
                      <a:ext uri="{FF2B5EF4-FFF2-40B4-BE49-F238E27FC236}">
                        <a16:creationId xmlns:a16="http://schemas.microsoft.com/office/drawing/2014/main" xmlns="" id="{60676E12-0FE4-4C82-8CA0-2608E10D6F01}"/>
                      </a:ext>
                    </a:extLst>
                  </p:cNvPr>
                  <p:cNvSpPr/>
                  <p:nvPr/>
                </p:nvSpPr>
                <p:spPr>
                  <a:xfrm>
                    <a:off x="6193265" y="2766902"/>
                    <a:ext cx="380815" cy="788664"/>
                  </a:xfrm>
                  <a:prstGeom prst="flowChartMagneticDisk">
                    <a:avLst/>
                  </a:prstGeom>
                  <a:solidFill>
                    <a:schemeClr val="bg1"/>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54" name="iconfont-1177-866404">
                    <a:extLst>
                      <a:ext uri="{FF2B5EF4-FFF2-40B4-BE49-F238E27FC236}">
                        <a16:creationId xmlns:a16="http://schemas.microsoft.com/office/drawing/2014/main" xmlns="" id="{92034FF7-21BD-49CE-B9E8-16B7B5DB65F8}"/>
                      </a:ext>
                    </a:extLst>
                  </p:cNvPr>
                  <p:cNvSpPr>
                    <a:spLocks noChangeAspect="1"/>
                  </p:cNvSpPr>
                  <p:nvPr/>
                </p:nvSpPr>
                <p:spPr bwMode="auto">
                  <a:xfrm>
                    <a:off x="6286509" y="3086055"/>
                    <a:ext cx="227298" cy="379681"/>
                  </a:xfrm>
                  <a:custGeom>
                    <a:avLst/>
                    <a:gdLst>
                      <a:gd name="T0" fmla="*/ 1746 w 9310"/>
                      <a:gd name="T1" fmla="*/ 6982 h 12800"/>
                      <a:gd name="T2" fmla="*/ 7564 w 9310"/>
                      <a:gd name="T3" fmla="*/ 6982 h 12800"/>
                      <a:gd name="T4" fmla="*/ 7564 w 9310"/>
                      <a:gd name="T5" fmla="*/ 7564 h 12800"/>
                      <a:gd name="T6" fmla="*/ 1746 w 9310"/>
                      <a:gd name="T7" fmla="*/ 7564 h 12800"/>
                      <a:gd name="T8" fmla="*/ 1746 w 9310"/>
                      <a:gd name="T9" fmla="*/ 6982 h 12800"/>
                      <a:gd name="T10" fmla="*/ 1746 w 9310"/>
                      <a:gd name="T11" fmla="*/ 8727 h 12800"/>
                      <a:gd name="T12" fmla="*/ 7564 w 9310"/>
                      <a:gd name="T13" fmla="*/ 8727 h 12800"/>
                      <a:gd name="T14" fmla="*/ 7564 w 9310"/>
                      <a:gd name="T15" fmla="*/ 9309 h 12800"/>
                      <a:gd name="T16" fmla="*/ 1746 w 9310"/>
                      <a:gd name="T17" fmla="*/ 9309 h 12800"/>
                      <a:gd name="T18" fmla="*/ 1746 w 9310"/>
                      <a:gd name="T19" fmla="*/ 8727 h 12800"/>
                      <a:gd name="T20" fmla="*/ 1746 w 9310"/>
                      <a:gd name="T21" fmla="*/ 1745 h 12800"/>
                      <a:gd name="T22" fmla="*/ 5237 w 9310"/>
                      <a:gd name="T23" fmla="*/ 1745 h 12800"/>
                      <a:gd name="T24" fmla="*/ 5237 w 9310"/>
                      <a:gd name="T25" fmla="*/ 2327 h 12800"/>
                      <a:gd name="T26" fmla="*/ 1746 w 9310"/>
                      <a:gd name="T27" fmla="*/ 2327 h 12800"/>
                      <a:gd name="T28" fmla="*/ 1746 w 9310"/>
                      <a:gd name="T29" fmla="*/ 1745 h 12800"/>
                      <a:gd name="T30" fmla="*/ 1746 w 9310"/>
                      <a:gd name="T31" fmla="*/ 10473 h 12800"/>
                      <a:gd name="T32" fmla="*/ 7564 w 9310"/>
                      <a:gd name="T33" fmla="*/ 10473 h 12800"/>
                      <a:gd name="T34" fmla="*/ 7564 w 9310"/>
                      <a:gd name="T35" fmla="*/ 11055 h 12800"/>
                      <a:gd name="T36" fmla="*/ 1746 w 9310"/>
                      <a:gd name="T37" fmla="*/ 11055 h 12800"/>
                      <a:gd name="T38" fmla="*/ 1746 w 9310"/>
                      <a:gd name="T39" fmla="*/ 10473 h 12800"/>
                      <a:gd name="T40" fmla="*/ 1746 w 9310"/>
                      <a:gd name="T41" fmla="*/ 5236 h 12800"/>
                      <a:gd name="T42" fmla="*/ 7564 w 9310"/>
                      <a:gd name="T43" fmla="*/ 5236 h 12800"/>
                      <a:gd name="T44" fmla="*/ 7564 w 9310"/>
                      <a:gd name="T45" fmla="*/ 5818 h 12800"/>
                      <a:gd name="T46" fmla="*/ 1746 w 9310"/>
                      <a:gd name="T47" fmla="*/ 5818 h 12800"/>
                      <a:gd name="T48" fmla="*/ 1746 w 9310"/>
                      <a:gd name="T49" fmla="*/ 5236 h 12800"/>
                      <a:gd name="T50" fmla="*/ 9027 w 9310"/>
                      <a:gd name="T51" fmla="*/ 12800 h 12800"/>
                      <a:gd name="T52" fmla="*/ 9310 w 9310"/>
                      <a:gd name="T53" fmla="*/ 12515 h 12800"/>
                      <a:gd name="T54" fmla="*/ 9310 w 9310"/>
                      <a:gd name="T55" fmla="*/ 2560 h 12800"/>
                      <a:gd name="T56" fmla="*/ 6770 w 9310"/>
                      <a:gd name="T57" fmla="*/ 0 h 12800"/>
                      <a:gd name="T58" fmla="*/ 283 w 9310"/>
                      <a:gd name="T59" fmla="*/ 0 h 12800"/>
                      <a:gd name="T60" fmla="*/ 0 w 9310"/>
                      <a:gd name="T61" fmla="*/ 285 h 12800"/>
                      <a:gd name="T62" fmla="*/ 0 w 9310"/>
                      <a:gd name="T63" fmla="*/ 12515 h 12800"/>
                      <a:gd name="T64" fmla="*/ 283 w 9310"/>
                      <a:gd name="T65" fmla="*/ 12800 h 12800"/>
                      <a:gd name="T66" fmla="*/ 9027 w 9310"/>
                      <a:gd name="T67" fmla="*/ 12800 h 12800"/>
                      <a:gd name="T68" fmla="*/ 582 w 9310"/>
                      <a:gd name="T69" fmla="*/ 582 h 12800"/>
                      <a:gd name="T70" fmla="*/ 6400 w 9310"/>
                      <a:gd name="T71" fmla="*/ 582 h 12800"/>
                      <a:gd name="T72" fmla="*/ 6400 w 9310"/>
                      <a:gd name="T73" fmla="*/ 2327 h 12800"/>
                      <a:gd name="T74" fmla="*/ 6982 w 9310"/>
                      <a:gd name="T75" fmla="*/ 2909 h 12800"/>
                      <a:gd name="T76" fmla="*/ 8728 w 9310"/>
                      <a:gd name="T77" fmla="*/ 2909 h 12800"/>
                      <a:gd name="T78" fmla="*/ 8728 w 9310"/>
                      <a:gd name="T79" fmla="*/ 12218 h 12800"/>
                      <a:gd name="T80" fmla="*/ 582 w 9310"/>
                      <a:gd name="T81" fmla="*/ 12218 h 12800"/>
                      <a:gd name="T82" fmla="*/ 582 w 9310"/>
                      <a:gd name="T83" fmla="*/ 582 h 12800"/>
                      <a:gd name="T84" fmla="*/ 1746 w 9310"/>
                      <a:gd name="T85" fmla="*/ 3491 h 12800"/>
                      <a:gd name="T86" fmla="*/ 7564 w 9310"/>
                      <a:gd name="T87" fmla="*/ 3491 h 12800"/>
                      <a:gd name="T88" fmla="*/ 7564 w 9310"/>
                      <a:gd name="T89" fmla="*/ 4073 h 12800"/>
                      <a:gd name="T90" fmla="*/ 1746 w 9310"/>
                      <a:gd name="T91" fmla="*/ 4073 h 12800"/>
                      <a:gd name="T92" fmla="*/ 1746 w 9310"/>
                      <a:gd name="T93" fmla="*/ 349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10" h="12800">
                        <a:moveTo>
                          <a:pt x="1746" y="6982"/>
                        </a:moveTo>
                        <a:lnTo>
                          <a:pt x="7564" y="6982"/>
                        </a:lnTo>
                        <a:lnTo>
                          <a:pt x="7564" y="7564"/>
                        </a:lnTo>
                        <a:lnTo>
                          <a:pt x="1746" y="7564"/>
                        </a:lnTo>
                        <a:lnTo>
                          <a:pt x="1746" y="6982"/>
                        </a:lnTo>
                        <a:close/>
                        <a:moveTo>
                          <a:pt x="1746" y="8727"/>
                        </a:moveTo>
                        <a:lnTo>
                          <a:pt x="7564" y="8727"/>
                        </a:lnTo>
                        <a:lnTo>
                          <a:pt x="7564" y="9309"/>
                        </a:lnTo>
                        <a:lnTo>
                          <a:pt x="1746" y="9309"/>
                        </a:lnTo>
                        <a:lnTo>
                          <a:pt x="1746" y="8727"/>
                        </a:lnTo>
                        <a:close/>
                        <a:moveTo>
                          <a:pt x="1746" y="1745"/>
                        </a:moveTo>
                        <a:lnTo>
                          <a:pt x="5237" y="1745"/>
                        </a:lnTo>
                        <a:lnTo>
                          <a:pt x="5237" y="2327"/>
                        </a:lnTo>
                        <a:lnTo>
                          <a:pt x="1746" y="2327"/>
                        </a:lnTo>
                        <a:lnTo>
                          <a:pt x="1746" y="1745"/>
                        </a:lnTo>
                        <a:close/>
                        <a:moveTo>
                          <a:pt x="1746" y="10473"/>
                        </a:moveTo>
                        <a:lnTo>
                          <a:pt x="7564" y="10473"/>
                        </a:lnTo>
                        <a:lnTo>
                          <a:pt x="7564" y="11055"/>
                        </a:lnTo>
                        <a:lnTo>
                          <a:pt x="1746" y="11055"/>
                        </a:lnTo>
                        <a:lnTo>
                          <a:pt x="1746" y="10473"/>
                        </a:lnTo>
                        <a:close/>
                        <a:moveTo>
                          <a:pt x="1746" y="5236"/>
                        </a:moveTo>
                        <a:lnTo>
                          <a:pt x="7564" y="5236"/>
                        </a:lnTo>
                        <a:lnTo>
                          <a:pt x="7564" y="5818"/>
                        </a:lnTo>
                        <a:lnTo>
                          <a:pt x="1746" y="5818"/>
                        </a:lnTo>
                        <a:lnTo>
                          <a:pt x="1746" y="5236"/>
                        </a:lnTo>
                        <a:close/>
                        <a:moveTo>
                          <a:pt x="9027" y="12800"/>
                        </a:moveTo>
                        <a:cubicBezTo>
                          <a:pt x="9027" y="12800"/>
                          <a:pt x="9310" y="12800"/>
                          <a:pt x="9310" y="12515"/>
                        </a:cubicBezTo>
                        <a:lnTo>
                          <a:pt x="9310" y="2560"/>
                        </a:lnTo>
                        <a:lnTo>
                          <a:pt x="6770" y="0"/>
                        </a:lnTo>
                        <a:lnTo>
                          <a:pt x="283" y="0"/>
                        </a:lnTo>
                        <a:cubicBezTo>
                          <a:pt x="283" y="0"/>
                          <a:pt x="0" y="0"/>
                          <a:pt x="0" y="285"/>
                        </a:cubicBezTo>
                        <a:lnTo>
                          <a:pt x="0" y="12515"/>
                        </a:lnTo>
                        <a:cubicBezTo>
                          <a:pt x="0" y="12800"/>
                          <a:pt x="283" y="12800"/>
                          <a:pt x="283" y="12800"/>
                        </a:cubicBezTo>
                        <a:lnTo>
                          <a:pt x="9027" y="12800"/>
                        </a:lnTo>
                        <a:close/>
                        <a:moveTo>
                          <a:pt x="582" y="582"/>
                        </a:moveTo>
                        <a:lnTo>
                          <a:pt x="6400" y="582"/>
                        </a:lnTo>
                        <a:lnTo>
                          <a:pt x="6400" y="2327"/>
                        </a:lnTo>
                        <a:cubicBezTo>
                          <a:pt x="6400" y="2909"/>
                          <a:pt x="6982" y="2909"/>
                          <a:pt x="6982" y="2909"/>
                        </a:cubicBezTo>
                        <a:lnTo>
                          <a:pt x="8728" y="2909"/>
                        </a:lnTo>
                        <a:lnTo>
                          <a:pt x="8728" y="12218"/>
                        </a:lnTo>
                        <a:lnTo>
                          <a:pt x="582" y="12218"/>
                        </a:lnTo>
                        <a:lnTo>
                          <a:pt x="582" y="582"/>
                        </a:lnTo>
                        <a:close/>
                        <a:moveTo>
                          <a:pt x="1746" y="3491"/>
                        </a:moveTo>
                        <a:lnTo>
                          <a:pt x="7564" y="3491"/>
                        </a:lnTo>
                        <a:lnTo>
                          <a:pt x="7564" y="4073"/>
                        </a:lnTo>
                        <a:lnTo>
                          <a:pt x="1746" y="4073"/>
                        </a:lnTo>
                        <a:lnTo>
                          <a:pt x="1746" y="3491"/>
                        </a:lnTo>
                        <a:close/>
                      </a:path>
                    </a:pathLst>
                  </a:custGeom>
                  <a:solidFill>
                    <a:schemeClr val="accent1"/>
                  </a:solidFill>
                  <a:ln>
                    <a:noFill/>
                  </a:ln>
                </p:spPr>
              </p:sp>
            </p:grpSp>
            <p:grpSp>
              <p:nvGrpSpPr>
                <p:cNvPr id="23" name="组合 22">
                  <a:extLst>
                    <a:ext uri="{FF2B5EF4-FFF2-40B4-BE49-F238E27FC236}">
                      <a16:creationId xmlns:a16="http://schemas.microsoft.com/office/drawing/2014/main" xmlns="" id="{1252F703-5AE3-4119-9C4C-22A0564115C9}"/>
                    </a:ext>
                  </a:extLst>
                </p:cNvPr>
                <p:cNvGrpSpPr/>
                <p:nvPr/>
              </p:nvGrpSpPr>
              <p:grpSpPr>
                <a:xfrm>
                  <a:off x="4336190" y="2863865"/>
                  <a:ext cx="250462" cy="319930"/>
                  <a:chOff x="6193265" y="2766902"/>
                  <a:chExt cx="380815" cy="788664"/>
                </a:xfrm>
              </p:grpSpPr>
              <p:sp>
                <p:nvSpPr>
                  <p:cNvPr id="51" name="流程图: 磁盘 34">
                    <a:extLst>
                      <a:ext uri="{FF2B5EF4-FFF2-40B4-BE49-F238E27FC236}">
                        <a16:creationId xmlns:a16="http://schemas.microsoft.com/office/drawing/2014/main" xmlns="" id="{BB4453FC-8F53-4C53-8672-9D5E5243A76C}"/>
                      </a:ext>
                    </a:extLst>
                  </p:cNvPr>
                  <p:cNvSpPr/>
                  <p:nvPr/>
                </p:nvSpPr>
                <p:spPr>
                  <a:xfrm>
                    <a:off x="6193265" y="2766902"/>
                    <a:ext cx="380815" cy="788664"/>
                  </a:xfrm>
                  <a:prstGeom prst="flowChartMagneticDisk">
                    <a:avLst/>
                  </a:prstGeom>
                  <a:solidFill>
                    <a:schemeClr val="bg1"/>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52" name="iconfont-1177-866404">
                    <a:extLst>
                      <a:ext uri="{FF2B5EF4-FFF2-40B4-BE49-F238E27FC236}">
                        <a16:creationId xmlns:a16="http://schemas.microsoft.com/office/drawing/2014/main" xmlns="" id="{FCEF6C4F-3EAB-43E6-80B3-0A6AF1B8552C}"/>
                      </a:ext>
                    </a:extLst>
                  </p:cNvPr>
                  <p:cNvSpPr>
                    <a:spLocks noChangeAspect="1"/>
                  </p:cNvSpPr>
                  <p:nvPr/>
                </p:nvSpPr>
                <p:spPr bwMode="auto">
                  <a:xfrm>
                    <a:off x="6286509" y="3086056"/>
                    <a:ext cx="227298" cy="379681"/>
                  </a:xfrm>
                  <a:custGeom>
                    <a:avLst/>
                    <a:gdLst>
                      <a:gd name="T0" fmla="*/ 1746 w 9310"/>
                      <a:gd name="T1" fmla="*/ 6982 h 12800"/>
                      <a:gd name="T2" fmla="*/ 7564 w 9310"/>
                      <a:gd name="T3" fmla="*/ 6982 h 12800"/>
                      <a:gd name="T4" fmla="*/ 7564 w 9310"/>
                      <a:gd name="T5" fmla="*/ 7564 h 12800"/>
                      <a:gd name="T6" fmla="*/ 1746 w 9310"/>
                      <a:gd name="T7" fmla="*/ 7564 h 12800"/>
                      <a:gd name="T8" fmla="*/ 1746 w 9310"/>
                      <a:gd name="T9" fmla="*/ 6982 h 12800"/>
                      <a:gd name="T10" fmla="*/ 1746 w 9310"/>
                      <a:gd name="T11" fmla="*/ 8727 h 12800"/>
                      <a:gd name="T12" fmla="*/ 7564 w 9310"/>
                      <a:gd name="T13" fmla="*/ 8727 h 12800"/>
                      <a:gd name="T14" fmla="*/ 7564 w 9310"/>
                      <a:gd name="T15" fmla="*/ 9309 h 12800"/>
                      <a:gd name="T16" fmla="*/ 1746 w 9310"/>
                      <a:gd name="T17" fmla="*/ 9309 h 12800"/>
                      <a:gd name="T18" fmla="*/ 1746 w 9310"/>
                      <a:gd name="T19" fmla="*/ 8727 h 12800"/>
                      <a:gd name="T20" fmla="*/ 1746 w 9310"/>
                      <a:gd name="T21" fmla="*/ 1745 h 12800"/>
                      <a:gd name="T22" fmla="*/ 5237 w 9310"/>
                      <a:gd name="T23" fmla="*/ 1745 h 12800"/>
                      <a:gd name="T24" fmla="*/ 5237 w 9310"/>
                      <a:gd name="T25" fmla="*/ 2327 h 12800"/>
                      <a:gd name="T26" fmla="*/ 1746 w 9310"/>
                      <a:gd name="T27" fmla="*/ 2327 h 12800"/>
                      <a:gd name="T28" fmla="*/ 1746 w 9310"/>
                      <a:gd name="T29" fmla="*/ 1745 h 12800"/>
                      <a:gd name="T30" fmla="*/ 1746 w 9310"/>
                      <a:gd name="T31" fmla="*/ 10473 h 12800"/>
                      <a:gd name="T32" fmla="*/ 7564 w 9310"/>
                      <a:gd name="T33" fmla="*/ 10473 h 12800"/>
                      <a:gd name="T34" fmla="*/ 7564 w 9310"/>
                      <a:gd name="T35" fmla="*/ 11055 h 12800"/>
                      <a:gd name="T36" fmla="*/ 1746 w 9310"/>
                      <a:gd name="T37" fmla="*/ 11055 h 12800"/>
                      <a:gd name="T38" fmla="*/ 1746 w 9310"/>
                      <a:gd name="T39" fmla="*/ 10473 h 12800"/>
                      <a:gd name="T40" fmla="*/ 1746 w 9310"/>
                      <a:gd name="T41" fmla="*/ 5236 h 12800"/>
                      <a:gd name="T42" fmla="*/ 7564 w 9310"/>
                      <a:gd name="T43" fmla="*/ 5236 h 12800"/>
                      <a:gd name="T44" fmla="*/ 7564 w 9310"/>
                      <a:gd name="T45" fmla="*/ 5818 h 12800"/>
                      <a:gd name="T46" fmla="*/ 1746 w 9310"/>
                      <a:gd name="T47" fmla="*/ 5818 h 12800"/>
                      <a:gd name="T48" fmla="*/ 1746 w 9310"/>
                      <a:gd name="T49" fmla="*/ 5236 h 12800"/>
                      <a:gd name="T50" fmla="*/ 9027 w 9310"/>
                      <a:gd name="T51" fmla="*/ 12800 h 12800"/>
                      <a:gd name="T52" fmla="*/ 9310 w 9310"/>
                      <a:gd name="T53" fmla="*/ 12515 h 12800"/>
                      <a:gd name="T54" fmla="*/ 9310 w 9310"/>
                      <a:gd name="T55" fmla="*/ 2560 h 12800"/>
                      <a:gd name="T56" fmla="*/ 6770 w 9310"/>
                      <a:gd name="T57" fmla="*/ 0 h 12800"/>
                      <a:gd name="T58" fmla="*/ 283 w 9310"/>
                      <a:gd name="T59" fmla="*/ 0 h 12800"/>
                      <a:gd name="T60" fmla="*/ 0 w 9310"/>
                      <a:gd name="T61" fmla="*/ 285 h 12800"/>
                      <a:gd name="T62" fmla="*/ 0 w 9310"/>
                      <a:gd name="T63" fmla="*/ 12515 h 12800"/>
                      <a:gd name="T64" fmla="*/ 283 w 9310"/>
                      <a:gd name="T65" fmla="*/ 12800 h 12800"/>
                      <a:gd name="T66" fmla="*/ 9027 w 9310"/>
                      <a:gd name="T67" fmla="*/ 12800 h 12800"/>
                      <a:gd name="T68" fmla="*/ 582 w 9310"/>
                      <a:gd name="T69" fmla="*/ 582 h 12800"/>
                      <a:gd name="T70" fmla="*/ 6400 w 9310"/>
                      <a:gd name="T71" fmla="*/ 582 h 12800"/>
                      <a:gd name="T72" fmla="*/ 6400 w 9310"/>
                      <a:gd name="T73" fmla="*/ 2327 h 12800"/>
                      <a:gd name="T74" fmla="*/ 6982 w 9310"/>
                      <a:gd name="T75" fmla="*/ 2909 h 12800"/>
                      <a:gd name="T76" fmla="*/ 8728 w 9310"/>
                      <a:gd name="T77" fmla="*/ 2909 h 12800"/>
                      <a:gd name="T78" fmla="*/ 8728 w 9310"/>
                      <a:gd name="T79" fmla="*/ 12218 h 12800"/>
                      <a:gd name="T80" fmla="*/ 582 w 9310"/>
                      <a:gd name="T81" fmla="*/ 12218 h 12800"/>
                      <a:gd name="T82" fmla="*/ 582 w 9310"/>
                      <a:gd name="T83" fmla="*/ 582 h 12800"/>
                      <a:gd name="T84" fmla="*/ 1746 w 9310"/>
                      <a:gd name="T85" fmla="*/ 3491 h 12800"/>
                      <a:gd name="T86" fmla="*/ 7564 w 9310"/>
                      <a:gd name="T87" fmla="*/ 3491 h 12800"/>
                      <a:gd name="T88" fmla="*/ 7564 w 9310"/>
                      <a:gd name="T89" fmla="*/ 4073 h 12800"/>
                      <a:gd name="T90" fmla="*/ 1746 w 9310"/>
                      <a:gd name="T91" fmla="*/ 4073 h 12800"/>
                      <a:gd name="T92" fmla="*/ 1746 w 9310"/>
                      <a:gd name="T93" fmla="*/ 349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10" h="12800">
                        <a:moveTo>
                          <a:pt x="1746" y="6982"/>
                        </a:moveTo>
                        <a:lnTo>
                          <a:pt x="7564" y="6982"/>
                        </a:lnTo>
                        <a:lnTo>
                          <a:pt x="7564" y="7564"/>
                        </a:lnTo>
                        <a:lnTo>
                          <a:pt x="1746" y="7564"/>
                        </a:lnTo>
                        <a:lnTo>
                          <a:pt x="1746" y="6982"/>
                        </a:lnTo>
                        <a:close/>
                        <a:moveTo>
                          <a:pt x="1746" y="8727"/>
                        </a:moveTo>
                        <a:lnTo>
                          <a:pt x="7564" y="8727"/>
                        </a:lnTo>
                        <a:lnTo>
                          <a:pt x="7564" y="9309"/>
                        </a:lnTo>
                        <a:lnTo>
                          <a:pt x="1746" y="9309"/>
                        </a:lnTo>
                        <a:lnTo>
                          <a:pt x="1746" y="8727"/>
                        </a:lnTo>
                        <a:close/>
                        <a:moveTo>
                          <a:pt x="1746" y="1745"/>
                        </a:moveTo>
                        <a:lnTo>
                          <a:pt x="5237" y="1745"/>
                        </a:lnTo>
                        <a:lnTo>
                          <a:pt x="5237" y="2327"/>
                        </a:lnTo>
                        <a:lnTo>
                          <a:pt x="1746" y="2327"/>
                        </a:lnTo>
                        <a:lnTo>
                          <a:pt x="1746" y="1745"/>
                        </a:lnTo>
                        <a:close/>
                        <a:moveTo>
                          <a:pt x="1746" y="10473"/>
                        </a:moveTo>
                        <a:lnTo>
                          <a:pt x="7564" y="10473"/>
                        </a:lnTo>
                        <a:lnTo>
                          <a:pt x="7564" y="11055"/>
                        </a:lnTo>
                        <a:lnTo>
                          <a:pt x="1746" y="11055"/>
                        </a:lnTo>
                        <a:lnTo>
                          <a:pt x="1746" y="10473"/>
                        </a:lnTo>
                        <a:close/>
                        <a:moveTo>
                          <a:pt x="1746" y="5236"/>
                        </a:moveTo>
                        <a:lnTo>
                          <a:pt x="7564" y="5236"/>
                        </a:lnTo>
                        <a:lnTo>
                          <a:pt x="7564" y="5818"/>
                        </a:lnTo>
                        <a:lnTo>
                          <a:pt x="1746" y="5818"/>
                        </a:lnTo>
                        <a:lnTo>
                          <a:pt x="1746" y="5236"/>
                        </a:lnTo>
                        <a:close/>
                        <a:moveTo>
                          <a:pt x="9027" y="12800"/>
                        </a:moveTo>
                        <a:cubicBezTo>
                          <a:pt x="9027" y="12800"/>
                          <a:pt x="9310" y="12800"/>
                          <a:pt x="9310" y="12515"/>
                        </a:cubicBezTo>
                        <a:lnTo>
                          <a:pt x="9310" y="2560"/>
                        </a:lnTo>
                        <a:lnTo>
                          <a:pt x="6770" y="0"/>
                        </a:lnTo>
                        <a:lnTo>
                          <a:pt x="283" y="0"/>
                        </a:lnTo>
                        <a:cubicBezTo>
                          <a:pt x="283" y="0"/>
                          <a:pt x="0" y="0"/>
                          <a:pt x="0" y="285"/>
                        </a:cubicBezTo>
                        <a:lnTo>
                          <a:pt x="0" y="12515"/>
                        </a:lnTo>
                        <a:cubicBezTo>
                          <a:pt x="0" y="12800"/>
                          <a:pt x="283" y="12800"/>
                          <a:pt x="283" y="12800"/>
                        </a:cubicBezTo>
                        <a:lnTo>
                          <a:pt x="9027" y="12800"/>
                        </a:lnTo>
                        <a:close/>
                        <a:moveTo>
                          <a:pt x="582" y="582"/>
                        </a:moveTo>
                        <a:lnTo>
                          <a:pt x="6400" y="582"/>
                        </a:lnTo>
                        <a:lnTo>
                          <a:pt x="6400" y="2327"/>
                        </a:lnTo>
                        <a:cubicBezTo>
                          <a:pt x="6400" y="2909"/>
                          <a:pt x="6982" y="2909"/>
                          <a:pt x="6982" y="2909"/>
                        </a:cubicBezTo>
                        <a:lnTo>
                          <a:pt x="8728" y="2909"/>
                        </a:lnTo>
                        <a:lnTo>
                          <a:pt x="8728" y="12218"/>
                        </a:lnTo>
                        <a:lnTo>
                          <a:pt x="582" y="12218"/>
                        </a:lnTo>
                        <a:lnTo>
                          <a:pt x="582" y="582"/>
                        </a:lnTo>
                        <a:close/>
                        <a:moveTo>
                          <a:pt x="1746" y="3491"/>
                        </a:moveTo>
                        <a:lnTo>
                          <a:pt x="7564" y="3491"/>
                        </a:lnTo>
                        <a:lnTo>
                          <a:pt x="7564" y="4073"/>
                        </a:lnTo>
                        <a:lnTo>
                          <a:pt x="1746" y="4073"/>
                        </a:lnTo>
                        <a:lnTo>
                          <a:pt x="1746" y="3491"/>
                        </a:lnTo>
                        <a:close/>
                      </a:path>
                    </a:pathLst>
                  </a:custGeom>
                  <a:solidFill>
                    <a:schemeClr val="accent1"/>
                  </a:solidFill>
                  <a:ln>
                    <a:noFill/>
                  </a:ln>
                </p:spPr>
              </p:sp>
            </p:grpSp>
            <p:grpSp>
              <p:nvGrpSpPr>
                <p:cNvPr id="24" name="组合 23">
                  <a:extLst>
                    <a:ext uri="{FF2B5EF4-FFF2-40B4-BE49-F238E27FC236}">
                      <a16:creationId xmlns:a16="http://schemas.microsoft.com/office/drawing/2014/main" xmlns="" id="{BE090779-1D91-45B0-8E56-E29412B7ABAB}"/>
                    </a:ext>
                  </a:extLst>
                </p:cNvPr>
                <p:cNvGrpSpPr/>
                <p:nvPr/>
              </p:nvGrpSpPr>
              <p:grpSpPr>
                <a:xfrm>
                  <a:off x="3909259" y="2860189"/>
                  <a:ext cx="250462" cy="319930"/>
                  <a:chOff x="6193265" y="2766902"/>
                  <a:chExt cx="380815" cy="788664"/>
                </a:xfrm>
              </p:grpSpPr>
              <p:sp>
                <p:nvSpPr>
                  <p:cNvPr id="49" name="流程图: 磁盘 34">
                    <a:extLst>
                      <a:ext uri="{FF2B5EF4-FFF2-40B4-BE49-F238E27FC236}">
                        <a16:creationId xmlns:a16="http://schemas.microsoft.com/office/drawing/2014/main" xmlns="" id="{0A9DBC2D-5512-40BA-A778-0BF1BC7FDE25}"/>
                      </a:ext>
                    </a:extLst>
                  </p:cNvPr>
                  <p:cNvSpPr/>
                  <p:nvPr/>
                </p:nvSpPr>
                <p:spPr>
                  <a:xfrm>
                    <a:off x="6193265" y="2766902"/>
                    <a:ext cx="380815" cy="788664"/>
                  </a:xfrm>
                  <a:prstGeom prst="flowChartMagneticDisk">
                    <a:avLst/>
                  </a:prstGeom>
                  <a:solidFill>
                    <a:schemeClr val="bg1"/>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50" name="iconfont-1177-866404">
                    <a:extLst>
                      <a:ext uri="{FF2B5EF4-FFF2-40B4-BE49-F238E27FC236}">
                        <a16:creationId xmlns:a16="http://schemas.microsoft.com/office/drawing/2014/main" xmlns="" id="{38F040B5-73FA-4FB6-A9A1-1B67ADDFD9AF}"/>
                      </a:ext>
                    </a:extLst>
                  </p:cNvPr>
                  <p:cNvSpPr>
                    <a:spLocks noChangeAspect="1"/>
                  </p:cNvSpPr>
                  <p:nvPr/>
                </p:nvSpPr>
                <p:spPr bwMode="auto">
                  <a:xfrm>
                    <a:off x="6286508" y="3086055"/>
                    <a:ext cx="227298" cy="379681"/>
                  </a:xfrm>
                  <a:custGeom>
                    <a:avLst/>
                    <a:gdLst>
                      <a:gd name="T0" fmla="*/ 1746 w 9310"/>
                      <a:gd name="T1" fmla="*/ 6982 h 12800"/>
                      <a:gd name="T2" fmla="*/ 7564 w 9310"/>
                      <a:gd name="T3" fmla="*/ 6982 h 12800"/>
                      <a:gd name="T4" fmla="*/ 7564 w 9310"/>
                      <a:gd name="T5" fmla="*/ 7564 h 12800"/>
                      <a:gd name="T6" fmla="*/ 1746 w 9310"/>
                      <a:gd name="T7" fmla="*/ 7564 h 12800"/>
                      <a:gd name="T8" fmla="*/ 1746 w 9310"/>
                      <a:gd name="T9" fmla="*/ 6982 h 12800"/>
                      <a:gd name="T10" fmla="*/ 1746 w 9310"/>
                      <a:gd name="T11" fmla="*/ 8727 h 12800"/>
                      <a:gd name="T12" fmla="*/ 7564 w 9310"/>
                      <a:gd name="T13" fmla="*/ 8727 h 12800"/>
                      <a:gd name="T14" fmla="*/ 7564 w 9310"/>
                      <a:gd name="T15" fmla="*/ 9309 h 12800"/>
                      <a:gd name="T16" fmla="*/ 1746 w 9310"/>
                      <a:gd name="T17" fmla="*/ 9309 h 12800"/>
                      <a:gd name="T18" fmla="*/ 1746 w 9310"/>
                      <a:gd name="T19" fmla="*/ 8727 h 12800"/>
                      <a:gd name="T20" fmla="*/ 1746 w 9310"/>
                      <a:gd name="T21" fmla="*/ 1745 h 12800"/>
                      <a:gd name="T22" fmla="*/ 5237 w 9310"/>
                      <a:gd name="T23" fmla="*/ 1745 h 12800"/>
                      <a:gd name="T24" fmla="*/ 5237 w 9310"/>
                      <a:gd name="T25" fmla="*/ 2327 h 12800"/>
                      <a:gd name="T26" fmla="*/ 1746 w 9310"/>
                      <a:gd name="T27" fmla="*/ 2327 h 12800"/>
                      <a:gd name="T28" fmla="*/ 1746 w 9310"/>
                      <a:gd name="T29" fmla="*/ 1745 h 12800"/>
                      <a:gd name="T30" fmla="*/ 1746 w 9310"/>
                      <a:gd name="T31" fmla="*/ 10473 h 12800"/>
                      <a:gd name="T32" fmla="*/ 7564 w 9310"/>
                      <a:gd name="T33" fmla="*/ 10473 h 12800"/>
                      <a:gd name="T34" fmla="*/ 7564 w 9310"/>
                      <a:gd name="T35" fmla="*/ 11055 h 12800"/>
                      <a:gd name="T36" fmla="*/ 1746 w 9310"/>
                      <a:gd name="T37" fmla="*/ 11055 h 12800"/>
                      <a:gd name="T38" fmla="*/ 1746 w 9310"/>
                      <a:gd name="T39" fmla="*/ 10473 h 12800"/>
                      <a:gd name="T40" fmla="*/ 1746 w 9310"/>
                      <a:gd name="T41" fmla="*/ 5236 h 12800"/>
                      <a:gd name="T42" fmla="*/ 7564 w 9310"/>
                      <a:gd name="T43" fmla="*/ 5236 h 12800"/>
                      <a:gd name="T44" fmla="*/ 7564 w 9310"/>
                      <a:gd name="T45" fmla="*/ 5818 h 12800"/>
                      <a:gd name="T46" fmla="*/ 1746 w 9310"/>
                      <a:gd name="T47" fmla="*/ 5818 h 12800"/>
                      <a:gd name="T48" fmla="*/ 1746 w 9310"/>
                      <a:gd name="T49" fmla="*/ 5236 h 12800"/>
                      <a:gd name="T50" fmla="*/ 9027 w 9310"/>
                      <a:gd name="T51" fmla="*/ 12800 h 12800"/>
                      <a:gd name="T52" fmla="*/ 9310 w 9310"/>
                      <a:gd name="T53" fmla="*/ 12515 h 12800"/>
                      <a:gd name="T54" fmla="*/ 9310 w 9310"/>
                      <a:gd name="T55" fmla="*/ 2560 h 12800"/>
                      <a:gd name="T56" fmla="*/ 6770 w 9310"/>
                      <a:gd name="T57" fmla="*/ 0 h 12800"/>
                      <a:gd name="T58" fmla="*/ 283 w 9310"/>
                      <a:gd name="T59" fmla="*/ 0 h 12800"/>
                      <a:gd name="T60" fmla="*/ 0 w 9310"/>
                      <a:gd name="T61" fmla="*/ 285 h 12800"/>
                      <a:gd name="T62" fmla="*/ 0 w 9310"/>
                      <a:gd name="T63" fmla="*/ 12515 h 12800"/>
                      <a:gd name="T64" fmla="*/ 283 w 9310"/>
                      <a:gd name="T65" fmla="*/ 12800 h 12800"/>
                      <a:gd name="T66" fmla="*/ 9027 w 9310"/>
                      <a:gd name="T67" fmla="*/ 12800 h 12800"/>
                      <a:gd name="T68" fmla="*/ 582 w 9310"/>
                      <a:gd name="T69" fmla="*/ 582 h 12800"/>
                      <a:gd name="T70" fmla="*/ 6400 w 9310"/>
                      <a:gd name="T71" fmla="*/ 582 h 12800"/>
                      <a:gd name="T72" fmla="*/ 6400 w 9310"/>
                      <a:gd name="T73" fmla="*/ 2327 h 12800"/>
                      <a:gd name="T74" fmla="*/ 6982 w 9310"/>
                      <a:gd name="T75" fmla="*/ 2909 h 12800"/>
                      <a:gd name="T76" fmla="*/ 8728 w 9310"/>
                      <a:gd name="T77" fmla="*/ 2909 h 12800"/>
                      <a:gd name="T78" fmla="*/ 8728 w 9310"/>
                      <a:gd name="T79" fmla="*/ 12218 h 12800"/>
                      <a:gd name="T80" fmla="*/ 582 w 9310"/>
                      <a:gd name="T81" fmla="*/ 12218 h 12800"/>
                      <a:gd name="T82" fmla="*/ 582 w 9310"/>
                      <a:gd name="T83" fmla="*/ 582 h 12800"/>
                      <a:gd name="T84" fmla="*/ 1746 w 9310"/>
                      <a:gd name="T85" fmla="*/ 3491 h 12800"/>
                      <a:gd name="T86" fmla="*/ 7564 w 9310"/>
                      <a:gd name="T87" fmla="*/ 3491 h 12800"/>
                      <a:gd name="T88" fmla="*/ 7564 w 9310"/>
                      <a:gd name="T89" fmla="*/ 4073 h 12800"/>
                      <a:gd name="T90" fmla="*/ 1746 w 9310"/>
                      <a:gd name="T91" fmla="*/ 4073 h 12800"/>
                      <a:gd name="T92" fmla="*/ 1746 w 9310"/>
                      <a:gd name="T93" fmla="*/ 349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10" h="12800">
                        <a:moveTo>
                          <a:pt x="1746" y="6982"/>
                        </a:moveTo>
                        <a:lnTo>
                          <a:pt x="7564" y="6982"/>
                        </a:lnTo>
                        <a:lnTo>
                          <a:pt x="7564" y="7564"/>
                        </a:lnTo>
                        <a:lnTo>
                          <a:pt x="1746" y="7564"/>
                        </a:lnTo>
                        <a:lnTo>
                          <a:pt x="1746" y="6982"/>
                        </a:lnTo>
                        <a:close/>
                        <a:moveTo>
                          <a:pt x="1746" y="8727"/>
                        </a:moveTo>
                        <a:lnTo>
                          <a:pt x="7564" y="8727"/>
                        </a:lnTo>
                        <a:lnTo>
                          <a:pt x="7564" y="9309"/>
                        </a:lnTo>
                        <a:lnTo>
                          <a:pt x="1746" y="9309"/>
                        </a:lnTo>
                        <a:lnTo>
                          <a:pt x="1746" y="8727"/>
                        </a:lnTo>
                        <a:close/>
                        <a:moveTo>
                          <a:pt x="1746" y="1745"/>
                        </a:moveTo>
                        <a:lnTo>
                          <a:pt x="5237" y="1745"/>
                        </a:lnTo>
                        <a:lnTo>
                          <a:pt x="5237" y="2327"/>
                        </a:lnTo>
                        <a:lnTo>
                          <a:pt x="1746" y="2327"/>
                        </a:lnTo>
                        <a:lnTo>
                          <a:pt x="1746" y="1745"/>
                        </a:lnTo>
                        <a:close/>
                        <a:moveTo>
                          <a:pt x="1746" y="10473"/>
                        </a:moveTo>
                        <a:lnTo>
                          <a:pt x="7564" y="10473"/>
                        </a:lnTo>
                        <a:lnTo>
                          <a:pt x="7564" y="11055"/>
                        </a:lnTo>
                        <a:lnTo>
                          <a:pt x="1746" y="11055"/>
                        </a:lnTo>
                        <a:lnTo>
                          <a:pt x="1746" y="10473"/>
                        </a:lnTo>
                        <a:close/>
                        <a:moveTo>
                          <a:pt x="1746" y="5236"/>
                        </a:moveTo>
                        <a:lnTo>
                          <a:pt x="7564" y="5236"/>
                        </a:lnTo>
                        <a:lnTo>
                          <a:pt x="7564" y="5818"/>
                        </a:lnTo>
                        <a:lnTo>
                          <a:pt x="1746" y="5818"/>
                        </a:lnTo>
                        <a:lnTo>
                          <a:pt x="1746" y="5236"/>
                        </a:lnTo>
                        <a:close/>
                        <a:moveTo>
                          <a:pt x="9027" y="12800"/>
                        </a:moveTo>
                        <a:cubicBezTo>
                          <a:pt x="9027" y="12800"/>
                          <a:pt x="9310" y="12800"/>
                          <a:pt x="9310" y="12515"/>
                        </a:cubicBezTo>
                        <a:lnTo>
                          <a:pt x="9310" y="2560"/>
                        </a:lnTo>
                        <a:lnTo>
                          <a:pt x="6770" y="0"/>
                        </a:lnTo>
                        <a:lnTo>
                          <a:pt x="283" y="0"/>
                        </a:lnTo>
                        <a:cubicBezTo>
                          <a:pt x="283" y="0"/>
                          <a:pt x="0" y="0"/>
                          <a:pt x="0" y="285"/>
                        </a:cubicBezTo>
                        <a:lnTo>
                          <a:pt x="0" y="12515"/>
                        </a:lnTo>
                        <a:cubicBezTo>
                          <a:pt x="0" y="12800"/>
                          <a:pt x="283" y="12800"/>
                          <a:pt x="283" y="12800"/>
                        </a:cubicBezTo>
                        <a:lnTo>
                          <a:pt x="9027" y="12800"/>
                        </a:lnTo>
                        <a:close/>
                        <a:moveTo>
                          <a:pt x="582" y="582"/>
                        </a:moveTo>
                        <a:lnTo>
                          <a:pt x="6400" y="582"/>
                        </a:lnTo>
                        <a:lnTo>
                          <a:pt x="6400" y="2327"/>
                        </a:lnTo>
                        <a:cubicBezTo>
                          <a:pt x="6400" y="2909"/>
                          <a:pt x="6982" y="2909"/>
                          <a:pt x="6982" y="2909"/>
                        </a:cubicBezTo>
                        <a:lnTo>
                          <a:pt x="8728" y="2909"/>
                        </a:lnTo>
                        <a:lnTo>
                          <a:pt x="8728" y="12218"/>
                        </a:lnTo>
                        <a:lnTo>
                          <a:pt x="582" y="12218"/>
                        </a:lnTo>
                        <a:lnTo>
                          <a:pt x="582" y="582"/>
                        </a:lnTo>
                        <a:close/>
                        <a:moveTo>
                          <a:pt x="1746" y="3491"/>
                        </a:moveTo>
                        <a:lnTo>
                          <a:pt x="7564" y="3491"/>
                        </a:lnTo>
                        <a:lnTo>
                          <a:pt x="7564" y="4073"/>
                        </a:lnTo>
                        <a:lnTo>
                          <a:pt x="1746" y="4073"/>
                        </a:lnTo>
                        <a:lnTo>
                          <a:pt x="1746" y="3491"/>
                        </a:lnTo>
                        <a:close/>
                      </a:path>
                    </a:pathLst>
                  </a:custGeom>
                  <a:solidFill>
                    <a:schemeClr val="accent1"/>
                  </a:solidFill>
                  <a:ln>
                    <a:noFill/>
                  </a:ln>
                </p:spPr>
              </p:sp>
            </p:grpSp>
            <p:sp>
              <p:nvSpPr>
                <p:cNvPr id="25" name="矩形: 圆角 94">
                  <a:extLst>
                    <a:ext uri="{FF2B5EF4-FFF2-40B4-BE49-F238E27FC236}">
                      <a16:creationId xmlns:a16="http://schemas.microsoft.com/office/drawing/2014/main" xmlns="" id="{5DAB3C2C-4C51-4B07-8E32-1A1881258C5C}"/>
                    </a:ext>
                  </a:extLst>
                </p:cNvPr>
                <p:cNvSpPr/>
                <p:nvPr/>
              </p:nvSpPr>
              <p:spPr>
                <a:xfrm>
                  <a:off x="5689934" y="2629132"/>
                  <a:ext cx="1367361" cy="612918"/>
                </a:xfrm>
                <a:prstGeom prst="roundRect">
                  <a:avLst/>
                </a:prstGeom>
                <a:solidFill>
                  <a:schemeClr val="bg1">
                    <a:lumMod val="95000"/>
                  </a:schemeClr>
                </a:solidFill>
                <a:ln w="1905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黑体" panose="02010609060101010101" pitchFamily="49" charset="-122"/>
                    <a:ea typeface="黑体" panose="02010609060101010101" pitchFamily="49" charset="-122"/>
                  </a:endParaRPr>
                </a:p>
              </p:txBody>
            </p:sp>
            <p:grpSp>
              <p:nvGrpSpPr>
                <p:cNvPr id="26" name="组合 25">
                  <a:extLst>
                    <a:ext uri="{FF2B5EF4-FFF2-40B4-BE49-F238E27FC236}">
                      <a16:creationId xmlns:a16="http://schemas.microsoft.com/office/drawing/2014/main" xmlns="" id="{4BA4759B-7B81-4677-AB87-5FC5A69BF76A}"/>
                    </a:ext>
                  </a:extLst>
                </p:cNvPr>
                <p:cNvGrpSpPr/>
                <p:nvPr/>
              </p:nvGrpSpPr>
              <p:grpSpPr>
                <a:xfrm>
                  <a:off x="6643383" y="2845535"/>
                  <a:ext cx="250462" cy="319930"/>
                  <a:chOff x="6193265" y="2766902"/>
                  <a:chExt cx="380815" cy="788664"/>
                </a:xfrm>
              </p:grpSpPr>
              <p:sp>
                <p:nvSpPr>
                  <p:cNvPr id="47" name="流程图: 磁盘 34">
                    <a:extLst>
                      <a:ext uri="{FF2B5EF4-FFF2-40B4-BE49-F238E27FC236}">
                        <a16:creationId xmlns:a16="http://schemas.microsoft.com/office/drawing/2014/main" xmlns="" id="{CE2DB0D4-22D4-434E-86C5-8C636D816CD1}"/>
                      </a:ext>
                    </a:extLst>
                  </p:cNvPr>
                  <p:cNvSpPr/>
                  <p:nvPr/>
                </p:nvSpPr>
                <p:spPr>
                  <a:xfrm>
                    <a:off x="6193265" y="2766902"/>
                    <a:ext cx="380815" cy="788664"/>
                  </a:xfrm>
                  <a:prstGeom prst="flowChartMagneticDisk">
                    <a:avLst/>
                  </a:prstGeom>
                  <a:solidFill>
                    <a:schemeClr val="bg1"/>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48" name="iconfont-1177-866404">
                    <a:extLst>
                      <a:ext uri="{FF2B5EF4-FFF2-40B4-BE49-F238E27FC236}">
                        <a16:creationId xmlns:a16="http://schemas.microsoft.com/office/drawing/2014/main" xmlns="" id="{E4D42B1B-A407-4BFF-A66B-BCFC62C70A30}"/>
                      </a:ext>
                    </a:extLst>
                  </p:cNvPr>
                  <p:cNvSpPr>
                    <a:spLocks noChangeAspect="1"/>
                  </p:cNvSpPr>
                  <p:nvPr/>
                </p:nvSpPr>
                <p:spPr bwMode="auto">
                  <a:xfrm>
                    <a:off x="6286509" y="3086055"/>
                    <a:ext cx="227298" cy="379681"/>
                  </a:xfrm>
                  <a:custGeom>
                    <a:avLst/>
                    <a:gdLst>
                      <a:gd name="T0" fmla="*/ 1746 w 9310"/>
                      <a:gd name="T1" fmla="*/ 6982 h 12800"/>
                      <a:gd name="T2" fmla="*/ 7564 w 9310"/>
                      <a:gd name="T3" fmla="*/ 6982 h 12800"/>
                      <a:gd name="T4" fmla="*/ 7564 w 9310"/>
                      <a:gd name="T5" fmla="*/ 7564 h 12800"/>
                      <a:gd name="T6" fmla="*/ 1746 w 9310"/>
                      <a:gd name="T7" fmla="*/ 7564 h 12800"/>
                      <a:gd name="T8" fmla="*/ 1746 w 9310"/>
                      <a:gd name="T9" fmla="*/ 6982 h 12800"/>
                      <a:gd name="T10" fmla="*/ 1746 w 9310"/>
                      <a:gd name="T11" fmla="*/ 8727 h 12800"/>
                      <a:gd name="T12" fmla="*/ 7564 w 9310"/>
                      <a:gd name="T13" fmla="*/ 8727 h 12800"/>
                      <a:gd name="T14" fmla="*/ 7564 w 9310"/>
                      <a:gd name="T15" fmla="*/ 9309 h 12800"/>
                      <a:gd name="T16" fmla="*/ 1746 w 9310"/>
                      <a:gd name="T17" fmla="*/ 9309 h 12800"/>
                      <a:gd name="T18" fmla="*/ 1746 w 9310"/>
                      <a:gd name="T19" fmla="*/ 8727 h 12800"/>
                      <a:gd name="T20" fmla="*/ 1746 w 9310"/>
                      <a:gd name="T21" fmla="*/ 1745 h 12800"/>
                      <a:gd name="T22" fmla="*/ 5237 w 9310"/>
                      <a:gd name="T23" fmla="*/ 1745 h 12800"/>
                      <a:gd name="T24" fmla="*/ 5237 w 9310"/>
                      <a:gd name="T25" fmla="*/ 2327 h 12800"/>
                      <a:gd name="T26" fmla="*/ 1746 w 9310"/>
                      <a:gd name="T27" fmla="*/ 2327 h 12800"/>
                      <a:gd name="T28" fmla="*/ 1746 w 9310"/>
                      <a:gd name="T29" fmla="*/ 1745 h 12800"/>
                      <a:gd name="T30" fmla="*/ 1746 w 9310"/>
                      <a:gd name="T31" fmla="*/ 10473 h 12800"/>
                      <a:gd name="T32" fmla="*/ 7564 w 9310"/>
                      <a:gd name="T33" fmla="*/ 10473 h 12800"/>
                      <a:gd name="T34" fmla="*/ 7564 w 9310"/>
                      <a:gd name="T35" fmla="*/ 11055 h 12800"/>
                      <a:gd name="T36" fmla="*/ 1746 w 9310"/>
                      <a:gd name="T37" fmla="*/ 11055 h 12800"/>
                      <a:gd name="T38" fmla="*/ 1746 w 9310"/>
                      <a:gd name="T39" fmla="*/ 10473 h 12800"/>
                      <a:gd name="T40" fmla="*/ 1746 w 9310"/>
                      <a:gd name="T41" fmla="*/ 5236 h 12800"/>
                      <a:gd name="T42" fmla="*/ 7564 w 9310"/>
                      <a:gd name="T43" fmla="*/ 5236 h 12800"/>
                      <a:gd name="T44" fmla="*/ 7564 w 9310"/>
                      <a:gd name="T45" fmla="*/ 5818 h 12800"/>
                      <a:gd name="T46" fmla="*/ 1746 w 9310"/>
                      <a:gd name="T47" fmla="*/ 5818 h 12800"/>
                      <a:gd name="T48" fmla="*/ 1746 w 9310"/>
                      <a:gd name="T49" fmla="*/ 5236 h 12800"/>
                      <a:gd name="T50" fmla="*/ 9027 w 9310"/>
                      <a:gd name="T51" fmla="*/ 12800 h 12800"/>
                      <a:gd name="T52" fmla="*/ 9310 w 9310"/>
                      <a:gd name="T53" fmla="*/ 12515 h 12800"/>
                      <a:gd name="T54" fmla="*/ 9310 w 9310"/>
                      <a:gd name="T55" fmla="*/ 2560 h 12800"/>
                      <a:gd name="T56" fmla="*/ 6770 w 9310"/>
                      <a:gd name="T57" fmla="*/ 0 h 12800"/>
                      <a:gd name="T58" fmla="*/ 283 w 9310"/>
                      <a:gd name="T59" fmla="*/ 0 h 12800"/>
                      <a:gd name="T60" fmla="*/ 0 w 9310"/>
                      <a:gd name="T61" fmla="*/ 285 h 12800"/>
                      <a:gd name="T62" fmla="*/ 0 w 9310"/>
                      <a:gd name="T63" fmla="*/ 12515 h 12800"/>
                      <a:gd name="T64" fmla="*/ 283 w 9310"/>
                      <a:gd name="T65" fmla="*/ 12800 h 12800"/>
                      <a:gd name="T66" fmla="*/ 9027 w 9310"/>
                      <a:gd name="T67" fmla="*/ 12800 h 12800"/>
                      <a:gd name="T68" fmla="*/ 582 w 9310"/>
                      <a:gd name="T69" fmla="*/ 582 h 12800"/>
                      <a:gd name="T70" fmla="*/ 6400 w 9310"/>
                      <a:gd name="T71" fmla="*/ 582 h 12800"/>
                      <a:gd name="T72" fmla="*/ 6400 w 9310"/>
                      <a:gd name="T73" fmla="*/ 2327 h 12800"/>
                      <a:gd name="T74" fmla="*/ 6982 w 9310"/>
                      <a:gd name="T75" fmla="*/ 2909 h 12800"/>
                      <a:gd name="T76" fmla="*/ 8728 w 9310"/>
                      <a:gd name="T77" fmla="*/ 2909 h 12800"/>
                      <a:gd name="T78" fmla="*/ 8728 w 9310"/>
                      <a:gd name="T79" fmla="*/ 12218 h 12800"/>
                      <a:gd name="T80" fmla="*/ 582 w 9310"/>
                      <a:gd name="T81" fmla="*/ 12218 h 12800"/>
                      <a:gd name="T82" fmla="*/ 582 w 9310"/>
                      <a:gd name="T83" fmla="*/ 582 h 12800"/>
                      <a:gd name="T84" fmla="*/ 1746 w 9310"/>
                      <a:gd name="T85" fmla="*/ 3491 h 12800"/>
                      <a:gd name="T86" fmla="*/ 7564 w 9310"/>
                      <a:gd name="T87" fmla="*/ 3491 h 12800"/>
                      <a:gd name="T88" fmla="*/ 7564 w 9310"/>
                      <a:gd name="T89" fmla="*/ 4073 h 12800"/>
                      <a:gd name="T90" fmla="*/ 1746 w 9310"/>
                      <a:gd name="T91" fmla="*/ 4073 h 12800"/>
                      <a:gd name="T92" fmla="*/ 1746 w 9310"/>
                      <a:gd name="T93" fmla="*/ 349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10" h="12800">
                        <a:moveTo>
                          <a:pt x="1746" y="6982"/>
                        </a:moveTo>
                        <a:lnTo>
                          <a:pt x="7564" y="6982"/>
                        </a:lnTo>
                        <a:lnTo>
                          <a:pt x="7564" y="7564"/>
                        </a:lnTo>
                        <a:lnTo>
                          <a:pt x="1746" y="7564"/>
                        </a:lnTo>
                        <a:lnTo>
                          <a:pt x="1746" y="6982"/>
                        </a:lnTo>
                        <a:close/>
                        <a:moveTo>
                          <a:pt x="1746" y="8727"/>
                        </a:moveTo>
                        <a:lnTo>
                          <a:pt x="7564" y="8727"/>
                        </a:lnTo>
                        <a:lnTo>
                          <a:pt x="7564" y="9309"/>
                        </a:lnTo>
                        <a:lnTo>
                          <a:pt x="1746" y="9309"/>
                        </a:lnTo>
                        <a:lnTo>
                          <a:pt x="1746" y="8727"/>
                        </a:lnTo>
                        <a:close/>
                        <a:moveTo>
                          <a:pt x="1746" y="1745"/>
                        </a:moveTo>
                        <a:lnTo>
                          <a:pt x="5237" y="1745"/>
                        </a:lnTo>
                        <a:lnTo>
                          <a:pt x="5237" y="2327"/>
                        </a:lnTo>
                        <a:lnTo>
                          <a:pt x="1746" y="2327"/>
                        </a:lnTo>
                        <a:lnTo>
                          <a:pt x="1746" y="1745"/>
                        </a:lnTo>
                        <a:close/>
                        <a:moveTo>
                          <a:pt x="1746" y="10473"/>
                        </a:moveTo>
                        <a:lnTo>
                          <a:pt x="7564" y="10473"/>
                        </a:lnTo>
                        <a:lnTo>
                          <a:pt x="7564" y="11055"/>
                        </a:lnTo>
                        <a:lnTo>
                          <a:pt x="1746" y="11055"/>
                        </a:lnTo>
                        <a:lnTo>
                          <a:pt x="1746" y="10473"/>
                        </a:lnTo>
                        <a:close/>
                        <a:moveTo>
                          <a:pt x="1746" y="5236"/>
                        </a:moveTo>
                        <a:lnTo>
                          <a:pt x="7564" y="5236"/>
                        </a:lnTo>
                        <a:lnTo>
                          <a:pt x="7564" y="5818"/>
                        </a:lnTo>
                        <a:lnTo>
                          <a:pt x="1746" y="5818"/>
                        </a:lnTo>
                        <a:lnTo>
                          <a:pt x="1746" y="5236"/>
                        </a:lnTo>
                        <a:close/>
                        <a:moveTo>
                          <a:pt x="9027" y="12800"/>
                        </a:moveTo>
                        <a:cubicBezTo>
                          <a:pt x="9027" y="12800"/>
                          <a:pt x="9310" y="12800"/>
                          <a:pt x="9310" y="12515"/>
                        </a:cubicBezTo>
                        <a:lnTo>
                          <a:pt x="9310" y="2560"/>
                        </a:lnTo>
                        <a:lnTo>
                          <a:pt x="6770" y="0"/>
                        </a:lnTo>
                        <a:lnTo>
                          <a:pt x="283" y="0"/>
                        </a:lnTo>
                        <a:cubicBezTo>
                          <a:pt x="283" y="0"/>
                          <a:pt x="0" y="0"/>
                          <a:pt x="0" y="285"/>
                        </a:cubicBezTo>
                        <a:lnTo>
                          <a:pt x="0" y="12515"/>
                        </a:lnTo>
                        <a:cubicBezTo>
                          <a:pt x="0" y="12800"/>
                          <a:pt x="283" y="12800"/>
                          <a:pt x="283" y="12800"/>
                        </a:cubicBezTo>
                        <a:lnTo>
                          <a:pt x="9027" y="12800"/>
                        </a:lnTo>
                        <a:close/>
                        <a:moveTo>
                          <a:pt x="582" y="582"/>
                        </a:moveTo>
                        <a:lnTo>
                          <a:pt x="6400" y="582"/>
                        </a:lnTo>
                        <a:lnTo>
                          <a:pt x="6400" y="2327"/>
                        </a:lnTo>
                        <a:cubicBezTo>
                          <a:pt x="6400" y="2909"/>
                          <a:pt x="6982" y="2909"/>
                          <a:pt x="6982" y="2909"/>
                        </a:cubicBezTo>
                        <a:lnTo>
                          <a:pt x="8728" y="2909"/>
                        </a:lnTo>
                        <a:lnTo>
                          <a:pt x="8728" y="12218"/>
                        </a:lnTo>
                        <a:lnTo>
                          <a:pt x="582" y="12218"/>
                        </a:lnTo>
                        <a:lnTo>
                          <a:pt x="582" y="582"/>
                        </a:lnTo>
                        <a:close/>
                        <a:moveTo>
                          <a:pt x="1746" y="3491"/>
                        </a:moveTo>
                        <a:lnTo>
                          <a:pt x="7564" y="3491"/>
                        </a:lnTo>
                        <a:lnTo>
                          <a:pt x="7564" y="4073"/>
                        </a:lnTo>
                        <a:lnTo>
                          <a:pt x="1746" y="4073"/>
                        </a:lnTo>
                        <a:lnTo>
                          <a:pt x="1746" y="3491"/>
                        </a:lnTo>
                        <a:close/>
                      </a:path>
                    </a:pathLst>
                  </a:custGeom>
                  <a:solidFill>
                    <a:schemeClr val="accent1"/>
                  </a:solidFill>
                  <a:ln>
                    <a:noFill/>
                  </a:ln>
                </p:spPr>
              </p:sp>
            </p:grpSp>
            <p:grpSp>
              <p:nvGrpSpPr>
                <p:cNvPr id="27" name="组合 26">
                  <a:extLst>
                    <a:ext uri="{FF2B5EF4-FFF2-40B4-BE49-F238E27FC236}">
                      <a16:creationId xmlns:a16="http://schemas.microsoft.com/office/drawing/2014/main" xmlns="" id="{0DF2E356-69BB-4C1D-9897-8DC674AB9B9E}"/>
                    </a:ext>
                  </a:extLst>
                </p:cNvPr>
                <p:cNvGrpSpPr/>
                <p:nvPr/>
              </p:nvGrpSpPr>
              <p:grpSpPr>
                <a:xfrm>
                  <a:off x="6229469" y="2849211"/>
                  <a:ext cx="250462" cy="319930"/>
                  <a:chOff x="6193265" y="2766902"/>
                  <a:chExt cx="380815" cy="788664"/>
                </a:xfrm>
              </p:grpSpPr>
              <p:sp>
                <p:nvSpPr>
                  <p:cNvPr id="45" name="流程图: 磁盘 34">
                    <a:extLst>
                      <a:ext uri="{FF2B5EF4-FFF2-40B4-BE49-F238E27FC236}">
                        <a16:creationId xmlns:a16="http://schemas.microsoft.com/office/drawing/2014/main" xmlns="" id="{F3A84357-2A77-459B-AE9E-F6EF29779E8A}"/>
                      </a:ext>
                    </a:extLst>
                  </p:cNvPr>
                  <p:cNvSpPr/>
                  <p:nvPr/>
                </p:nvSpPr>
                <p:spPr>
                  <a:xfrm>
                    <a:off x="6193265" y="2766902"/>
                    <a:ext cx="380815" cy="788664"/>
                  </a:xfrm>
                  <a:prstGeom prst="flowChartMagneticDisk">
                    <a:avLst/>
                  </a:prstGeom>
                  <a:solidFill>
                    <a:schemeClr val="bg1"/>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46" name="iconfont-1177-866404">
                    <a:extLst>
                      <a:ext uri="{FF2B5EF4-FFF2-40B4-BE49-F238E27FC236}">
                        <a16:creationId xmlns:a16="http://schemas.microsoft.com/office/drawing/2014/main" xmlns="" id="{07776214-71DC-42CF-AC6A-0B5A1DA8AB4E}"/>
                      </a:ext>
                    </a:extLst>
                  </p:cNvPr>
                  <p:cNvSpPr>
                    <a:spLocks noChangeAspect="1"/>
                  </p:cNvSpPr>
                  <p:nvPr/>
                </p:nvSpPr>
                <p:spPr bwMode="auto">
                  <a:xfrm>
                    <a:off x="6286509" y="3086056"/>
                    <a:ext cx="227298" cy="379681"/>
                  </a:xfrm>
                  <a:custGeom>
                    <a:avLst/>
                    <a:gdLst>
                      <a:gd name="T0" fmla="*/ 1746 w 9310"/>
                      <a:gd name="T1" fmla="*/ 6982 h 12800"/>
                      <a:gd name="T2" fmla="*/ 7564 w 9310"/>
                      <a:gd name="T3" fmla="*/ 6982 h 12800"/>
                      <a:gd name="T4" fmla="*/ 7564 w 9310"/>
                      <a:gd name="T5" fmla="*/ 7564 h 12800"/>
                      <a:gd name="T6" fmla="*/ 1746 w 9310"/>
                      <a:gd name="T7" fmla="*/ 7564 h 12800"/>
                      <a:gd name="T8" fmla="*/ 1746 w 9310"/>
                      <a:gd name="T9" fmla="*/ 6982 h 12800"/>
                      <a:gd name="T10" fmla="*/ 1746 w 9310"/>
                      <a:gd name="T11" fmla="*/ 8727 h 12800"/>
                      <a:gd name="T12" fmla="*/ 7564 w 9310"/>
                      <a:gd name="T13" fmla="*/ 8727 h 12800"/>
                      <a:gd name="T14" fmla="*/ 7564 w 9310"/>
                      <a:gd name="T15" fmla="*/ 9309 h 12800"/>
                      <a:gd name="T16" fmla="*/ 1746 w 9310"/>
                      <a:gd name="T17" fmla="*/ 9309 h 12800"/>
                      <a:gd name="T18" fmla="*/ 1746 w 9310"/>
                      <a:gd name="T19" fmla="*/ 8727 h 12800"/>
                      <a:gd name="T20" fmla="*/ 1746 w 9310"/>
                      <a:gd name="T21" fmla="*/ 1745 h 12800"/>
                      <a:gd name="T22" fmla="*/ 5237 w 9310"/>
                      <a:gd name="T23" fmla="*/ 1745 h 12800"/>
                      <a:gd name="T24" fmla="*/ 5237 w 9310"/>
                      <a:gd name="T25" fmla="*/ 2327 h 12800"/>
                      <a:gd name="T26" fmla="*/ 1746 w 9310"/>
                      <a:gd name="T27" fmla="*/ 2327 h 12800"/>
                      <a:gd name="T28" fmla="*/ 1746 w 9310"/>
                      <a:gd name="T29" fmla="*/ 1745 h 12800"/>
                      <a:gd name="T30" fmla="*/ 1746 w 9310"/>
                      <a:gd name="T31" fmla="*/ 10473 h 12800"/>
                      <a:gd name="T32" fmla="*/ 7564 w 9310"/>
                      <a:gd name="T33" fmla="*/ 10473 h 12800"/>
                      <a:gd name="T34" fmla="*/ 7564 w 9310"/>
                      <a:gd name="T35" fmla="*/ 11055 h 12800"/>
                      <a:gd name="T36" fmla="*/ 1746 w 9310"/>
                      <a:gd name="T37" fmla="*/ 11055 h 12800"/>
                      <a:gd name="T38" fmla="*/ 1746 w 9310"/>
                      <a:gd name="T39" fmla="*/ 10473 h 12800"/>
                      <a:gd name="T40" fmla="*/ 1746 w 9310"/>
                      <a:gd name="T41" fmla="*/ 5236 h 12800"/>
                      <a:gd name="T42" fmla="*/ 7564 w 9310"/>
                      <a:gd name="T43" fmla="*/ 5236 h 12800"/>
                      <a:gd name="T44" fmla="*/ 7564 w 9310"/>
                      <a:gd name="T45" fmla="*/ 5818 h 12800"/>
                      <a:gd name="T46" fmla="*/ 1746 w 9310"/>
                      <a:gd name="T47" fmla="*/ 5818 h 12800"/>
                      <a:gd name="T48" fmla="*/ 1746 w 9310"/>
                      <a:gd name="T49" fmla="*/ 5236 h 12800"/>
                      <a:gd name="T50" fmla="*/ 9027 w 9310"/>
                      <a:gd name="T51" fmla="*/ 12800 h 12800"/>
                      <a:gd name="T52" fmla="*/ 9310 w 9310"/>
                      <a:gd name="T53" fmla="*/ 12515 h 12800"/>
                      <a:gd name="T54" fmla="*/ 9310 w 9310"/>
                      <a:gd name="T55" fmla="*/ 2560 h 12800"/>
                      <a:gd name="T56" fmla="*/ 6770 w 9310"/>
                      <a:gd name="T57" fmla="*/ 0 h 12800"/>
                      <a:gd name="T58" fmla="*/ 283 w 9310"/>
                      <a:gd name="T59" fmla="*/ 0 h 12800"/>
                      <a:gd name="T60" fmla="*/ 0 w 9310"/>
                      <a:gd name="T61" fmla="*/ 285 h 12800"/>
                      <a:gd name="T62" fmla="*/ 0 w 9310"/>
                      <a:gd name="T63" fmla="*/ 12515 h 12800"/>
                      <a:gd name="T64" fmla="*/ 283 w 9310"/>
                      <a:gd name="T65" fmla="*/ 12800 h 12800"/>
                      <a:gd name="T66" fmla="*/ 9027 w 9310"/>
                      <a:gd name="T67" fmla="*/ 12800 h 12800"/>
                      <a:gd name="T68" fmla="*/ 582 w 9310"/>
                      <a:gd name="T69" fmla="*/ 582 h 12800"/>
                      <a:gd name="T70" fmla="*/ 6400 w 9310"/>
                      <a:gd name="T71" fmla="*/ 582 h 12800"/>
                      <a:gd name="T72" fmla="*/ 6400 w 9310"/>
                      <a:gd name="T73" fmla="*/ 2327 h 12800"/>
                      <a:gd name="T74" fmla="*/ 6982 w 9310"/>
                      <a:gd name="T75" fmla="*/ 2909 h 12800"/>
                      <a:gd name="T76" fmla="*/ 8728 w 9310"/>
                      <a:gd name="T77" fmla="*/ 2909 h 12800"/>
                      <a:gd name="T78" fmla="*/ 8728 w 9310"/>
                      <a:gd name="T79" fmla="*/ 12218 h 12800"/>
                      <a:gd name="T80" fmla="*/ 582 w 9310"/>
                      <a:gd name="T81" fmla="*/ 12218 h 12800"/>
                      <a:gd name="T82" fmla="*/ 582 w 9310"/>
                      <a:gd name="T83" fmla="*/ 582 h 12800"/>
                      <a:gd name="T84" fmla="*/ 1746 w 9310"/>
                      <a:gd name="T85" fmla="*/ 3491 h 12800"/>
                      <a:gd name="T86" fmla="*/ 7564 w 9310"/>
                      <a:gd name="T87" fmla="*/ 3491 h 12800"/>
                      <a:gd name="T88" fmla="*/ 7564 w 9310"/>
                      <a:gd name="T89" fmla="*/ 4073 h 12800"/>
                      <a:gd name="T90" fmla="*/ 1746 w 9310"/>
                      <a:gd name="T91" fmla="*/ 4073 h 12800"/>
                      <a:gd name="T92" fmla="*/ 1746 w 9310"/>
                      <a:gd name="T93" fmla="*/ 349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10" h="12800">
                        <a:moveTo>
                          <a:pt x="1746" y="6982"/>
                        </a:moveTo>
                        <a:lnTo>
                          <a:pt x="7564" y="6982"/>
                        </a:lnTo>
                        <a:lnTo>
                          <a:pt x="7564" y="7564"/>
                        </a:lnTo>
                        <a:lnTo>
                          <a:pt x="1746" y="7564"/>
                        </a:lnTo>
                        <a:lnTo>
                          <a:pt x="1746" y="6982"/>
                        </a:lnTo>
                        <a:close/>
                        <a:moveTo>
                          <a:pt x="1746" y="8727"/>
                        </a:moveTo>
                        <a:lnTo>
                          <a:pt x="7564" y="8727"/>
                        </a:lnTo>
                        <a:lnTo>
                          <a:pt x="7564" y="9309"/>
                        </a:lnTo>
                        <a:lnTo>
                          <a:pt x="1746" y="9309"/>
                        </a:lnTo>
                        <a:lnTo>
                          <a:pt x="1746" y="8727"/>
                        </a:lnTo>
                        <a:close/>
                        <a:moveTo>
                          <a:pt x="1746" y="1745"/>
                        </a:moveTo>
                        <a:lnTo>
                          <a:pt x="5237" y="1745"/>
                        </a:lnTo>
                        <a:lnTo>
                          <a:pt x="5237" y="2327"/>
                        </a:lnTo>
                        <a:lnTo>
                          <a:pt x="1746" y="2327"/>
                        </a:lnTo>
                        <a:lnTo>
                          <a:pt x="1746" y="1745"/>
                        </a:lnTo>
                        <a:close/>
                        <a:moveTo>
                          <a:pt x="1746" y="10473"/>
                        </a:moveTo>
                        <a:lnTo>
                          <a:pt x="7564" y="10473"/>
                        </a:lnTo>
                        <a:lnTo>
                          <a:pt x="7564" y="11055"/>
                        </a:lnTo>
                        <a:lnTo>
                          <a:pt x="1746" y="11055"/>
                        </a:lnTo>
                        <a:lnTo>
                          <a:pt x="1746" y="10473"/>
                        </a:lnTo>
                        <a:close/>
                        <a:moveTo>
                          <a:pt x="1746" y="5236"/>
                        </a:moveTo>
                        <a:lnTo>
                          <a:pt x="7564" y="5236"/>
                        </a:lnTo>
                        <a:lnTo>
                          <a:pt x="7564" y="5818"/>
                        </a:lnTo>
                        <a:lnTo>
                          <a:pt x="1746" y="5818"/>
                        </a:lnTo>
                        <a:lnTo>
                          <a:pt x="1746" y="5236"/>
                        </a:lnTo>
                        <a:close/>
                        <a:moveTo>
                          <a:pt x="9027" y="12800"/>
                        </a:moveTo>
                        <a:cubicBezTo>
                          <a:pt x="9027" y="12800"/>
                          <a:pt x="9310" y="12800"/>
                          <a:pt x="9310" y="12515"/>
                        </a:cubicBezTo>
                        <a:lnTo>
                          <a:pt x="9310" y="2560"/>
                        </a:lnTo>
                        <a:lnTo>
                          <a:pt x="6770" y="0"/>
                        </a:lnTo>
                        <a:lnTo>
                          <a:pt x="283" y="0"/>
                        </a:lnTo>
                        <a:cubicBezTo>
                          <a:pt x="283" y="0"/>
                          <a:pt x="0" y="0"/>
                          <a:pt x="0" y="285"/>
                        </a:cubicBezTo>
                        <a:lnTo>
                          <a:pt x="0" y="12515"/>
                        </a:lnTo>
                        <a:cubicBezTo>
                          <a:pt x="0" y="12800"/>
                          <a:pt x="283" y="12800"/>
                          <a:pt x="283" y="12800"/>
                        </a:cubicBezTo>
                        <a:lnTo>
                          <a:pt x="9027" y="12800"/>
                        </a:lnTo>
                        <a:close/>
                        <a:moveTo>
                          <a:pt x="582" y="582"/>
                        </a:moveTo>
                        <a:lnTo>
                          <a:pt x="6400" y="582"/>
                        </a:lnTo>
                        <a:lnTo>
                          <a:pt x="6400" y="2327"/>
                        </a:lnTo>
                        <a:cubicBezTo>
                          <a:pt x="6400" y="2909"/>
                          <a:pt x="6982" y="2909"/>
                          <a:pt x="6982" y="2909"/>
                        </a:cubicBezTo>
                        <a:lnTo>
                          <a:pt x="8728" y="2909"/>
                        </a:lnTo>
                        <a:lnTo>
                          <a:pt x="8728" y="12218"/>
                        </a:lnTo>
                        <a:lnTo>
                          <a:pt x="582" y="12218"/>
                        </a:lnTo>
                        <a:lnTo>
                          <a:pt x="582" y="582"/>
                        </a:lnTo>
                        <a:close/>
                        <a:moveTo>
                          <a:pt x="1746" y="3491"/>
                        </a:moveTo>
                        <a:lnTo>
                          <a:pt x="7564" y="3491"/>
                        </a:lnTo>
                        <a:lnTo>
                          <a:pt x="7564" y="4073"/>
                        </a:lnTo>
                        <a:lnTo>
                          <a:pt x="1746" y="4073"/>
                        </a:lnTo>
                        <a:lnTo>
                          <a:pt x="1746" y="3491"/>
                        </a:lnTo>
                        <a:close/>
                      </a:path>
                    </a:pathLst>
                  </a:custGeom>
                  <a:solidFill>
                    <a:schemeClr val="accent1"/>
                  </a:solidFill>
                  <a:ln>
                    <a:noFill/>
                  </a:ln>
                </p:spPr>
              </p:sp>
            </p:grpSp>
            <p:grpSp>
              <p:nvGrpSpPr>
                <p:cNvPr id="28" name="组合 27">
                  <a:extLst>
                    <a:ext uri="{FF2B5EF4-FFF2-40B4-BE49-F238E27FC236}">
                      <a16:creationId xmlns:a16="http://schemas.microsoft.com/office/drawing/2014/main" xmlns="" id="{0524D59A-900D-434B-8899-3818973EDFAB}"/>
                    </a:ext>
                  </a:extLst>
                </p:cNvPr>
                <p:cNvGrpSpPr/>
                <p:nvPr/>
              </p:nvGrpSpPr>
              <p:grpSpPr>
                <a:xfrm>
                  <a:off x="5802538" y="2845535"/>
                  <a:ext cx="250462" cy="319930"/>
                  <a:chOff x="6193265" y="2766902"/>
                  <a:chExt cx="380815" cy="788664"/>
                </a:xfrm>
              </p:grpSpPr>
              <p:sp>
                <p:nvSpPr>
                  <p:cNvPr id="43" name="流程图: 磁盘 34">
                    <a:extLst>
                      <a:ext uri="{FF2B5EF4-FFF2-40B4-BE49-F238E27FC236}">
                        <a16:creationId xmlns:a16="http://schemas.microsoft.com/office/drawing/2014/main" xmlns="" id="{3537ADEE-53AE-4DF7-9B0F-EE6928DD9872}"/>
                      </a:ext>
                    </a:extLst>
                  </p:cNvPr>
                  <p:cNvSpPr/>
                  <p:nvPr/>
                </p:nvSpPr>
                <p:spPr>
                  <a:xfrm>
                    <a:off x="6193265" y="2766902"/>
                    <a:ext cx="380815" cy="788664"/>
                  </a:xfrm>
                  <a:prstGeom prst="flowChartMagneticDisk">
                    <a:avLst/>
                  </a:prstGeom>
                  <a:solidFill>
                    <a:schemeClr val="bg1"/>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44" name="iconfont-1177-866404">
                    <a:extLst>
                      <a:ext uri="{FF2B5EF4-FFF2-40B4-BE49-F238E27FC236}">
                        <a16:creationId xmlns:a16="http://schemas.microsoft.com/office/drawing/2014/main" xmlns="" id="{FB508D2C-1383-463B-9F84-CE2A10B506E4}"/>
                      </a:ext>
                    </a:extLst>
                  </p:cNvPr>
                  <p:cNvSpPr>
                    <a:spLocks noChangeAspect="1"/>
                  </p:cNvSpPr>
                  <p:nvPr/>
                </p:nvSpPr>
                <p:spPr bwMode="auto">
                  <a:xfrm>
                    <a:off x="6286509" y="3086056"/>
                    <a:ext cx="227298" cy="379681"/>
                  </a:xfrm>
                  <a:custGeom>
                    <a:avLst/>
                    <a:gdLst>
                      <a:gd name="T0" fmla="*/ 1746 w 9310"/>
                      <a:gd name="T1" fmla="*/ 6982 h 12800"/>
                      <a:gd name="T2" fmla="*/ 7564 w 9310"/>
                      <a:gd name="T3" fmla="*/ 6982 h 12800"/>
                      <a:gd name="T4" fmla="*/ 7564 w 9310"/>
                      <a:gd name="T5" fmla="*/ 7564 h 12800"/>
                      <a:gd name="T6" fmla="*/ 1746 w 9310"/>
                      <a:gd name="T7" fmla="*/ 7564 h 12800"/>
                      <a:gd name="T8" fmla="*/ 1746 w 9310"/>
                      <a:gd name="T9" fmla="*/ 6982 h 12800"/>
                      <a:gd name="T10" fmla="*/ 1746 w 9310"/>
                      <a:gd name="T11" fmla="*/ 8727 h 12800"/>
                      <a:gd name="T12" fmla="*/ 7564 w 9310"/>
                      <a:gd name="T13" fmla="*/ 8727 h 12800"/>
                      <a:gd name="T14" fmla="*/ 7564 w 9310"/>
                      <a:gd name="T15" fmla="*/ 9309 h 12800"/>
                      <a:gd name="T16" fmla="*/ 1746 w 9310"/>
                      <a:gd name="T17" fmla="*/ 9309 h 12800"/>
                      <a:gd name="T18" fmla="*/ 1746 w 9310"/>
                      <a:gd name="T19" fmla="*/ 8727 h 12800"/>
                      <a:gd name="T20" fmla="*/ 1746 w 9310"/>
                      <a:gd name="T21" fmla="*/ 1745 h 12800"/>
                      <a:gd name="T22" fmla="*/ 5237 w 9310"/>
                      <a:gd name="T23" fmla="*/ 1745 h 12800"/>
                      <a:gd name="T24" fmla="*/ 5237 w 9310"/>
                      <a:gd name="T25" fmla="*/ 2327 h 12800"/>
                      <a:gd name="T26" fmla="*/ 1746 w 9310"/>
                      <a:gd name="T27" fmla="*/ 2327 h 12800"/>
                      <a:gd name="T28" fmla="*/ 1746 w 9310"/>
                      <a:gd name="T29" fmla="*/ 1745 h 12800"/>
                      <a:gd name="T30" fmla="*/ 1746 w 9310"/>
                      <a:gd name="T31" fmla="*/ 10473 h 12800"/>
                      <a:gd name="T32" fmla="*/ 7564 w 9310"/>
                      <a:gd name="T33" fmla="*/ 10473 h 12800"/>
                      <a:gd name="T34" fmla="*/ 7564 w 9310"/>
                      <a:gd name="T35" fmla="*/ 11055 h 12800"/>
                      <a:gd name="T36" fmla="*/ 1746 w 9310"/>
                      <a:gd name="T37" fmla="*/ 11055 h 12800"/>
                      <a:gd name="T38" fmla="*/ 1746 w 9310"/>
                      <a:gd name="T39" fmla="*/ 10473 h 12800"/>
                      <a:gd name="T40" fmla="*/ 1746 w 9310"/>
                      <a:gd name="T41" fmla="*/ 5236 h 12800"/>
                      <a:gd name="T42" fmla="*/ 7564 w 9310"/>
                      <a:gd name="T43" fmla="*/ 5236 h 12800"/>
                      <a:gd name="T44" fmla="*/ 7564 w 9310"/>
                      <a:gd name="T45" fmla="*/ 5818 h 12800"/>
                      <a:gd name="T46" fmla="*/ 1746 w 9310"/>
                      <a:gd name="T47" fmla="*/ 5818 h 12800"/>
                      <a:gd name="T48" fmla="*/ 1746 w 9310"/>
                      <a:gd name="T49" fmla="*/ 5236 h 12800"/>
                      <a:gd name="T50" fmla="*/ 9027 w 9310"/>
                      <a:gd name="T51" fmla="*/ 12800 h 12800"/>
                      <a:gd name="T52" fmla="*/ 9310 w 9310"/>
                      <a:gd name="T53" fmla="*/ 12515 h 12800"/>
                      <a:gd name="T54" fmla="*/ 9310 w 9310"/>
                      <a:gd name="T55" fmla="*/ 2560 h 12800"/>
                      <a:gd name="T56" fmla="*/ 6770 w 9310"/>
                      <a:gd name="T57" fmla="*/ 0 h 12800"/>
                      <a:gd name="T58" fmla="*/ 283 w 9310"/>
                      <a:gd name="T59" fmla="*/ 0 h 12800"/>
                      <a:gd name="T60" fmla="*/ 0 w 9310"/>
                      <a:gd name="T61" fmla="*/ 285 h 12800"/>
                      <a:gd name="T62" fmla="*/ 0 w 9310"/>
                      <a:gd name="T63" fmla="*/ 12515 h 12800"/>
                      <a:gd name="T64" fmla="*/ 283 w 9310"/>
                      <a:gd name="T65" fmla="*/ 12800 h 12800"/>
                      <a:gd name="T66" fmla="*/ 9027 w 9310"/>
                      <a:gd name="T67" fmla="*/ 12800 h 12800"/>
                      <a:gd name="T68" fmla="*/ 582 w 9310"/>
                      <a:gd name="T69" fmla="*/ 582 h 12800"/>
                      <a:gd name="T70" fmla="*/ 6400 w 9310"/>
                      <a:gd name="T71" fmla="*/ 582 h 12800"/>
                      <a:gd name="T72" fmla="*/ 6400 w 9310"/>
                      <a:gd name="T73" fmla="*/ 2327 h 12800"/>
                      <a:gd name="T74" fmla="*/ 6982 w 9310"/>
                      <a:gd name="T75" fmla="*/ 2909 h 12800"/>
                      <a:gd name="T76" fmla="*/ 8728 w 9310"/>
                      <a:gd name="T77" fmla="*/ 2909 h 12800"/>
                      <a:gd name="T78" fmla="*/ 8728 w 9310"/>
                      <a:gd name="T79" fmla="*/ 12218 h 12800"/>
                      <a:gd name="T80" fmla="*/ 582 w 9310"/>
                      <a:gd name="T81" fmla="*/ 12218 h 12800"/>
                      <a:gd name="T82" fmla="*/ 582 w 9310"/>
                      <a:gd name="T83" fmla="*/ 582 h 12800"/>
                      <a:gd name="T84" fmla="*/ 1746 w 9310"/>
                      <a:gd name="T85" fmla="*/ 3491 h 12800"/>
                      <a:gd name="T86" fmla="*/ 7564 w 9310"/>
                      <a:gd name="T87" fmla="*/ 3491 h 12800"/>
                      <a:gd name="T88" fmla="*/ 7564 w 9310"/>
                      <a:gd name="T89" fmla="*/ 4073 h 12800"/>
                      <a:gd name="T90" fmla="*/ 1746 w 9310"/>
                      <a:gd name="T91" fmla="*/ 4073 h 12800"/>
                      <a:gd name="T92" fmla="*/ 1746 w 9310"/>
                      <a:gd name="T93" fmla="*/ 349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10" h="12800">
                        <a:moveTo>
                          <a:pt x="1746" y="6982"/>
                        </a:moveTo>
                        <a:lnTo>
                          <a:pt x="7564" y="6982"/>
                        </a:lnTo>
                        <a:lnTo>
                          <a:pt x="7564" y="7564"/>
                        </a:lnTo>
                        <a:lnTo>
                          <a:pt x="1746" y="7564"/>
                        </a:lnTo>
                        <a:lnTo>
                          <a:pt x="1746" y="6982"/>
                        </a:lnTo>
                        <a:close/>
                        <a:moveTo>
                          <a:pt x="1746" y="8727"/>
                        </a:moveTo>
                        <a:lnTo>
                          <a:pt x="7564" y="8727"/>
                        </a:lnTo>
                        <a:lnTo>
                          <a:pt x="7564" y="9309"/>
                        </a:lnTo>
                        <a:lnTo>
                          <a:pt x="1746" y="9309"/>
                        </a:lnTo>
                        <a:lnTo>
                          <a:pt x="1746" y="8727"/>
                        </a:lnTo>
                        <a:close/>
                        <a:moveTo>
                          <a:pt x="1746" y="1745"/>
                        </a:moveTo>
                        <a:lnTo>
                          <a:pt x="5237" y="1745"/>
                        </a:lnTo>
                        <a:lnTo>
                          <a:pt x="5237" y="2327"/>
                        </a:lnTo>
                        <a:lnTo>
                          <a:pt x="1746" y="2327"/>
                        </a:lnTo>
                        <a:lnTo>
                          <a:pt x="1746" y="1745"/>
                        </a:lnTo>
                        <a:close/>
                        <a:moveTo>
                          <a:pt x="1746" y="10473"/>
                        </a:moveTo>
                        <a:lnTo>
                          <a:pt x="7564" y="10473"/>
                        </a:lnTo>
                        <a:lnTo>
                          <a:pt x="7564" y="11055"/>
                        </a:lnTo>
                        <a:lnTo>
                          <a:pt x="1746" y="11055"/>
                        </a:lnTo>
                        <a:lnTo>
                          <a:pt x="1746" y="10473"/>
                        </a:lnTo>
                        <a:close/>
                        <a:moveTo>
                          <a:pt x="1746" y="5236"/>
                        </a:moveTo>
                        <a:lnTo>
                          <a:pt x="7564" y="5236"/>
                        </a:lnTo>
                        <a:lnTo>
                          <a:pt x="7564" y="5818"/>
                        </a:lnTo>
                        <a:lnTo>
                          <a:pt x="1746" y="5818"/>
                        </a:lnTo>
                        <a:lnTo>
                          <a:pt x="1746" y="5236"/>
                        </a:lnTo>
                        <a:close/>
                        <a:moveTo>
                          <a:pt x="9027" y="12800"/>
                        </a:moveTo>
                        <a:cubicBezTo>
                          <a:pt x="9027" y="12800"/>
                          <a:pt x="9310" y="12800"/>
                          <a:pt x="9310" y="12515"/>
                        </a:cubicBezTo>
                        <a:lnTo>
                          <a:pt x="9310" y="2560"/>
                        </a:lnTo>
                        <a:lnTo>
                          <a:pt x="6770" y="0"/>
                        </a:lnTo>
                        <a:lnTo>
                          <a:pt x="283" y="0"/>
                        </a:lnTo>
                        <a:cubicBezTo>
                          <a:pt x="283" y="0"/>
                          <a:pt x="0" y="0"/>
                          <a:pt x="0" y="285"/>
                        </a:cubicBezTo>
                        <a:lnTo>
                          <a:pt x="0" y="12515"/>
                        </a:lnTo>
                        <a:cubicBezTo>
                          <a:pt x="0" y="12800"/>
                          <a:pt x="283" y="12800"/>
                          <a:pt x="283" y="12800"/>
                        </a:cubicBezTo>
                        <a:lnTo>
                          <a:pt x="9027" y="12800"/>
                        </a:lnTo>
                        <a:close/>
                        <a:moveTo>
                          <a:pt x="582" y="582"/>
                        </a:moveTo>
                        <a:lnTo>
                          <a:pt x="6400" y="582"/>
                        </a:lnTo>
                        <a:lnTo>
                          <a:pt x="6400" y="2327"/>
                        </a:lnTo>
                        <a:cubicBezTo>
                          <a:pt x="6400" y="2909"/>
                          <a:pt x="6982" y="2909"/>
                          <a:pt x="6982" y="2909"/>
                        </a:cubicBezTo>
                        <a:lnTo>
                          <a:pt x="8728" y="2909"/>
                        </a:lnTo>
                        <a:lnTo>
                          <a:pt x="8728" y="12218"/>
                        </a:lnTo>
                        <a:lnTo>
                          <a:pt x="582" y="12218"/>
                        </a:lnTo>
                        <a:lnTo>
                          <a:pt x="582" y="582"/>
                        </a:lnTo>
                        <a:close/>
                        <a:moveTo>
                          <a:pt x="1746" y="3491"/>
                        </a:moveTo>
                        <a:lnTo>
                          <a:pt x="7564" y="3491"/>
                        </a:lnTo>
                        <a:lnTo>
                          <a:pt x="7564" y="4073"/>
                        </a:lnTo>
                        <a:lnTo>
                          <a:pt x="1746" y="4073"/>
                        </a:lnTo>
                        <a:lnTo>
                          <a:pt x="1746" y="3491"/>
                        </a:lnTo>
                        <a:close/>
                      </a:path>
                    </a:pathLst>
                  </a:custGeom>
                  <a:solidFill>
                    <a:schemeClr val="accent1"/>
                  </a:solidFill>
                  <a:ln>
                    <a:noFill/>
                  </a:ln>
                </p:spPr>
                <p:txBody>
                  <a:bodyPr/>
                  <a:lstStyle/>
                  <a:p>
                    <a:endParaRPr lang="zh-CN" altLang="en-US"/>
                  </a:p>
                </p:txBody>
              </p:sp>
            </p:grpSp>
            <p:sp>
              <p:nvSpPr>
                <p:cNvPr id="29" name="矩形: 圆角 106">
                  <a:extLst>
                    <a:ext uri="{FF2B5EF4-FFF2-40B4-BE49-F238E27FC236}">
                      <a16:creationId xmlns:a16="http://schemas.microsoft.com/office/drawing/2014/main" xmlns="" id="{DDD70675-379E-4623-9D1F-966D199D00AB}"/>
                    </a:ext>
                  </a:extLst>
                </p:cNvPr>
                <p:cNvSpPr/>
                <p:nvPr/>
              </p:nvSpPr>
              <p:spPr>
                <a:xfrm>
                  <a:off x="3896441" y="1584311"/>
                  <a:ext cx="1145112" cy="600249"/>
                </a:xfrm>
                <a:prstGeom prst="roundRect">
                  <a:avLst/>
                </a:prstGeom>
                <a:solidFill>
                  <a:schemeClr val="bg1">
                    <a:lumMod val="95000"/>
                  </a:schemeClr>
                </a:solidFill>
                <a:ln w="1905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黑体" panose="02010609060101010101" pitchFamily="49" charset="-122"/>
                    <a:ea typeface="黑体" panose="02010609060101010101" pitchFamily="49" charset="-122"/>
                  </a:endParaRPr>
                </a:p>
              </p:txBody>
            </p:sp>
            <p:sp>
              <p:nvSpPr>
                <p:cNvPr id="30" name="文本框 29">
                  <a:extLst>
                    <a:ext uri="{FF2B5EF4-FFF2-40B4-BE49-F238E27FC236}">
                      <a16:creationId xmlns:a16="http://schemas.microsoft.com/office/drawing/2014/main" xmlns="" id="{CC2E2436-EDBA-4971-9510-C5427F330B82}"/>
                    </a:ext>
                  </a:extLst>
                </p:cNvPr>
                <p:cNvSpPr txBox="1"/>
                <p:nvPr/>
              </p:nvSpPr>
              <p:spPr>
                <a:xfrm>
                  <a:off x="2331504" y="2613519"/>
                  <a:ext cx="647313" cy="280422"/>
                </a:xfrm>
                <a:prstGeom prst="rect">
                  <a:avLst/>
                </a:prstGeom>
                <a:noFill/>
              </p:spPr>
              <p:txBody>
                <a:bodyPr wrap="square" rtlCol="0">
                  <a:spAutoFit/>
                </a:bodyPr>
                <a:lstStyle/>
                <a:p>
                  <a:r>
                    <a:rPr lang="zh-CN" altLang="en-US" sz="1000" dirty="0">
                      <a:latin typeface="黑体" panose="02010609060101010101" pitchFamily="49" charset="-122"/>
                      <a:ea typeface="黑体" panose="02010609060101010101" pitchFamily="49" charset="-122"/>
                    </a:rPr>
                    <a:t>节点</a:t>
                  </a:r>
                  <a:r>
                    <a:rPr lang="en-US" altLang="zh-CN" sz="1000" dirty="0">
                      <a:latin typeface="黑体" panose="02010609060101010101" pitchFamily="49" charset="-122"/>
                      <a:ea typeface="黑体" panose="02010609060101010101" pitchFamily="49" charset="-122"/>
                    </a:rPr>
                    <a:t>1</a:t>
                  </a:r>
                  <a:endParaRPr lang="zh-CN" altLang="en-US" sz="1000" dirty="0">
                    <a:latin typeface="黑体" panose="02010609060101010101" pitchFamily="49" charset="-122"/>
                    <a:ea typeface="黑体" panose="02010609060101010101" pitchFamily="49" charset="-122"/>
                  </a:endParaRPr>
                </a:p>
              </p:txBody>
            </p:sp>
            <p:sp>
              <p:nvSpPr>
                <p:cNvPr id="31" name="文本框 30">
                  <a:extLst>
                    <a:ext uri="{FF2B5EF4-FFF2-40B4-BE49-F238E27FC236}">
                      <a16:creationId xmlns:a16="http://schemas.microsoft.com/office/drawing/2014/main" xmlns="" id="{87267748-EA1C-402A-8159-46E9C0474D81}"/>
                    </a:ext>
                  </a:extLst>
                </p:cNvPr>
                <p:cNvSpPr txBox="1"/>
                <p:nvPr/>
              </p:nvSpPr>
              <p:spPr>
                <a:xfrm>
                  <a:off x="4221829" y="2597307"/>
                  <a:ext cx="505267" cy="246221"/>
                </a:xfrm>
                <a:prstGeom prst="rect">
                  <a:avLst/>
                </a:prstGeom>
                <a:noFill/>
              </p:spPr>
              <p:txBody>
                <a:bodyPr wrap="none" rtlCol="0">
                  <a:spAutoFit/>
                </a:bodyPr>
                <a:lstStyle/>
                <a:p>
                  <a:r>
                    <a:rPr lang="zh-CN" altLang="en-US" sz="1000" dirty="0">
                      <a:latin typeface="黑体" panose="02010609060101010101" pitchFamily="49" charset="-122"/>
                      <a:ea typeface="黑体" panose="02010609060101010101" pitchFamily="49" charset="-122"/>
                    </a:rPr>
                    <a:t>节点</a:t>
                  </a:r>
                  <a:r>
                    <a:rPr lang="en-US" altLang="zh-CN" sz="1000" dirty="0">
                      <a:latin typeface="黑体" panose="02010609060101010101" pitchFamily="49" charset="-122"/>
                      <a:ea typeface="黑体" panose="02010609060101010101" pitchFamily="49" charset="-122"/>
                    </a:rPr>
                    <a:t>2</a:t>
                  </a:r>
                  <a:endParaRPr lang="zh-CN" altLang="en-US" sz="1000" dirty="0">
                    <a:latin typeface="黑体" panose="02010609060101010101" pitchFamily="49" charset="-122"/>
                    <a:ea typeface="黑体" panose="02010609060101010101" pitchFamily="49" charset="-122"/>
                  </a:endParaRPr>
                </a:p>
              </p:txBody>
            </p:sp>
            <p:sp>
              <p:nvSpPr>
                <p:cNvPr id="32" name="文本框 31">
                  <a:extLst>
                    <a:ext uri="{FF2B5EF4-FFF2-40B4-BE49-F238E27FC236}">
                      <a16:creationId xmlns:a16="http://schemas.microsoft.com/office/drawing/2014/main" xmlns="" id="{C074F92D-F79C-4FB0-BD10-469D1A60B5F9}"/>
                    </a:ext>
                  </a:extLst>
                </p:cNvPr>
                <p:cNvSpPr txBox="1"/>
                <p:nvPr/>
              </p:nvSpPr>
              <p:spPr>
                <a:xfrm>
                  <a:off x="6123899" y="2596535"/>
                  <a:ext cx="505267" cy="246221"/>
                </a:xfrm>
                <a:prstGeom prst="rect">
                  <a:avLst/>
                </a:prstGeom>
                <a:noFill/>
              </p:spPr>
              <p:txBody>
                <a:bodyPr wrap="none" rtlCol="0">
                  <a:spAutoFit/>
                </a:bodyPr>
                <a:lstStyle/>
                <a:p>
                  <a:r>
                    <a:rPr lang="zh-CN" altLang="en-US" sz="1000" dirty="0">
                      <a:latin typeface="黑体" panose="02010609060101010101" pitchFamily="49" charset="-122"/>
                      <a:ea typeface="黑体" panose="02010609060101010101" pitchFamily="49" charset="-122"/>
                    </a:rPr>
                    <a:t>节点</a:t>
                  </a:r>
                  <a:r>
                    <a:rPr lang="en-US" altLang="zh-CN" sz="1000" dirty="0">
                      <a:latin typeface="黑体" panose="02010609060101010101" pitchFamily="49" charset="-122"/>
                      <a:ea typeface="黑体" panose="02010609060101010101" pitchFamily="49" charset="-122"/>
                    </a:rPr>
                    <a:t>3</a:t>
                  </a:r>
                  <a:endParaRPr lang="zh-CN" altLang="en-US" sz="1000" dirty="0">
                    <a:latin typeface="黑体" panose="02010609060101010101" pitchFamily="49" charset="-122"/>
                    <a:ea typeface="黑体" panose="02010609060101010101" pitchFamily="49" charset="-122"/>
                  </a:endParaRPr>
                </a:p>
              </p:txBody>
            </p:sp>
            <p:sp>
              <p:nvSpPr>
                <p:cNvPr id="33" name="文本框 32">
                  <a:extLst>
                    <a:ext uri="{FF2B5EF4-FFF2-40B4-BE49-F238E27FC236}">
                      <a16:creationId xmlns:a16="http://schemas.microsoft.com/office/drawing/2014/main" xmlns="" id="{37C9F32B-38D8-4A86-8289-FD72F731F0D5}"/>
                    </a:ext>
                  </a:extLst>
                </p:cNvPr>
                <p:cNvSpPr txBox="1"/>
                <p:nvPr/>
              </p:nvSpPr>
              <p:spPr>
                <a:xfrm>
                  <a:off x="4125629" y="1555435"/>
                  <a:ext cx="752463" cy="246222"/>
                </a:xfrm>
                <a:prstGeom prst="rect">
                  <a:avLst/>
                </a:prstGeom>
                <a:noFill/>
              </p:spPr>
              <p:txBody>
                <a:bodyPr wrap="square" rtlCol="0">
                  <a:spAutoFit/>
                </a:bodyPr>
                <a:lstStyle/>
                <a:p>
                  <a:r>
                    <a:rPr lang="zh-CN" altLang="en-US" sz="1000" dirty="0">
                      <a:latin typeface="黑体" panose="02010609060101010101" pitchFamily="49" charset="-122"/>
                      <a:ea typeface="黑体" panose="02010609060101010101" pitchFamily="49" charset="-122"/>
                    </a:rPr>
                    <a:t>主节点</a:t>
                  </a:r>
                </a:p>
              </p:txBody>
            </p:sp>
            <p:sp>
              <p:nvSpPr>
                <p:cNvPr id="34" name="矩形: 圆角 115">
                  <a:extLst>
                    <a:ext uri="{FF2B5EF4-FFF2-40B4-BE49-F238E27FC236}">
                      <a16:creationId xmlns:a16="http://schemas.microsoft.com/office/drawing/2014/main" xmlns="" id="{A1785E1A-3E1D-4565-A264-6B17CD1D2F84}"/>
                    </a:ext>
                  </a:extLst>
                </p:cNvPr>
                <p:cNvSpPr/>
                <p:nvPr/>
              </p:nvSpPr>
              <p:spPr>
                <a:xfrm>
                  <a:off x="5863864" y="1678546"/>
                  <a:ext cx="950173" cy="429365"/>
                </a:xfrm>
                <a:prstGeom prst="roundRect">
                  <a:avLst/>
                </a:prstGeom>
                <a:solidFill>
                  <a:srgbClr val="FFF6CC"/>
                </a:solidFill>
                <a:ln w="1905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客户端</a:t>
                  </a:r>
                  <a:endParaRPr lang="en-US" sz="1200" dirty="0">
                    <a:solidFill>
                      <a:schemeClr val="tx1"/>
                    </a:solidFill>
                    <a:latin typeface="黑体" panose="02010609060101010101" pitchFamily="49" charset="-122"/>
                    <a:ea typeface="黑体" panose="02010609060101010101" pitchFamily="49" charset="-122"/>
                  </a:endParaRPr>
                </a:p>
              </p:txBody>
            </p:sp>
            <p:sp>
              <p:nvSpPr>
                <p:cNvPr id="35" name="矩形: 圆角 119">
                  <a:extLst>
                    <a:ext uri="{FF2B5EF4-FFF2-40B4-BE49-F238E27FC236}">
                      <a16:creationId xmlns:a16="http://schemas.microsoft.com/office/drawing/2014/main" xmlns="" id="{935FE94D-30F8-4DB4-8E35-EFEC502EB455}"/>
                    </a:ext>
                  </a:extLst>
                </p:cNvPr>
                <p:cNvSpPr/>
                <p:nvPr/>
              </p:nvSpPr>
              <p:spPr>
                <a:xfrm>
                  <a:off x="3991875" y="1833481"/>
                  <a:ext cx="939973" cy="294832"/>
                </a:xfrm>
                <a:prstGeom prst="roundRect">
                  <a:avLst/>
                </a:prstGeom>
                <a:solidFill>
                  <a:srgbClr val="A4D6B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黑体" panose="02010609060101010101" pitchFamily="49" charset="-122"/>
                      <a:ea typeface="黑体" panose="02010609060101010101" pitchFamily="49" charset="-122"/>
                    </a:rPr>
                    <a:t>负载均衡</a:t>
                  </a:r>
                  <a:endParaRPr lang="en-US" sz="1050" dirty="0">
                    <a:solidFill>
                      <a:schemeClr val="tx1"/>
                    </a:solidFill>
                    <a:latin typeface="黑体" panose="02010609060101010101" pitchFamily="49" charset="-122"/>
                    <a:ea typeface="黑体" panose="02010609060101010101" pitchFamily="49" charset="-122"/>
                  </a:endParaRPr>
                </a:p>
              </p:txBody>
            </p:sp>
            <p:cxnSp>
              <p:nvCxnSpPr>
                <p:cNvPr id="36" name="直接箭头连接符 35">
                  <a:extLst>
                    <a:ext uri="{FF2B5EF4-FFF2-40B4-BE49-F238E27FC236}">
                      <a16:creationId xmlns:a16="http://schemas.microsoft.com/office/drawing/2014/main" xmlns="" id="{7D7F32F0-DC22-42A5-805F-58FA267D81ED}"/>
                    </a:ext>
                  </a:extLst>
                </p:cNvPr>
                <p:cNvCxnSpPr>
                  <a:cxnSpLocks/>
                  <a:stCxn id="34" idx="1"/>
                  <a:endCxn id="29" idx="3"/>
                </p:cNvCxnSpPr>
                <p:nvPr/>
              </p:nvCxnSpPr>
              <p:spPr>
                <a:xfrm flipH="1" flipV="1">
                  <a:off x="5041553" y="1884437"/>
                  <a:ext cx="822311" cy="879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xmlns="" id="{D66928FD-8A8E-4210-A420-851337D3B01D}"/>
                    </a:ext>
                  </a:extLst>
                </p:cNvPr>
                <p:cNvCxnSpPr>
                  <a:cxnSpLocks/>
                  <a:stCxn id="29" idx="2"/>
                </p:cNvCxnSpPr>
                <p:nvPr/>
              </p:nvCxnSpPr>
              <p:spPr>
                <a:xfrm>
                  <a:off x="4468997" y="2184561"/>
                  <a:ext cx="5466" cy="45259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连接符: 肘形 142">
                  <a:extLst>
                    <a:ext uri="{FF2B5EF4-FFF2-40B4-BE49-F238E27FC236}">
                      <a16:creationId xmlns:a16="http://schemas.microsoft.com/office/drawing/2014/main" xmlns="" id="{6F645EFC-B6D5-41B8-BE00-100EAEC3DB1B}"/>
                    </a:ext>
                  </a:extLst>
                </p:cNvPr>
                <p:cNvCxnSpPr>
                  <a:cxnSpLocks/>
                  <a:endCxn id="17" idx="0"/>
                </p:cNvCxnSpPr>
                <p:nvPr/>
              </p:nvCxnSpPr>
              <p:spPr>
                <a:xfrm rot="10800000" flipV="1">
                  <a:off x="2578266" y="2380166"/>
                  <a:ext cx="1573309" cy="254833"/>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0EEAD859-0A77-4719-9D96-91CBDAD675D7}"/>
                    </a:ext>
                  </a:extLst>
                </p:cNvPr>
                <p:cNvCxnSpPr>
                  <a:cxnSpLocks/>
                </p:cNvCxnSpPr>
                <p:nvPr/>
              </p:nvCxnSpPr>
              <p:spPr>
                <a:xfrm flipV="1">
                  <a:off x="4151567" y="2184561"/>
                  <a:ext cx="1" cy="1956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FEDCF814-66B2-43CE-9D0F-C28E573927F5}"/>
                    </a:ext>
                  </a:extLst>
                </p:cNvPr>
                <p:cNvCxnSpPr>
                  <a:cxnSpLocks/>
                </p:cNvCxnSpPr>
                <p:nvPr/>
              </p:nvCxnSpPr>
              <p:spPr>
                <a:xfrm flipV="1">
                  <a:off x="4761168" y="2169907"/>
                  <a:ext cx="1" cy="1956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连接符: 肘形 150">
                  <a:extLst>
                    <a:ext uri="{FF2B5EF4-FFF2-40B4-BE49-F238E27FC236}">
                      <a16:creationId xmlns:a16="http://schemas.microsoft.com/office/drawing/2014/main" xmlns="" id="{1BACCF48-8824-4BA7-963F-D22C3841E8C5}"/>
                    </a:ext>
                  </a:extLst>
                </p:cNvPr>
                <p:cNvCxnSpPr>
                  <a:cxnSpLocks/>
                  <a:endCxn id="32" idx="0"/>
                </p:cNvCxnSpPr>
                <p:nvPr/>
              </p:nvCxnSpPr>
              <p:spPr>
                <a:xfrm>
                  <a:off x="4761168" y="2364265"/>
                  <a:ext cx="1615365" cy="232270"/>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2" name="圆角矩形 87">
                  <a:extLst>
                    <a:ext uri="{FF2B5EF4-FFF2-40B4-BE49-F238E27FC236}">
                      <a16:creationId xmlns:a16="http://schemas.microsoft.com/office/drawing/2014/main" xmlns="" id="{F314A90F-E31C-4D18-8607-D756DE1C1F19}"/>
                    </a:ext>
                  </a:extLst>
                </p:cNvPr>
                <p:cNvSpPr/>
                <p:nvPr/>
              </p:nvSpPr>
              <p:spPr>
                <a:xfrm>
                  <a:off x="2068516" y="1657017"/>
                  <a:ext cx="1000947" cy="450109"/>
                </a:xfrm>
                <a:prstGeom prst="roundRect">
                  <a:avLst/>
                </a:prstGeom>
                <a:solidFill>
                  <a:schemeClr val="bg1">
                    <a:lumMod val="95000"/>
                  </a:schemeClr>
                </a:solidFill>
                <a:ln w="19050">
                  <a:solidFill>
                    <a:srgbClr val="004098"/>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200" dirty="0">
                      <a:ln w="19050"/>
                      <a:solidFill>
                        <a:schemeClr val="tx1"/>
                      </a:solidFill>
                      <a:latin typeface="黑体" panose="02010609060101010101" pitchFamily="49" charset="-122"/>
                      <a:ea typeface="黑体" panose="02010609060101010101" pitchFamily="49" charset="-122"/>
                      <a:cs typeface="Arial" panose="020B0604020202020204" pitchFamily="34" charset="0"/>
                    </a:rPr>
                    <a:t>数据库</a:t>
                  </a:r>
                </a:p>
              </p:txBody>
            </p:sp>
          </p:grpSp>
          <p:cxnSp>
            <p:nvCxnSpPr>
              <p:cNvPr id="15" name="直接连接符 14">
                <a:extLst>
                  <a:ext uri="{FF2B5EF4-FFF2-40B4-BE49-F238E27FC236}">
                    <a16:creationId xmlns:a16="http://schemas.microsoft.com/office/drawing/2014/main" xmlns="" id="{5D1757FD-3373-4060-AF42-D10C1B09E5E3}"/>
                  </a:ext>
                </a:extLst>
              </p:cNvPr>
              <p:cNvCxnSpPr>
                <a:cxnSpLocks/>
                <a:stCxn id="55" idx="2"/>
              </p:cNvCxnSpPr>
              <p:nvPr/>
            </p:nvCxnSpPr>
            <p:spPr>
              <a:xfrm flipH="1">
                <a:off x="1504394" y="3711788"/>
                <a:ext cx="53021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Box 10">
                <a:extLst>
                  <a:ext uri="{FF2B5EF4-FFF2-40B4-BE49-F238E27FC236}">
                    <a16:creationId xmlns:a16="http://schemas.microsoft.com/office/drawing/2014/main" xmlns="" id="{F4BDF768-DC1D-416C-B9B5-ADCB935909A2}"/>
                  </a:ext>
                </a:extLst>
              </p:cNvPr>
              <p:cNvSpPr txBox="1">
                <a:spLocks noChangeArrowheads="1"/>
              </p:cNvSpPr>
              <p:nvPr/>
            </p:nvSpPr>
            <p:spPr bwMode="auto">
              <a:xfrm flipH="1">
                <a:off x="819437" y="3363015"/>
                <a:ext cx="1074294" cy="59553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kumimoji="1" lang="en-US" altLang="zh-CN" sz="1400" dirty="0">
                    <a:solidFill>
                      <a:schemeClr val="accent1"/>
                    </a:solidFill>
                    <a:latin typeface="黑体" panose="02010609060101010101" pitchFamily="49" charset="-122"/>
                    <a:ea typeface="黑体" panose="02010609060101010101" pitchFamily="49" charset="-122"/>
                  </a:rPr>
                  <a:t>Docker</a:t>
                </a:r>
                <a:r>
                  <a:rPr kumimoji="1" lang="zh-CN" altLang="en-US" sz="1400" dirty="0">
                    <a:solidFill>
                      <a:schemeClr val="accent1"/>
                    </a:solidFill>
                    <a:latin typeface="黑体" panose="02010609060101010101" pitchFamily="49" charset="-122"/>
                    <a:ea typeface="黑体" panose="02010609060101010101" pitchFamily="49" charset="-122"/>
                  </a:rPr>
                  <a:t>容器</a:t>
                </a:r>
                <a:endParaRPr lang="en-US" sz="1400" dirty="0">
                  <a:solidFill>
                    <a:schemeClr val="accent1"/>
                  </a:solidFill>
                  <a:latin typeface="黑体" panose="02010609060101010101" pitchFamily="49" charset="-122"/>
                  <a:ea typeface="黑体" panose="02010609060101010101" pitchFamily="49" charset="-122"/>
                </a:endParaRPr>
              </a:p>
            </p:txBody>
          </p:sp>
        </p:grpSp>
      </p:grpSp>
      <p:sp>
        <p:nvSpPr>
          <p:cNvPr id="61" name="矩形 60">
            <a:extLst>
              <a:ext uri="{FF2B5EF4-FFF2-40B4-BE49-F238E27FC236}">
                <a16:creationId xmlns:a16="http://schemas.microsoft.com/office/drawing/2014/main" xmlns="" id="{A78E12CD-B0A0-7C4E-99D7-CEBC805DECC5}"/>
              </a:ext>
            </a:extLst>
          </p:cNvPr>
          <p:cNvSpPr/>
          <p:nvPr/>
        </p:nvSpPr>
        <p:spPr>
          <a:xfrm>
            <a:off x="624648" y="2075962"/>
            <a:ext cx="2636182" cy="810478"/>
          </a:xfrm>
          <a:prstGeom prst="rect">
            <a:avLst/>
          </a:prstGeom>
        </p:spPr>
        <p:txBody>
          <a:bodyPr wrap="square">
            <a:spAutoFit/>
          </a:bodyPr>
          <a:lstStyle/>
          <a:p>
            <a:pPr lvl="1">
              <a:lnSpc>
                <a:spcPts val="2800"/>
              </a:lnSpc>
            </a:pPr>
            <a:r>
              <a:rPr lang="zh-CN" altLang="en-US" sz="2000" b="1" dirty="0">
                <a:solidFill>
                  <a:schemeClr val="accent1"/>
                </a:solidFill>
                <a:latin typeface="+mn-ea"/>
              </a:rPr>
              <a:t>策略优化：考虑到数据依赖性</a:t>
            </a:r>
            <a:endParaRPr lang="en-US" altLang="zh-CN" sz="2000" b="1" dirty="0">
              <a:solidFill>
                <a:srgbClr val="FF0000"/>
              </a:solidFill>
              <a:latin typeface="+mn-ea"/>
            </a:endParaRPr>
          </a:p>
        </p:txBody>
      </p:sp>
      <p:sp>
        <p:nvSpPr>
          <p:cNvPr id="62" name="iconfont-1049-809666">
            <a:extLst>
              <a:ext uri="{FF2B5EF4-FFF2-40B4-BE49-F238E27FC236}">
                <a16:creationId xmlns:a16="http://schemas.microsoft.com/office/drawing/2014/main" xmlns="" id="{D997CABC-7C35-CB4F-9738-32E4AD7DE7BB}"/>
              </a:ext>
            </a:extLst>
          </p:cNvPr>
          <p:cNvSpPr>
            <a:spLocks noChangeAspect="1"/>
          </p:cNvSpPr>
          <p:nvPr/>
        </p:nvSpPr>
        <p:spPr bwMode="auto">
          <a:xfrm>
            <a:off x="571020" y="2264947"/>
            <a:ext cx="427317" cy="427317"/>
          </a:xfrm>
          <a:custGeom>
            <a:avLst/>
            <a:gdLst>
              <a:gd name="T0" fmla="*/ 11378 w 12800"/>
              <a:gd name="T1" fmla="*/ 10472 h 12800"/>
              <a:gd name="T2" fmla="*/ 10967 w 12800"/>
              <a:gd name="T3" fmla="*/ 8065 h 12800"/>
              <a:gd name="T4" fmla="*/ 12800 w 12800"/>
              <a:gd name="T5" fmla="*/ 5759 h 12800"/>
              <a:gd name="T6" fmla="*/ 10804 w 12800"/>
              <a:gd name="T7" fmla="*/ 4351 h 12800"/>
              <a:gd name="T8" fmla="*/ 10472 w 12800"/>
              <a:gd name="T9" fmla="*/ 1422 h 12800"/>
              <a:gd name="T10" fmla="*/ 8065 w 12800"/>
              <a:gd name="T11" fmla="*/ 1840 h 12800"/>
              <a:gd name="T12" fmla="*/ 5759 w 12800"/>
              <a:gd name="T13" fmla="*/ 0 h 12800"/>
              <a:gd name="T14" fmla="*/ 4355 w 12800"/>
              <a:gd name="T15" fmla="*/ 2000 h 12800"/>
              <a:gd name="T16" fmla="*/ 1422 w 12800"/>
              <a:gd name="T17" fmla="*/ 2328 h 12800"/>
              <a:gd name="T18" fmla="*/ 1843 w 12800"/>
              <a:gd name="T19" fmla="*/ 4735 h 12800"/>
              <a:gd name="T20" fmla="*/ 0 w 12800"/>
              <a:gd name="T21" fmla="*/ 7041 h 12800"/>
              <a:gd name="T22" fmla="*/ 2001 w 12800"/>
              <a:gd name="T23" fmla="*/ 8444 h 12800"/>
              <a:gd name="T24" fmla="*/ 2328 w 12800"/>
              <a:gd name="T25" fmla="*/ 11378 h 12800"/>
              <a:gd name="T26" fmla="*/ 4735 w 12800"/>
              <a:gd name="T27" fmla="*/ 10959 h 12800"/>
              <a:gd name="T28" fmla="*/ 7041 w 12800"/>
              <a:gd name="T29" fmla="*/ 12800 h 12800"/>
              <a:gd name="T30" fmla="*/ 8452 w 12800"/>
              <a:gd name="T31" fmla="*/ 10799 h 12800"/>
              <a:gd name="T32" fmla="*/ 8277 w 12800"/>
              <a:gd name="T33" fmla="*/ 9783 h 12800"/>
              <a:gd name="T34" fmla="*/ 7110 w 12800"/>
              <a:gd name="T35" fmla="*/ 10554 h 12800"/>
              <a:gd name="T36" fmla="*/ 5759 w 12800"/>
              <a:gd name="T37" fmla="*/ 11815 h 12800"/>
              <a:gd name="T38" fmla="*/ 5663 w 12800"/>
              <a:gd name="T39" fmla="*/ 10214 h 12800"/>
              <a:gd name="T40" fmla="*/ 4225 w 12800"/>
              <a:gd name="T41" fmla="*/ 9617 h 12800"/>
              <a:gd name="T42" fmla="*/ 3024 w 12800"/>
              <a:gd name="T43" fmla="*/ 10682 h 12800"/>
              <a:gd name="T44" fmla="*/ 2961 w 12800"/>
              <a:gd name="T45" fmla="*/ 8835 h 12800"/>
              <a:gd name="T46" fmla="*/ 2680 w 12800"/>
              <a:gd name="T47" fmla="*/ 7465 h 12800"/>
              <a:gd name="T48" fmla="*/ 951 w 12800"/>
              <a:gd name="T49" fmla="*/ 7006 h 12800"/>
              <a:gd name="T50" fmla="*/ 951 w 12800"/>
              <a:gd name="T51" fmla="*/ 5794 h 12800"/>
              <a:gd name="T52" fmla="*/ 2680 w 12800"/>
              <a:gd name="T53" fmla="*/ 5335 h 12800"/>
              <a:gd name="T54" fmla="*/ 2961 w 12800"/>
              <a:gd name="T55" fmla="*/ 3965 h 12800"/>
              <a:gd name="T56" fmla="*/ 3024 w 12800"/>
              <a:gd name="T57" fmla="*/ 2118 h 12800"/>
              <a:gd name="T58" fmla="*/ 4225 w 12800"/>
              <a:gd name="T59" fmla="*/ 3183 h 12800"/>
              <a:gd name="T60" fmla="*/ 5663 w 12800"/>
              <a:gd name="T61" fmla="*/ 2586 h 12800"/>
              <a:gd name="T62" fmla="*/ 5759 w 12800"/>
              <a:gd name="T63" fmla="*/ 985 h 12800"/>
              <a:gd name="T64" fmla="*/ 7110 w 12800"/>
              <a:gd name="T65" fmla="*/ 2246 h 12800"/>
              <a:gd name="T66" fmla="*/ 8277 w 12800"/>
              <a:gd name="T67" fmla="*/ 3017 h 12800"/>
              <a:gd name="T68" fmla="*/ 9824 w 12800"/>
              <a:gd name="T69" fmla="*/ 2118 h 12800"/>
              <a:gd name="T70" fmla="*/ 10682 w 12800"/>
              <a:gd name="T71" fmla="*/ 2976 h 12800"/>
              <a:gd name="T72" fmla="*/ 9783 w 12800"/>
              <a:gd name="T73" fmla="*/ 4523 h 12800"/>
              <a:gd name="T74" fmla="*/ 10554 w 12800"/>
              <a:gd name="T75" fmla="*/ 5690 h 12800"/>
              <a:gd name="T76" fmla="*/ 11815 w 12800"/>
              <a:gd name="T77" fmla="*/ 7041 h 12800"/>
              <a:gd name="T78" fmla="*/ 10214 w 12800"/>
              <a:gd name="T79" fmla="*/ 7137 h 12800"/>
              <a:gd name="T80" fmla="*/ 9617 w 12800"/>
              <a:gd name="T81" fmla="*/ 8575 h 12800"/>
              <a:gd name="T82" fmla="*/ 10682 w 12800"/>
              <a:gd name="T83" fmla="*/ 9776 h 12800"/>
              <a:gd name="T84" fmla="*/ 8835 w 12800"/>
              <a:gd name="T85" fmla="*/ 9839 h 12800"/>
              <a:gd name="T86" fmla="*/ 8721 w 12800"/>
              <a:gd name="T87" fmla="*/ 6470 h 12800"/>
              <a:gd name="T88" fmla="*/ 6470 w 12800"/>
              <a:gd name="T89" fmla="*/ 8721 h 12800"/>
              <a:gd name="T90" fmla="*/ 6470 w 12800"/>
              <a:gd name="T91" fmla="*/ 5204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00" h="12800">
                <a:moveTo>
                  <a:pt x="9186" y="11431"/>
                </a:moveTo>
                <a:cubicBezTo>
                  <a:pt x="9559" y="11749"/>
                  <a:pt x="10126" y="11725"/>
                  <a:pt x="10472" y="11378"/>
                </a:cubicBezTo>
                <a:lnTo>
                  <a:pt x="11378" y="10472"/>
                </a:lnTo>
                <a:cubicBezTo>
                  <a:pt x="11725" y="10126"/>
                  <a:pt x="11748" y="9558"/>
                  <a:pt x="11431" y="9186"/>
                </a:cubicBezTo>
                <a:cubicBezTo>
                  <a:pt x="11431" y="9186"/>
                  <a:pt x="10754" y="8547"/>
                  <a:pt x="10804" y="8441"/>
                </a:cubicBezTo>
                <a:cubicBezTo>
                  <a:pt x="10909" y="8213"/>
                  <a:pt x="10855" y="8073"/>
                  <a:pt x="10967" y="8065"/>
                </a:cubicBezTo>
                <a:cubicBezTo>
                  <a:pt x="11287" y="8039"/>
                  <a:pt x="11928" y="7988"/>
                  <a:pt x="11928" y="7988"/>
                </a:cubicBezTo>
                <a:cubicBezTo>
                  <a:pt x="12416" y="7949"/>
                  <a:pt x="12800" y="7531"/>
                  <a:pt x="12800" y="7041"/>
                </a:cubicBezTo>
                <a:lnTo>
                  <a:pt x="12800" y="5759"/>
                </a:lnTo>
                <a:cubicBezTo>
                  <a:pt x="12800" y="5270"/>
                  <a:pt x="12415" y="4851"/>
                  <a:pt x="11928" y="4812"/>
                </a:cubicBezTo>
                <a:cubicBezTo>
                  <a:pt x="11928" y="4812"/>
                  <a:pt x="11000" y="4846"/>
                  <a:pt x="10961" y="4739"/>
                </a:cubicBezTo>
                <a:cubicBezTo>
                  <a:pt x="10874" y="4499"/>
                  <a:pt x="10732" y="4435"/>
                  <a:pt x="10804" y="4351"/>
                </a:cubicBezTo>
                <a:lnTo>
                  <a:pt x="11431" y="3614"/>
                </a:lnTo>
                <a:cubicBezTo>
                  <a:pt x="11749" y="3241"/>
                  <a:pt x="11725" y="2674"/>
                  <a:pt x="11378" y="2328"/>
                </a:cubicBezTo>
                <a:lnTo>
                  <a:pt x="10472" y="1422"/>
                </a:lnTo>
                <a:cubicBezTo>
                  <a:pt x="10126" y="1075"/>
                  <a:pt x="9558" y="1052"/>
                  <a:pt x="9186" y="1369"/>
                </a:cubicBezTo>
                <a:cubicBezTo>
                  <a:pt x="9186" y="1369"/>
                  <a:pt x="8548" y="2046"/>
                  <a:pt x="8441" y="1996"/>
                </a:cubicBezTo>
                <a:cubicBezTo>
                  <a:pt x="8214" y="1891"/>
                  <a:pt x="8074" y="1949"/>
                  <a:pt x="8065" y="1840"/>
                </a:cubicBezTo>
                <a:cubicBezTo>
                  <a:pt x="8039" y="1518"/>
                  <a:pt x="7988" y="872"/>
                  <a:pt x="7988" y="872"/>
                </a:cubicBezTo>
                <a:cubicBezTo>
                  <a:pt x="7949" y="384"/>
                  <a:pt x="7531" y="0"/>
                  <a:pt x="7041" y="0"/>
                </a:cubicBezTo>
                <a:lnTo>
                  <a:pt x="5759" y="0"/>
                </a:lnTo>
                <a:cubicBezTo>
                  <a:pt x="5270" y="0"/>
                  <a:pt x="4851" y="385"/>
                  <a:pt x="4812" y="872"/>
                </a:cubicBezTo>
                <a:cubicBezTo>
                  <a:pt x="4812" y="872"/>
                  <a:pt x="4848" y="1799"/>
                  <a:pt x="4742" y="1838"/>
                </a:cubicBezTo>
                <a:cubicBezTo>
                  <a:pt x="4502" y="1925"/>
                  <a:pt x="4438" y="2071"/>
                  <a:pt x="4355" y="2000"/>
                </a:cubicBezTo>
                <a:lnTo>
                  <a:pt x="3614" y="1369"/>
                </a:lnTo>
                <a:cubicBezTo>
                  <a:pt x="3241" y="1051"/>
                  <a:pt x="2674" y="1075"/>
                  <a:pt x="2328" y="1422"/>
                </a:cubicBezTo>
                <a:lnTo>
                  <a:pt x="1422" y="2328"/>
                </a:lnTo>
                <a:cubicBezTo>
                  <a:pt x="1075" y="2674"/>
                  <a:pt x="1052" y="3242"/>
                  <a:pt x="1369" y="3614"/>
                </a:cubicBezTo>
                <a:cubicBezTo>
                  <a:pt x="1369" y="3614"/>
                  <a:pt x="2047" y="4250"/>
                  <a:pt x="1998" y="4355"/>
                </a:cubicBezTo>
                <a:cubicBezTo>
                  <a:pt x="1892" y="4584"/>
                  <a:pt x="1951" y="4726"/>
                  <a:pt x="1843" y="4735"/>
                </a:cubicBezTo>
                <a:lnTo>
                  <a:pt x="872" y="4812"/>
                </a:lnTo>
                <a:cubicBezTo>
                  <a:pt x="384" y="4851"/>
                  <a:pt x="0" y="5269"/>
                  <a:pt x="0" y="5759"/>
                </a:cubicBezTo>
                <a:lnTo>
                  <a:pt x="0" y="7041"/>
                </a:lnTo>
                <a:cubicBezTo>
                  <a:pt x="0" y="7530"/>
                  <a:pt x="385" y="7949"/>
                  <a:pt x="872" y="7988"/>
                </a:cubicBezTo>
                <a:cubicBezTo>
                  <a:pt x="872" y="7988"/>
                  <a:pt x="1811" y="7985"/>
                  <a:pt x="1842" y="8069"/>
                </a:cubicBezTo>
                <a:cubicBezTo>
                  <a:pt x="1929" y="8306"/>
                  <a:pt x="2071" y="8361"/>
                  <a:pt x="2001" y="8444"/>
                </a:cubicBezTo>
                <a:lnTo>
                  <a:pt x="1369" y="9186"/>
                </a:lnTo>
                <a:cubicBezTo>
                  <a:pt x="1051" y="9559"/>
                  <a:pt x="1075" y="10126"/>
                  <a:pt x="1422" y="10472"/>
                </a:cubicBezTo>
                <a:lnTo>
                  <a:pt x="2328" y="11378"/>
                </a:lnTo>
                <a:cubicBezTo>
                  <a:pt x="2674" y="11725"/>
                  <a:pt x="3242" y="11748"/>
                  <a:pt x="3614" y="11431"/>
                </a:cubicBezTo>
                <a:cubicBezTo>
                  <a:pt x="3614" y="11431"/>
                  <a:pt x="4252" y="10754"/>
                  <a:pt x="4359" y="10804"/>
                </a:cubicBezTo>
                <a:cubicBezTo>
                  <a:pt x="4586" y="10909"/>
                  <a:pt x="4732" y="10917"/>
                  <a:pt x="4735" y="10959"/>
                </a:cubicBezTo>
                <a:cubicBezTo>
                  <a:pt x="4761" y="11282"/>
                  <a:pt x="4812" y="11928"/>
                  <a:pt x="4812" y="11928"/>
                </a:cubicBezTo>
                <a:cubicBezTo>
                  <a:pt x="4851" y="12416"/>
                  <a:pt x="5269" y="12800"/>
                  <a:pt x="5759" y="12800"/>
                </a:cubicBezTo>
                <a:lnTo>
                  <a:pt x="7041" y="12800"/>
                </a:lnTo>
                <a:cubicBezTo>
                  <a:pt x="7530" y="12800"/>
                  <a:pt x="7949" y="12415"/>
                  <a:pt x="7988" y="11928"/>
                </a:cubicBezTo>
                <a:cubicBezTo>
                  <a:pt x="7988" y="11928"/>
                  <a:pt x="7961" y="10997"/>
                  <a:pt x="8072" y="10957"/>
                </a:cubicBezTo>
                <a:cubicBezTo>
                  <a:pt x="8201" y="10910"/>
                  <a:pt x="8327" y="10857"/>
                  <a:pt x="8452" y="10799"/>
                </a:cubicBezTo>
                <a:cubicBezTo>
                  <a:pt x="8554" y="10751"/>
                  <a:pt x="9186" y="11431"/>
                  <a:pt x="9186" y="11431"/>
                </a:cubicBezTo>
                <a:close/>
                <a:moveTo>
                  <a:pt x="8575" y="9617"/>
                </a:moveTo>
                <a:lnTo>
                  <a:pt x="8277" y="9783"/>
                </a:lnTo>
                <a:cubicBezTo>
                  <a:pt x="8020" y="9926"/>
                  <a:pt x="7748" y="10039"/>
                  <a:pt x="7465" y="10120"/>
                </a:cubicBezTo>
                <a:lnTo>
                  <a:pt x="7137" y="10214"/>
                </a:lnTo>
                <a:lnTo>
                  <a:pt x="7110" y="10554"/>
                </a:lnTo>
                <a:lnTo>
                  <a:pt x="7006" y="11849"/>
                </a:lnTo>
                <a:cubicBezTo>
                  <a:pt x="7008" y="11824"/>
                  <a:pt x="7018" y="11815"/>
                  <a:pt x="7041" y="11815"/>
                </a:cubicBezTo>
                <a:lnTo>
                  <a:pt x="5759" y="11815"/>
                </a:lnTo>
                <a:cubicBezTo>
                  <a:pt x="5782" y="11815"/>
                  <a:pt x="5792" y="11825"/>
                  <a:pt x="5794" y="11849"/>
                </a:cubicBezTo>
                <a:lnTo>
                  <a:pt x="5690" y="10554"/>
                </a:lnTo>
                <a:lnTo>
                  <a:pt x="5663" y="10214"/>
                </a:lnTo>
                <a:lnTo>
                  <a:pt x="5335" y="10120"/>
                </a:lnTo>
                <a:cubicBezTo>
                  <a:pt x="5052" y="10039"/>
                  <a:pt x="4780" y="9926"/>
                  <a:pt x="4523" y="9783"/>
                </a:cubicBezTo>
                <a:lnTo>
                  <a:pt x="4225" y="9617"/>
                </a:lnTo>
                <a:lnTo>
                  <a:pt x="3965" y="9839"/>
                </a:lnTo>
                <a:lnTo>
                  <a:pt x="2976" y="10682"/>
                </a:lnTo>
                <a:cubicBezTo>
                  <a:pt x="2995" y="10665"/>
                  <a:pt x="3007" y="10666"/>
                  <a:pt x="3024" y="10682"/>
                </a:cubicBezTo>
                <a:lnTo>
                  <a:pt x="2118" y="9776"/>
                </a:lnTo>
                <a:cubicBezTo>
                  <a:pt x="2134" y="9792"/>
                  <a:pt x="2134" y="9806"/>
                  <a:pt x="2118" y="9824"/>
                </a:cubicBezTo>
                <a:lnTo>
                  <a:pt x="2961" y="8835"/>
                </a:lnTo>
                <a:lnTo>
                  <a:pt x="3183" y="8575"/>
                </a:lnTo>
                <a:lnTo>
                  <a:pt x="3017" y="8277"/>
                </a:lnTo>
                <a:cubicBezTo>
                  <a:pt x="2874" y="8020"/>
                  <a:pt x="2761" y="7748"/>
                  <a:pt x="2680" y="7465"/>
                </a:cubicBezTo>
                <a:lnTo>
                  <a:pt x="2586" y="7137"/>
                </a:lnTo>
                <a:lnTo>
                  <a:pt x="2246" y="7110"/>
                </a:lnTo>
                <a:lnTo>
                  <a:pt x="951" y="7006"/>
                </a:lnTo>
                <a:cubicBezTo>
                  <a:pt x="976" y="7008"/>
                  <a:pt x="985" y="7018"/>
                  <a:pt x="985" y="7041"/>
                </a:cubicBezTo>
                <a:lnTo>
                  <a:pt x="985" y="5759"/>
                </a:lnTo>
                <a:cubicBezTo>
                  <a:pt x="985" y="5782"/>
                  <a:pt x="975" y="5792"/>
                  <a:pt x="951" y="5794"/>
                </a:cubicBezTo>
                <a:lnTo>
                  <a:pt x="2246" y="5690"/>
                </a:lnTo>
                <a:lnTo>
                  <a:pt x="2586" y="5663"/>
                </a:lnTo>
                <a:lnTo>
                  <a:pt x="2680" y="5335"/>
                </a:lnTo>
                <a:cubicBezTo>
                  <a:pt x="2761" y="5052"/>
                  <a:pt x="2874" y="4780"/>
                  <a:pt x="3017" y="4523"/>
                </a:cubicBezTo>
                <a:lnTo>
                  <a:pt x="3183" y="4225"/>
                </a:lnTo>
                <a:lnTo>
                  <a:pt x="2961" y="3965"/>
                </a:lnTo>
                <a:lnTo>
                  <a:pt x="2118" y="2976"/>
                </a:lnTo>
                <a:cubicBezTo>
                  <a:pt x="2135" y="2995"/>
                  <a:pt x="2134" y="3007"/>
                  <a:pt x="2118" y="3024"/>
                </a:cubicBezTo>
                <a:lnTo>
                  <a:pt x="3024" y="2118"/>
                </a:lnTo>
                <a:cubicBezTo>
                  <a:pt x="3008" y="2134"/>
                  <a:pt x="2994" y="2134"/>
                  <a:pt x="2976" y="2118"/>
                </a:cubicBezTo>
                <a:lnTo>
                  <a:pt x="3965" y="2961"/>
                </a:lnTo>
                <a:lnTo>
                  <a:pt x="4225" y="3183"/>
                </a:lnTo>
                <a:lnTo>
                  <a:pt x="4523" y="3017"/>
                </a:lnTo>
                <a:cubicBezTo>
                  <a:pt x="4780" y="2874"/>
                  <a:pt x="5052" y="2761"/>
                  <a:pt x="5335" y="2680"/>
                </a:cubicBezTo>
                <a:lnTo>
                  <a:pt x="5663" y="2586"/>
                </a:lnTo>
                <a:lnTo>
                  <a:pt x="5690" y="2246"/>
                </a:lnTo>
                <a:lnTo>
                  <a:pt x="5794" y="951"/>
                </a:lnTo>
                <a:cubicBezTo>
                  <a:pt x="5792" y="976"/>
                  <a:pt x="5782" y="985"/>
                  <a:pt x="5759" y="985"/>
                </a:cubicBezTo>
                <a:lnTo>
                  <a:pt x="7041" y="985"/>
                </a:lnTo>
                <a:cubicBezTo>
                  <a:pt x="7018" y="985"/>
                  <a:pt x="7008" y="975"/>
                  <a:pt x="7006" y="951"/>
                </a:cubicBezTo>
                <a:lnTo>
                  <a:pt x="7110" y="2246"/>
                </a:lnTo>
                <a:lnTo>
                  <a:pt x="7137" y="2586"/>
                </a:lnTo>
                <a:lnTo>
                  <a:pt x="7465" y="2680"/>
                </a:lnTo>
                <a:cubicBezTo>
                  <a:pt x="7748" y="2761"/>
                  <a:pt x="8020" y="2874"/>
                  <a:pt x="8277" y="3017"/>
                </a:cubicBezTo>
                <a:lnTo>
                  <a:pt x="8575" y="3183"/>
                </a:lnTo>
                <a:lnTo>
                  <a:pt x="8835" y="2961"/>
                </a:lnTo>
                <a:lnTo>
                  <a:pt x="9824" y="2118"/>
                </a:lnTo>
                <a:cubicBezTo>
                  <a:pt x="9805" y="2135"/>
                  <a:pt x="9793" y="2134"/>
                  <a:pt x="9776" y="2118"/>
                </a:cubicBezTo>
                <a:lnTo>
                  <a:pt x="10682" y="3024"/>
                </a:lnTo>
                <a:cubicBezTo>
                  <a:pt x="10666" y="3008"/>
                  <a:pt x="10666" y="2994"/>
                  <a:pt x="10682" y="2976"/>
                </a:cubicBezTo>
                <a:lnTo>
                  <a:pt x="9839" y="3965"/>
                </a:lnTo>
                <a:lnTo>
                  <a:pt x="9617" y="4225"/>
                </a:lnTo>
                <a:lnTo>
                  <a:pt x="9783" y="4523"/>
                </a:lnTo>
                <a:cubicBezTo>
                  <a:pt x="9926" y="4780"/>
                  <a:pt x="10039" y="5052"/>
                  <a:pt x="10120" y="5335"/>
                </a:cubicBezTo>
                <a:lnTo>
                  <a:pt x="10214" y="5663"/>
                </a:lnTo>
                <a:lnTo>
                  <a:pt x="10554" y="5690"/>
                </a:lnTo>
                <a:lnTo>
                  <a:pt x="11849" y="5794"/>
                </a:lnTo>
                <a:cubicBezTo>
                  <a:pt x="11824" y="5792"/>
                  <a:pt x="11815" y="5782"/>
                  <a:pt x="11815" y="5759"/>
                </a:cubicBezTo>
                <a:lnTo>
                  <a:pt x="11815" y="7041"/>
                </a:lnTo>
                <a:cubicBezTo>
                  <a:pt x="11815" y="7018"/>
                  <a:pt x="11825" y="7008"/>
                  <a:pt x="11849" y="7006"/>
                </a:cubicBezTo>
                <a:lnTo>
                  <a:pt x="10554" y="7110"/>
                </a:lnTo>
                <a:lnTo>
                  <a:pt x="10214" y="7137"/>
                </a:lnTo>
                <a:lnTo>
                  <a:pt x="10120" y="7465"/>
                </a:lnTo>
                <a:cubicBezTo>
                  <a:pt x="10039" y="7748"/>
                  <a:pt x="9926" y="8020"/>
                  <a:pt x="9783" y="8277"/>
                </a:cubicBezTo>
                <a:lnTo>
                  <a:pt x="9617" y="8575"/>
                </a:lnTo>
                <a:lnTo>
                  <a:pt x="9839" y="8835"/>
                </a:lnTo>
                <a:lnTo>
                  <a:pt x="10682" y="9824"/>
                </a:lnTo>
                <a:cubicBezTo>
                  <a:pt x="10665" y="9805"/>
                  <a:pt x="10666" y="9793"/>
                  <a:pt x="10682" y="9776"/>
                </a:cubicBezTo>
                <a:lnTo>
                  <a:pt x="9776" y="10682"/>
                </a:lnTo>
                <a:cubicBezTo>
                  <a:pt x="9792" y="10666"/>
                  <a:pt x="9806" y="10666"/>
                  <a:pt x="9824" y="10682"/>
                </a:cubicBezTo>
                <a:lnTo>
                  <a:pt x="8835" y="9839"/>
                </a:lnTo>
                <a:lnTo>
                  <a:pt x="8575" y="9617"/>
                </a:lnTo>
                <a:close/>
                <a:moveTo>
                  <a:pt x="6470" y="8721"/>
                </a:moveTo>
                <a:cubicBezTo>
                  <a:pt x="7713" y="8721"/>
                  <a:pt x="8721" y="7713"/>
                  <a:pt x="8721" y="6470"/>
                </a:cubicBezTo>
                <a:cubicBezTo>
                  <a:pt x="8721" y="5227"/>
                  <a:pt x="7713" y="4220"/>
                  <a:pt x="6470" y="4220"/>
                </a:cubicBezTo>
                <a:cubicBezTo>
                  <a:pt x="5227" y="4220"/>
                  <a:pt x="4220" y="5227"/>
                  <a:pt x="4220" y="6470"/>
                </a:cubicBezTo>
                <a:cubicBezTo>
                  <a:pt x="4220" y="7713"/>
                  <a:pt x="5227" y="8721"/>
                  <a:pt x="6470" y="8721"/>
                </a:cubicBezTo>
                <a:close/>
                <a:moveTo>
                  <a:pt x="6470" y="7736"/>
                </a:moveTo>
                <a:cubicBezTo>
                  <a:pt x="5771" y="7736"/>
                  <a:pt x="5204" y="7169"/>
                  <a:pt x="5204" y="6470"/>
                </a:cubicBezTo>
                <a:cubicBezTo>
                  <a:pt x="5204" y="5771"/>
                  <a:pt x="5771" y="5204"/>
                  <a:pt x="6470" y="5204"/>
                </a:cubicBezTo>
                <a:cubicBezTo>
                  <a:pt x="7169" y="5204"/>
                  <a:pt x="7736" y="5771"/>
                  <a:pt x="7736" y="6470"/>
                </a:cubicBezTo>
                <a:cubicBezTo>
                  <a:pt x="7736" y="7169"/>
                  <a:pt x="7169" y="7736"/>
                  <a:pt x="6470" y="7736"/>
                </a:cubicBezTo>
                <a:close/>
              </a:path>
            </a:pathLst>
          </a:custGeom>
          <a:solidFill>
            <a:schemeClr val="accent1"/>
          </a:solidFill>
          <a:ln>
            <a:noFill/>
          </a:ln>
        </p:spPr>
      </p:sp>
      <p:sp>
        <p:nvSpPr>
          <p:cNvPr id="63" name="圆角矩形 115">
            <a:extLst>
              <a:ext uri="{FF2B5EF4-FFF2-40B4-BE49-F238E27FC236}">
                <a16:creationId xmlns:a16="http://schemas.microsoft.com/office/drawing/2014/main" xmlns="" id="{D925FD83-51BC-401A-ABF5-C8F56AE15067}"/>
              </a:ext>
            </a:extLst>
          </p:cNvPr>
          <p:cNvSpPr/>
          <p:nvPr/>
        </p:nvSpPr>
        <p:spPr>
          <a:xfrm>
            <a:off x="5730826" y="3558985"/>
            <a:ext cx="1943944" cy="4191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bg1"/>
                </a:solidFill>
                <a:latin typeface="黑体" panose="02010609060101010101" pitchFamily="49" charset="-122"/>
                <a:ea typeface="黑体" panose="02010609060101010101" pitchFamily="49" charset="-122"/>
              </a:rPr>
              <a:t>优先跑满单一节点</a:t>
            </a:r>
          </a:p>
        </p:txBody>
      </p:sp>
      <p:sp>
        <p:nvSpPr>
          <p:cNvPr id="64" name="上下箭头 124">
            <a:extLst>
              <a:ext uri="{FF2B5EF4-FFF2-40B4-BE49-F238E27FC236}">
                <a16:creationId xmlns:a16="http://schemas.microsoft.com/office/drawing/2014/main" xmlns="" id="{53224226-61A6-4428-BA29-2FDEE04CC47E}"/>
              </a:ext>
            </a:extLst>
          </p:cNvPr>
          <p:cNvSpPr/>
          <p:nvPr/>
        </p:nvSpPr>
        <p:spPr>
          <a:xfrm rot="16200000">
            <a:off x="4521239" y="3013916"/>
            <a:ext cx="212996" cy="1530620"/>
          </a:xfrm>
          <a:prstGeom prst="up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黑体" panose="02010609060101010101" pitchFamily="49" charset="-122"/>
              <a:ea typeface="黑体" panose="02010609060101010101" pitchFamily="49" charset="-122"/>
            </a:endParaRPr>
          </a:p>
        </p:txBody>
      </p:sp>
      <p:sp>
        <p:nvSpPr>
          <p:cNvPr id="65" name="圆角矩形 115">
            <a:extLst>
              <a:ext uri="{FF2B5EF4-FFF2-40B4-BE49-F238E27FC236}">
                <a16:creationId xmlns:a16="http://schemas.microsoft.com/office/drawing/2014/main" xmlns="" id="{D925FD83-51BC-401A-ABF5-C8F56AE15067}"/>
              </a:ext>
            </a:extLst>
          </p:cNvPr>
          <p:cNvSpPr/>
          <p:nvPr/>
        </p:nvSpPr>
        <p:spPr>
          <a:xfrm>
            <a:off x="1564559" y="3558985"/>
            <a:ext cx="1868724" cy="4191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bg1"/>
                </a:solidFill>
                <a:latin typeface="黑体" panose="02010609060101010101" pitchFamily="49" charset="-122"/>
                <a:ea typeface="黑体" panose="02010609060101010101" pitchFamily="49" charset="-122"/>
              </a:rPr>
              <a:t>优先布满所有节点</a:t>
            </a:r>
          </a:p>
        </p:txBody>
      </p:sp>
      <p:grpSp>
        <p:nvGrpSpPr>
          <p:cNvPr id="66" name="组合 65">
            <a:extLst>
              <a:ext uri="{FF2B5EF4-FFF2-40B4-BE49-F238E27FC236}">
                <a16:creationId xmlns:a16="http://schemas.microsoft.com/office/drawing/2014/main" xmlns="" id="{7262DEE5-AA02-4218-9836-7C976D0A2BCF}"/>
              </a:ext>
            </a:extLst>
          </p:cNvPr>
          <p:cNvGrpSpPr/>
          <p:nvPr/>
        </p:nvGrpSpPr>
        <p:grpSpPr>
          <a:xfrm>
            <a:off x="684049" y="4280144"/>
            <a:ext cx="3543408" cy="1306345"/>
            <a:chOff x="623478" y="5162636"/>
            <a:chExt cx="3758866" cy="1353503"/>
          </a:xfrm>
        </p:grpSpPr>
        <p:sp>
          <p:nvSpPr>
            <p:cNvPr id="67" name="TextBox 10">
              <a:extLst>
                <a:ext uri="{FF2B5EF4-FFF2-40B4-BE49-F238E27FC236}">
                  <a16:creationId xmlns:a16="http://schemas.microsoft.com/office/drawing/2014/main" xmlns="" id="{79216AB3-7334-4E06-A6DA-E2A697AEB6B1}"/>
                </a:ext>
              </a:extLst>
            </p:cNvPr>
            <p:cNvSpPr txBox="1">
              <a:spLocks noChangeArrowheads="1"/>
            </p:cNvSpPr>
            <p:nvPr/>
          </p:nvSpPr>
          <p:spPr bwMode="auto">
            <a:xfrm flipH="1">
              <a:off x="1925589" y="6197251"/>
              <a:ext cx="1276239" cy="318888"/>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kumimoji="1" lang="en-US" altLang="zh-CN" sz="1400" dirty="0">
                  <a:solidFill>
                    <a:schemeClr val="accent1"/>
                  </a:solidFill>
                  <a:latin typeface="黑体" panose="02010609060101010101" pitchFamily="49" charset="-122"/>
                  <a:ea typeface="黑体" panose="02010609060101010101" pitchFamily="49" charset="-122"/>
                </a:rPr>
                <a:t>spread</a:t>
              </a:r>
              <a:r>
                <a:rPr kumimoji="1" lang="zh-CN" altLang="en-US" sz="1400" dirty="0">
                  <a:solidFill>
                    <a:schemeClr val="accent1"/>
                  </a:solidFill>
                  <a:latin typeface="黑体" panose="02010609060101010101" pitchFamily="49" charset="-122"/>
                  <a:ea typeface="黑体" panose="02010609060101010101" pitchFamily="49" charset="-122"/>
                </a:rPr>
                <a:t>策略</a:t>
              </a:r>
              <a:endParaRPr lang="en-US" sz="1400" dirty="0">
                <a:solidFill>
                  <a:schemeClr val="accent1"/>
                </a:solidFill>
                <a:latin typeface="黑体" panose="02010609060101010101" pitchFamily="49" charset="-122"/>
                <a:ea typeface="黑体" panose="02010609060101010101" pitchFamily="49" charset="-122"/>
              </a:endParaRPr>
            </a:p>
          </p:txBody>
        </p:sp>
        <p:grpSp>
          <p:nvGrpSpPr>
            <p:cNvPr id="68" name="组合 67">
              <a:extLst>
                <a:ext uri="{FF2B5EF4-FFF2-40B4-BE49-F238E27FC236}">
                  <a16:creationId xmlns:a16="http://schemas.microsoft.com/office/drawing/2014/main" xmlns="" id="{F03A23EE-56B1-471F-9A93-4ABF057167D5}"/>
                </a:ext>
              </a:extLst>
            </p:cNvPr>
            <p:cNvGrpSpPr/>
            <p:nvPr/>
          </p:nvGrpSpPr>
          <p:grpSpPr>
            <a:xfrm>
              <a:off x="623478" y="5162636"/>
              <a:ext cx="3758866" cy="1021227"/>
              <a:chOff x="4913254" y="4529997"/>
              <a:chExt cx="3758866" cy="1021227"/>
            </a:xfrm>
          </p:grpSpPr>
          <p:sp>
            <p:nvSpPr>
              <p:cNvPr id="69" name="矩形: 圆角 218">
                <a:extLst>
                  <a:ext uri="{FF2B5EF4-FFF2-40B4-BE49-F238E27FC236}">
                    <a16:creationId xmlns:a16="http://schemas.microsoft.com/office/drawing/2014/main" xmlns="" id="{D28CB11A-BADB-4AB4-83F5-2A7E3762FBCB}"/>
                  </a:ext>
                </a:extLst>
              </p:cNvPr>
              <p:cNvSpPr/>
              <p:nvPr/>
            </p:nvSpPr>
            <p:spPr>
              <a:xfrm>
                <a:off x="4913254" y="4546092"/>
                <a:ext cx="1180514" cy="987419"/>
              </a:xfrm>
              <a:prstGeom prst="roundRect">
                <a:avLst/>
              </a:prstGeom>
              <a:solidFill>
                <a:schemeClr val="bg1">
                  <a:lumMod val="95000"/>
                </a:schemeClr>
              </a:solidFill>
              <a:ln w="1905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黑体" panose="02010609060101010101" pitchFamily="49" charset="-122"/>
                  <a:ea typeface="黑体" panose="02010609060101010101" pitchFamily="49" charset="-122"/>
                </a:endParaRPr>
              </a:p>
            </p:txBody>
          </p:sp>
          <p:sp>
            <p:nvSpPr>
              <p:cNvPr id="70" name="矩形: 圆角 219">
                <a:extLst>
                  <a:ext uri="{FF2B5EF4-FFF2-40B4-BE49-F238E27FC236}">
                    <a16:creationId xmlns:a16="http://schemas.microsoft.com/office/drawing/2014/main" xmlns="" id="{EFEE185A-C8A0-4934-B108-01C9D45FC70E}"/>
                  </a:ext>
                </a:extLst>
              </p:cNvPr>
              <p:cNvSpPr/>
              <p:nvPr/>
            </p:nvSpPr>
            <p:spPr>
              <a:xfrm>
                <a:off x="6215366" y="4553267"/>
                <a:ext cx="1180514" cy="997957"/>
              </a:xfrm>
              <a:prstGeom prst="roundRect">
                <a:avLst/>
              </a:prstGeom>
              <a:solidFill>
                <a:schemeClr val="bg1">
                  <a:lumMod val="95000"/>
                </a:schemeClr>
              </a:solidFill>
              <a:ln w="1905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黑体" panose="02010609060101010101" pitchFamily="49" charset="-122"/>
                  <a:ea typeface="黑体" panose="02010609060101010101" pitchFamily="49" charset="-122"/>
                </a:endParaRPr>
              </a:p>
            </p:txBody>
          </p:sp>
          <p:sp>
            <p:nvSpPr>
              <p:cNvPr id="71" name="矩形: 圆角 220">
                <a:extLst>
                  <a:ext uri="{FF2B5EF4-FFF2-40B4-BE49-F238E27FC236}">
                    <a16:creationId xmlns:a16="http://schemas.microsoft.com/office/drawing/2014/main" xmlns="" id="{20AA92F5-B43E-429E-877E-B7C57E04F5D5}"/>
                  </a:ext>
                </a:extLst>
              </p:cNvPr>
              <p:cNvSpPr/>
              <p:nvPr/>
            </p:nvSpPr>
            <p:spPr>
              <a:xfrm>
                <a:off x="7491606" y="4553267"/>
                <a:ext cx="1180514" cy="997957"/>
              </a:xfrm>
              <a:prstGeom prst="roundRect">
                <a:avLst/>
              </a:prstGeom>
              <a:solidFill>
                <a:schemeClr val="bg1">
                  <a:lumMod val="95000"/>
                </a:schemeClr>
              </a:solidFill>
              <a:ln w="1905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黑体" panose="02010609060101010101" pitchFamily="49" charset="-122"/>
                  <a:ea typeface="黑体" panose="02010609060101010101" pitchFamily="49" charset="-122"/>
                </a:endParaRPr>
              </a:p>
            </p:txBody>
          </p:sp>
          <p:sp>
            <p:nvSpPr>
              <p:cNvPr id="72" name="流程图: 磁盘 34">
                <a:extLst>
                  <a:ext uri="{FF2B5EF4-FFF2-40B4-BE49-F238E27FC236}">
                    <a16:creationId xmlns:a16="http://schemas.microsoft.com/office/drawing/2014/main" xmlns="" id="{6326CC39-1EF4-4768-A4F3-287910703646}"/>
                  </a:ext>
                </a:extLst>
              </p:cNvPr>
              <p:cNvSpPr/>
              <p:nvPr/>
            </p:nvSpPr>
            <p:spPr>
              <a:xfrm>
                <a:off x="5007514" y="4798173"/>
                <a:ext cx="239138" cy="319930"/>
              </a:xfrm>
              <a:prstGeom prst="flowChartMagneticDisk">
                <a:avLst/>
              </a:prstGeom>
              <a:solidFill>
                <a:schemeClr val="accent3">
                  <a:lumMod val="40000"/>
                  <a:lumOff val="60000"/>
                </a:schemeClr>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73" name="流程图: 磁盘 34">
                <a:extLst>
                  <a:ext uri="{FF2B5EF4-FFF2-40B4-BE49-F238E27FC236}">
                    <a16:creationId xmlns:a16="http://schemas.microsoft.com/office/drawing/2014/main" xmlns="" id="{8A28AC7F-5F82-4865-9E85-F2B01275223E}"/>
                  </a:ext>
                </a:extLst>
              </p:cNvPr>
              <p:cNvSpPr/>
              <p:nvPr/>
            </p:nvSpPr>
            <p:spPr>
              <a:xfrm>
                <a:off x="6321366" y="4790364"/>
                <a:ext cx="239138" cy="319930"/>
              </a:xfrm>
              <a:prstGeom prst="flowChartMagneticDisk">
                <a:avLst/>
              </a:prstGeom>
              <a:solidFill>
                <a:schemeClr val="accent3">
                  <a:lumMod val="40000"/>
                  <a:lumOff val="60000"/>
                </a:schemeClr>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74" name="流程图: 磁盘 34">
                <a:extLst>
                  <a:ext uri="{FF2B5EF4-FFF2-40B4-BE49-F238E27FC236}">
                    <a16:creationId xmlns:a16="http://schemas.microsoft.com/office/drawing/2014/main" xmlns="" id="{97097CF1-76DA-4B5D-9A30-26DB3AEC5C35}"/>
                  </a:ext>
                </a:extLst>
              </p:cNvPr>
              <p:cNvSpPr/>
              <p:nvPr/>
            </p:nvSpPr>
            <p:spPr>
              <a:xfrm>
                <a:off x="7600806" y="4780589"/>
                <a:ext cx="239138" cy="319930"/>
              </a:xfrm>
              <a:prstGeom prst="flowChartMagneticDisk">
                <a:avLst/>
              </a:prstGeom>
              <a:solidFill>
                <a:schemeClr val="accent3">
                  <a:lumMod val="40000"/>
                  <a:lumOff val="60000"/>
                </a:schemeClr>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75" name="流程图: 磁盘 34">
                <a:extLst>
                  <a:ext uri="{FF2B5EF4-FFF2-40B4-BE49-F238E27FC236}">
                    <a16:creationId xmlns:a16="http://schemas.microsoft.com/office/drawing/2014/main" xmlns="" id="{8CD48244-7940-4C40-9B91-13572C6C3B20}"/>
                  </a:ext>
                </a:extLst>
              </p:cNvPr>
              <p:cNvSpPr/>
              <p:nvPr/>
            </p:nvSpPr>
            <p:spPr>
              <a:xfrm>
                <a:off x="5362137" y="4792314"/>
                <a:ext cx="239138" cy="319930"/>
              </a:xfrm>
              <a:prstGeom prst="flowChartMagneticDisk">
                <a:avLst/>
              </a:prstGeom>
              <a:solidFill>
                <a:schemeClr val="accent2">
                  <a:lumMod val="60000"/>
                  <a:lumOff val="40000"/>
                </a:schemeClr>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76" name="流程图: 磁盘 34">
                <a:extLst>
                  <a:ext uri="{FF2B5EF4-FFF2-40B4-BE49-F238E27FC236}">
                    <a16:creationId xmlns:a16="http://schemas.microsoft.com/office/drawing/2014/main" xmlns="" id="{E17FECC4-EAB3-414B-8C81-054165356C3A}"/>
                  </a:ext>
                </a:extLst>
              </p:cNvPr>
              <p:cNvSpPr/>
              <p:nvPr/>
            </p:nvSpPr>
            <p:spPr>
              <a:xfrm>
                <a:off x="6686054" y="4790364"/>
                <a:ext cx="239138" cy="319930"/>
              </a:xfrm>
              <a:prstGeom prst="flowChartMagneticDisk">
                <a:avLst/>
              </a:prstGeom>
              <a:solidFill>
                <a:schemeClr val="accent2">
                  <a:lumMod val="60000"/>
                  <a:lumOff val="40000"/>
                </a:schemeClr>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77" name="流程图: 磁盘 34">
                <a:extLst>
                  <a:ext uri="{FF2B5EF4-FFF2-40B4-BE49-F238E27FC236}">
                    <a16:creationId xmlns:a16="http://schemas.microsoft.com/office/drawing/2014/main" xmlns="" id="{1AFCCDBF-F156-428B-A7D4-5CCF332E9ADE}"/>
                  </a:ext>
                </a:extLst>
              </p:cNvPr>
              <p:cNvSpPr/>
              <p:nvPr/>
            </p:nvSpPr>
            <p:spPr>
              <a:xfrm>
                <a:off x="7962294" y="4780589"/>
                <a:ext cx="239138" cy="319930"/>
              </a:xfrm>
              <a:prstGeom prst="flowChartMagneticDisk">
                <a:avLst/>
              </a:prstGeom>
              <a:solidFill>
                <a:schemeClr val="accent2">
                  <a:lumMod val="60000"/>
                  <a:lumOff val="40000"/>
                </a:schemeClr>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78" name="流程图: 磁盘 34">
                <a:extLst>
                  <a:ext uri="{FF2B5EF4-FFF2-40B4-BE49-F238E27FC236}">
                    <a16:creationId xmlns:a16="http://schemas.microsoft.com/office/drawing/2014/main" xmlns="" id="{B26EFEA1-4083-4346-9695-1AEE9777E575}"/>
                  </a:ext>
                </a:extLst>
              </p:cNvPr>
              <p:cNvSpPr/>
              <p:nvPr/>
            </p:nvSpPr>
            <p:spPr>
              <a:xfrm>
                <a:off x="5731109" y="4784329"/>
                <a:ext cx="239138" cy="319930"/>
              </a:xfrm>
              <a:prstGeom prst="flowChartMagneticDisk">
                <a:avLst/>
              </a:prstGeom>
              <a:solidFill>
                <a:schemeClr val="accent5">
                  <a:lumMod val="20000"/>
                  <a:lumOff val="80000"/>
                </a:schemeClr>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79" name="流程图: 磁盘 78">
                <a:extLst>
                  <a:ext uri="{FF2B5EF4-FFF2-40B4-BE49-F238E27FC236}">
                    <a16:creationId xmlns:a16="http://schemas.microsoft.com/office/drawing/2014/main" xmlns="" id="{558D4D4C-1EB3-46EE-A9C2-425DD9A425E8}"/>
                  </a:ext>
                </a:extLst>
              </p:cNvPr>
              <p:cNvSpPr/>
              <p:nvPr/>
            </p:nvSpPr>
            <p:spPr>
              <a:xfrm>
                <a:off x="7042459" y="4780589"/>
                <a:ext cx="239138" cy="319930"/>
              </a:xfrm>
              <a:prstGeom prst="flowChartMagneticDisk">
                <a:avLst/>
              </a:prstGeom>
              <a:solidFill>
                <a:schemeClr val="accent5">
                  <a:lumMod val="20000"/>
                  <a:lumOff val="80000"/>
                </a:schemeClr>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80" name="文本框 79">
                <a:extLst>
                  <a:ext uri="{FF2B5EF4-FFF2-40B4-BE49-F238E27FC236}">
                    <a16:creationId xmlns:a16="http://schemas.microsoft.com/office/drawing/2014/main" xmlns="" id="{6721653C-C504-4A3E-A627-B8CCCD699FAE}"/>
                  </a:ext>
                </a:extLst>
              </p:cNvPr>
              <p:cNvSpPr txBox="1"/>
              <p:nvPr/>
            </p:nvSpPr>
            <p:spPr>
              <a:xfrm>
                <a:off x="5236247" y="4546091"/>
                <a:ext cx="641494" cy="255109"/>
              </a:xfrm>
              <a:prstGeom prst="rect">
                <a:avLst/>
              </a:prstGeom>
              <a:noFill/>
            </p:spPr>
            <p:txBody>
              <a:bodyPr wrap="square" rtlCol="0">
                <a:spAutoFit/>
              </a:bodyPr>
              <a:lstStyle/>
              <a:p>
                <a:r>
                  <a:rPr lang="zh-CN" altLang="en-US" sz="1000" dirty="0">
                    <a:latin typeface="黑体" panose="02010609060101010101" pitchFamily="49" charset="-122"/>
                    <a:ea typeface="黑体" panose="02010609060101010101" pitchFamily="49" charset="-122"/>
                  </a:rPr>
                  <a:t>节点</a:t>
                </a:r>
                <a:r>
                  <a:rPr lang="en-US" altLang="zh-CN" sz="1000" dirty="0">
                    <a:latin typeface="黑体" panose="02010609060101010101" pitchFamily="49" charset="-122"/>
                    <a:ea typeface="黑体" panose="02010609060101010101" pitchFamily="49" charset="-122"/>
                  </a:rPr>
                  <a:t>1</a:t>
                </a:r>
                <a:endParaRPr lang="zh-CN" altLang="en-US" sz="1000" dirty="0">
                  <a:latin typeface="黑体" panose="02010609060101010101" pitchFamily="49" charset="-122"/>
                  <a:ea typeface="黑体" panose="02010609060101010101" pitchFamily="49" charset="-122"/>
                </a:endParaRPr>
              </a:p>
            </p:txBody>
          </p:sp>
          <p:sp>
            <p:nvSpPr>
              <p:cNvPr id="81" name="文本框 80">
                <a:extLst>
                  <a:ext uri="{FF2B5EF4-FFF2-40B4-BE49-F238E27FC236}">
                    <a16:creationId xmlns:a16="http://schemas.microsoft.com/office/drawing/2014/main" xmlns="" id="{9F5152B4-B517-4BF2-9B9C-B6DAC308A3B4}"/>
                  </a:ext>
                </a:extLst>
              </p:cNvPr>
              <p:cNvSpPr txBox="1"/>
              <p:nvPr/>
            </p:nvSpPr>
            <p:spPr>
              <a:xfrm>
                <a:off x="6552988" y="4546091"/>
                <a:ext cx="645151" cy="255109"/>
              </a:xfrm>
              <a:prstGeom prst="rect">
                <a:avLst/>
              </a:prstGeom>
              <a:noFill/>
            </p:spPr>
            <p:txBody>
              <a:bodyPr wrap="square" rtlCol="0">
                <a:spAutoFit/>
              </a:bodyPr>
              <a:lstStyle/>
              <a:p>
                <a:r>
                  <a:rPr lang="zh-CN" altLang="en-US" sz="1000" dirty="0">
                    <a:latin typeface="黑体" panose="02010609060101010101" pitchFamily="49" charset="-122"/>
                    <a:ea typeface="黑体" panose="02010609060101010101" pitchFamily="49" charset="-122"/>
                  </a:rPr>
                  <a:t>节点</a:t>
                </a:r>
                <a:r>
                  <a:rPr lang="en-US" altLang="zh-CN" sz="1000" dirty="0">
                    <a:latin typeface="黑体" panose="02010609060101010101" pitchFamily="49" charset="-122"/>
                    <a:ea typeface="黑体" panose="02010609060101010101" pitchFamily="49" charset="-122"/>
                  </a:rPr>
                  <a:t>2</a:t>
                </a:r>
                <a:endParaRPr lang="zh-CN" altLang="en-US" sz="1000" dirty="0">
                  <a:latin typeface="黑体" panose="02010609060101010101" pitchFamily="49" charset="-122"/>
                  <a:ea typeface="黑体" panose="02010609060101010101" pitchFamily="49" charset="-122"/>
                </a:endParaRPr>
              </a:p>
            </p:txBody>
          </p:sp>
          <p:sp>
            <p:nvSpPr>
              <p:cNvPr id="82" name="文本框 81">
                <a:extLst>
                  <a:ext uri="{FF2B5EF4-FFF2-40B4-BE49-F238E27FC236}">
                    <a16:creationId xmlns:a16="http://schemas.microsoft.com/office/drawing/2014/main" xmlns="" id="{6EBF98A7-5A36-4725-964C-7547DBCFA301}"/>
                  </a:ext>
                </a:extLst>
              </p:cNvPr>
              <p:cNvSpPr txBox="1"/>
              <p:nvPr/>
            </p:nvSpPr>
            <p:spPr>
              <a:xfrm>
                <a:off x="7829229" y="4529997"/>
                <a:ext cx="640330" cy="255109"/>
              </a:xfrm>
              <a:prstGeom prst="rect">
                <a:avLst/>
              </a:prstGeom>
              <a:noFill/>
            </p:spPr>
            <p:txBody>
              <a:bodyPr wrap="square" rtlCol="0">
                <a:spAutoFit/>
              </a:bodyPr>
              <a:lstStyle/>
              <a:p>
                <a:r>
                  <a:rPr lang="zh-CN" altLang="en-US" sz="1000" dirty="0">
                    <a:latin typeface="黑体" panose="02010609060101010101" pitchFamily="49" charset="-122"/>
                    <a:ea typeface="黑体" panose="02010609060101010101" pitchFamily="49" charset="-122"/>
                  </a:rPr>
                  <a:t>节点</a:t>
                </a:r>
                <a:r>
                  <a:rPr lang="en-US" altLang="zh-CN" sz="1000" dirty="0">
                    <a:latin typeface="黑体" panose="02010609060101010101" pitchFamily="49" charset="-122"/>
                    <a:ea typeface="黑体" panose="02010609060101010101" pitchFamily="49" charset="-122"/>
                  </a:rPr>
                  <a:t>3</a:t>
                </a:r>
                <a:endParaRPr lang="zh-CN" altLang="en-US" sz="1000" dirty="0">
                  <a:latin typeface="黑体" panose="02010609060101010101" pitchFamily="49" charset="-122"/>
                  <a:ea typeface="黑体" panose="02010609060101010101" pitchFamily="49" charset="-122"/>
                </a:endParaRPr>
              </a:p>
            </p:txBody>
          </p:sp>
        </p:grpSp>
      </p:grpSp>
      <p:grpSp>
        <p:nvGrpSpPr>
          <p:cNvPr id="100" name="组合 99">
            <a:extLst>
              <a:ext uri="{FF2B5EF4-FFF2-40B4-BE49-F238E27FC236}">
                <a16:creationId xmlns:a16="http://schemas.microsoft.com/office/drawing/2014/main" xmlns="" id="{7262DEE5-AA02-4218-9836-7C976D0A2BCF}"/>
              </a:ext>
            </a:extLst>
          </p:cNvPr>
          <p:cNvGrpSpPr/>
          <p:nvPr/>
        </p:nvGrpSpPr>
        <p:grpSpPr>
          <a:xfrm>
            <a:off x="4953660" y="4305279"/>
            <a:ext cx="3543408" cy="1306344"/>
            <a:chOff x="623478" y="5162636"/>
            <a:chExt cx="3758866" cy="1353502"/>
          </a:xfrm>
        </p:grpSpPr>
        <p:sp>
          <p:nvSpPr>
            <p:cNvPr id="101" name="TextBox 10">
              <a:extLst>
                <a:ext uri="{FF2B5EF4-FFF2-40B4-BE49-F238E27FC236}">
                  <a16:creationId xmlns:a16="http://schemas.microsoft.com/office/drawing/2014/main" xmlns="" id="{79216AB3-7334-4E06-A6DA-E2A697AEB6B1}"/>
                </a:ext>
              </a:extLst>
            </p:cNvPr>
            <p:cNvSpPr txBox="1">
              <a:spLocks noChangeArrowheads="1"/>
            </p:cNvSpPr>
            <p:nvPr/>
          </p:nvSpPr>
          <p:spPr bwMode="auto">
            <a:xfrm flipH="1">
              <a:off x="1925589" y="6197251"/>
              <a:ext cx="1276239" cy="318887"/>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kumimoji="1" lang="en-US" altLang="zh-CN" sz="1400" dirty="0" err="1">
                  <a:solidFill>
                    <a:schemeClr val="accent1"/>
                  </a:solidFill>
                  <a:latin typeface="黑体" panose="02010609060101010101" pitchFamily="49" charset="-122"/>
                  <a:ea typeface="黑体" panose="02010609060101010101" pitchFamily="49" charset="-122"/>
                </a:rPr>
                <a:t>binpack</a:t>
              </a:r>
              <a:r>
                <a:rPr kumimoji="1" lang="zh-CN" altLang="en-US" sz="1400" dirty="0">
                  <a:solidFill>
                    <a:schemeClr val="accent1"/>
                  </a:solidFill>
                  <a:latin typeface="黑体" panose="02010609060101010101" pitchFamily="49" charset="-122"/>
                  <a:ea typeface="黑体" panose="02010609060101010101" pitchFamily="49" charset="-122"/>
                </a:rPr>
                <a:t>策略</a:t>
              </a:r>
              <a:endParaRPr lang="en-US" sz="1400" dirty="0">
                <a:solidFill>
                  <a:schemeClr val="accent1"/>
                </a:solidFill>
                <a:latin typeface="黑体" panose="02010609060101010101" pitchFamily="49" charset="-122"/>
                <a:ea typeface="黑体" panose="02010609060101010101" pitchFamily="49" charset="-122"/>
              </a:endParaRPr>
            </a:p>
          </p:txBody>
        </p:sp>
        <p:grpSp>
          <p:nvGrpSpPr>
            <p:cNvPr id="102" name="组合 101">
              <a:extLst>
                <a:ext uri="{FF2B5EF4-FFF2-40B4-BE49-F238E27FC236}">
                  <a16:creationId xmlns:a16="http://schemas.microsoft.com/office/drawing/2014/main" xmlns="" id="{F03A23EE-56B1-471F-9A93-4ABF057167D5}"/>
                </a:ext>
              </a:extLst>
            </p:cNvPr>
            <p:cNvGrpSpPr/>
            <p:nvPr/>
          </p:nvGrpSpPr>
          <p:grpSpPr>
            <a:xfrm>
              <a:off x="623478" y="5162636"/>
              <a:ext cx="3758866" cy="1021227"/>
              <a:chOff x="4913254" y="4529997"/>
              <a:chExt cx="3758866" cy="1021227"/>
            </a:xfrm>
          </p:grpSpPr>
          <p:sp>
            <p:nvSpPr>
              <p:cNvPr id="103" name="矩形: 圆角 218">
                <a:extLst>
                  <a:ext uri="{FF2B5EF4-FFF2-40B4-BE49-F238E27FC236}">
                    <a16:creationId xmlns:a16="http://schemas.microsoft.com/office/drawing/2014/main" xmlns="" id="{D28CB11A-BADB-4AB4-83F5-2A7E3762FBCB}"/>
                  </a:ext>
                </a:extLst>
              </p:cNvPr>
              <p:cNvSpPr/>
              <p:nvPr/>
            </p:nvSpPr>
            <p:spPr>
              <a:xfrm>
                <a:off x="4913254" y="4546092"/>
                <a:ext cx="1180514" cy="987419"/>
              </a:xfrm>
              <a:prstGeom prst="roundRect">
                <a:avLst/>
              </a:prstGeom>
              <a:solidFill>
                <a:schemeClr val="bg1">
                  <a:lumMod val="95000"/>
                </a:schemeClr>
              </a:solidFill>
              <a:ln w="1905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黑体" panose="02010609060101010101" pitchFamily="49" charset="-122"/>
                  <a:ea typeface="黑体" panose="02010609060101010101" pitchFamily="49" charset="-122"/>
                </a:endParaRPr>
              </a:p>
            </p:txBody>
          </p:sp>
          <p:sp>
            <p:nvSpPr>
              <p:cNvPr id="104" name="矩形: 圆角 219">
                <a:extLst>
                  <a:ext uri="{FF2B5EF4-FFF2-40B4-BE49-F238E27FC236}">
                    <a16:creationId xmlns:a16="http://schemas.microsoft.com/office/drawing/2014/main" xmlns="" id="{EFEE185A-C8A0-4934-B108-01C9D45FC70E}"/>
                  </a:ext>
                </a:extLst>
              </p:cNvPr>
              <p:cNvSpPr/>
              <p:nvPr/>
            </p:nvSpPr>
            <p:spPr>
              <a:xfrm>
                <a:off x="6215366" y="4553267"/>
                <a:ext cx="1180514" cy="997957"/>
              </a:xfrm>
              <a:prstGeom prst="roundRect">
                <a:avLst/>
              </a:prstGeom>
              <a:solidFill>
                <a:schemeClr val="bg1">
                  <a:lumMod val="95000"/>
                </a:schemeClr>
              </a:solidFill>
              <a:ln w="1905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黑体" panose="02010609060101010101" pitchFamily="49" charset="-122"/>
                  <a:ea typeface="黑体" panose="02010609060101010101" pitchFamily="49" charset="-122"/>
                </a:endParaRPr>
              </a:p>
            </p:txBody>
          </p:sp>
          <p:sp>
            <p:nvSpPr>
              <p:cNvPr id="105" name="矩形: 圆角 220">
                <a:extLst>
                  <a:ext uri="{FF2B5EF4-FFF2-40B4-BE49-F238E27FC236}">
                    <a16:creationId xmlns:a16="http://schemas.microsoft.com/office/drawing/2014/main" xmlns="" id="{20AA92F5-B43E-429E-877E-B7C57E04F5D5}"/>
                  </a:ext>
                </a:extLst>
              </p:cNvPr>
              <p:cNvSpPr/>
              <p:nvPr/>
            </p:nvSpPr>
            <p:spPr>
              <a:xfrm>
                <a:off x="7491606" y="4553267"/>
                <a:ext cx="1180514" cy="997957"/>
              </a:xfrm>
              <a:prstGeom prst="roundRect">
                <a:avLst/>
              </a:prstGeom>
              <a:solidFill>
                <a:schemeClr val="bg1">
                  <a:lumMod val="95000"/>
                </a:schemeClr>
              </a:solidFill>
              <a:ln w="1905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黑体" panose="02010609060101010101" pitchFamily="49" charset="-122"/>
                  <a:ea typeface="黑体" panose="02010609060101010101" pitchFamily="49" charset="-122"/>
                </a:endParaRPr>
              </a:p>
            </p:txBody>
          </p:sp>
          <p:sp>
            <p:nvSpPr>
              <p:cNvPr id="106" name="流程图: 磁盘 34">
                <a:extLst>
                  <a:ext uri="{FF2B5EF4-FFF2-40B4-BE49-F238E27FC236}">
                    <a16:creationId xmlns:a16="http://schemas.microsoft.com/office/drawing/2014/main" xmlns="" id="{6326CC39-1EF4-4768-A4F3-287910703646}"/>
                  </a:ext>
                </a:extLst>
              </p:cNvPr>
              <p:cNvSpPr/>
              <p:nvPr/>
            </p:nvSpPr>
            <p:spPr>
              <a:xfrm>
                <a:off x="5007514" y="4798173"/>
                <a:ext cx="239138" cy="319930"/>
              </a:xfrm>
              <a:prstGeom prst="flowChartMagneticDisk">
                <a:avLst/>
              </a:prstGeom>
              <a:solidFill>
                <a:schemeClr val="accent3">
                  <a:lumMod val="40000"/>
                  <a:lumOff val="60000"/>
                </a:schemeClr>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107" name="流程图: 磁盘 34">
                <a:extLst>
                  <a:ext uri="{FF2B5EF4-FFF2-40B4-BE49-F238E27FC236}">
                    <a16:creationId xmlns:a16="http://schemas.microsoft.com/office/drawing/2014/main" xmlns="" id="{8A28AC7F-5F82-4865-9E85-F2B01275223E}"/>
                  </a:ext>
                </a:extLst>
              </p:cNvPr>
              <p:cNvSpPr/>
              <p:nvPr/>
            </p:nvSpPr>
            <p:spPr>
              <a:xfrm>
                <a:off x="6321366" y="4790364"/>
                <a:ext cx="239138" cy="319930"/>
              </a:xfrm>
              <a:prstGeom prst="flowChartMagneticDisk">
                <a:avLst/>
              </a:prstGeom>
              <a:solidFill>
                <a:srgbClr val="FFF6CC"/>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109" name="流程图: 磁盘 34">
                <a:extLst>
                  <a:ext uri="{FF2B5EF4-FFF2-40B4-BE49-F238E27FC236}">
                    <a16:creationId xmlns:a16="http://schemas.microsoft.com/office/drawing/2014/main" xmlns="" id="{8CD48244-7940-4C40-9B91-13572C6C3B20}"/>
                  </a:ext>
                </a:extLst>
              </p:cNvPr>
              <p:cNvSpPr/>
              <p:nvPr/>
            </p:nvSpPr>
            <p:spPr>
              <a:xfrm>
                <a:off x="5362137" y="4792314"/>
                <a:ext cx="239138" cy="319930"/>
              </a:xfrm>
              <a:prstGeom prst="flowChartMagneticDisk">
                <a:avLst/>
              </a:prstGeom>
              <a:solidFill>
                <a:srgbClr val="A0E298"/>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110" name="流程图: 磁盘 34">
                <a:extLst>
                  <a:ext uri="{FF2B5EF4-FFF2-40B4-BE49-F238E27FC236}">
                    <a16:creationId xmlns:a16="http://schemas.microsoft.com/office/drawing/2014/main" xmlns="" id="{E17FECC4-EAB3-414B-8C81-054165356C3A}"/>
                  </a:ext>
                </a:extLst>
              </p:cNvPr>
              <p:cNvSpPr/>
              <p:nvPr/>
            </p:nvSpPr>
            <p:spPr>
              <a:xfrm>
                <a:off x="6686054" y="4790364"/>
                <a:ext cx="239138" cy="319930"/>
              </a:xfrm>
              <a:prstGeom prst="flowChartMagneticDisk">
                <a:avLst/>
              </a:prstGeom>
              <a:solidFill>
                <a:srgbClr val="FFF6CC"/>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112" name="流程图: 磁盘 34">
                <a:extLst>
                  <a:ext uri="{FF2B5EF4-FFF2-40B4-BE49-F238E27FC236}">
                    <a16:creationId xmlns:a16="http://schemas.microsoft.com/office/drawing/2014/main" xmlns="" id="{B26EFEA1-4083-4346-9695-1AEE9777E575}"/>
                  </a:ext>
                </a:extLst>
              </p:cNvPr>
              <p:cNvSpPr/>
              <p:nvPr/>
            </p:nvSpPr>
            <p:spPr>
              <a:xfrm>
                <a:off x="5731109" y="4784329"/>
                <a:ext cx="239138" cy="319930"/>
              </a:xfrm>
              <a:prstGeom prst="flowChartMagneticDisk">
                <a:avLst/>
              </a:prstGeom>
              <a:solidFill>
                <a:srgbClr val="A0E298"/>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114" name="文本框 113">
                <a:extLst>
                  <a:ext uri="{FF2B5EF4-FFF2-40B4-BE49-F238E27FC236}">
                    <a16:creationId xmlns:a16="http://schemas.microsoft.com/office/drawing/2014/main" xmlns="" id="{6721653C-C504-4A3E-A627-B8CCCD699FAE}"/>
                  </a:ext>
                </a:extLst>
              </p:cNvPr>
              <p:cNvSpPr txBox="1"/>
              <p:nvPr/>
            </p:nvSpPr>
            <p:spPr>
              <a:xfrm>
                <a:off x="5236247" y="4546091"/>
                <a:ext cx="641494" cy="255109"/>
              </a:xfrm>
              <a:prstGeom prst="rect">
                <a:avLst/>
              </a:prstGeom>
              <a:noFill/>
            </p:spPr>
            <p:txBody>
              <a:bodyPr wrap="square" rtlCol="0">
                <a:spAutoFit/>
              </a:bodyPr>
              <a:lstStyle/>
              <a:p>
                <a:r>
                  <a:rPr lang="zh-CN" altLang="en-US" sz="1000" dirty="0">
                    <a:latin typeface="黑体" panose="02010609060101010101" pitchFamily="49" charset="-122"/>
                    <a:ea typeface="黑体" panose="02010609060101010101" pitchFamily="49" charset="-122"/>
                  </a:rPr>
                  <a:t>节点</a:t>
                </a:r>
                <a:r>
                  <a:rPr lang="en-US" altLang="zh-CN" sz="1000" dirty="0">
                    <a:latin typeface="黑体" panose="02010609060101010101" pitchFamily="49" charset="-122"/>
                    <a:ea typeface="黑体" panose="02010609060101010101" pitchFamily="49" charset="-122"/>
                  </a:rPr>
                  <a:t>1</a:t>
                </a:r>
                <a:endParaRPr lang="zh-CN" altLang="en-US" sz="1000" dirty="0">
                  <a:latin typeface="黑体" panose="02010609060101010101" pitchFamily="49" charset="-122"/>
                  <a:ea typeface="黑体" panose="02010609060101010101" pitchFamily="49" charset="-122"/>
                </a:endParaRPr>
              </a:p>
            </p:txBody>
          </p:sp>
          <p:sp>
            <p:nvSpPr>
              <p:cNvPr id="115" name="文本框 114">
                <a:extLst>
                  <a:ext uri="{FF2B5EF4-FFF2-40B4-BE49-F238E27FC236}">
                    <a16:creationId xmlns:a16="http://schemas.microsoft.com/office/drawing/2014/main" xmlns="" id="{9F5152B4-B517-4BF2-9B9C-B6DAC308A3B4}"/>
                  </a:ext>
                </a:extLst>
              </p:cNvPr>
              <p:cNvSpPr txBox="1"/>
              <p:nvPr/>
            </p:nvSpPr>
            <p:spPr>
              <a:xfrm>
                <a:off x="6552988" y="4546091"/>
                <a:ext cx="645151" cy="255109"/>
              </a:xfrm>
              <a:prstGeom prst="rect">
                <a:avLst/>
              </a:prstGeom>
              <a:noFill/>
            </p:spPr>
            <p:txBody>
              <a:bodyPr wrap="square" rtlCol="0">
                <a:spAutoFit/>
              </a:bodyPr>
              <a:lstStyle/>
              <a:p>
                <a:r>
                  <a:rPr lang="zh-CN" altLang="en-US" sz="1000" dirty="0">
                    <a:latin typeface="黑体" panose="02010609060101010101" pitchFamily="49" charset="-122"/>
                    <a:ea typeface="黑体" panose="02010609060101010101" pitchFamily="49" charset="-122"/>
                  </a:rPr>
                  <a:t>节点</a:t>
                </a:r>
                <a:r>
                  <a:rPr lang="en-US" altLang="zh-CN" sz="1000" dirty="0">
                    <a:latin typeface="黑体" panose="02010609060101010101" pitchFamily="49" charset="-122"/>
                    <a:ea typeface="黑体" panose="02010609060101010101" pitchFamily="49" charset="-122"/>
                  </a:rPr>
                  <a:t>2</a:t>
                </a:r>
                <a:endParaRPr lang="zh-CN" altLang="en-US" sz="1000" dirty="0">
                  <a:latin typeface="黑体" panose="02010609060101010101" pitchFamily="49" charset="-122"/>
                  <a:ea typeface="黑体" panose="02010609060101010101" pitchFamily="49" charset="-122"/>
                </a:endParaRPr>
              </a:p>
            </p:txBody>
          </p:sp>
          <p:sp>
            <p:nvSpPr>
              <p:cNvPr id="116" name="文本框 115">
                <a:extLst>
                  <a:ext uri="{FF2B5EF4-FFF2-40B4-BE49-F238E27FC236}">
                    <a16:creationId xmlns:a16="http://schemas.microsoft.com/office/drawing/2014/main" xmlns="" id="{6EBF98A7-5A36-4725-964C-7547DBCFA301}"/>
                  </a:ext>
                </a:extLst>
              </p:cNvPr>
              <p:cNvSpPr txBox="1"/>
              <p:nvPr/>
            </p:nvSpPr>
            <p:spPr>
              <a:xfrm>
                <a:off x="7829229" y="4529997"/>
                <a:ext cx="640330" cy="255109"/>
              </a:xfrm>
              <a:prstGeom prst="rect">
                <a:avLst/>
              </a:prstGeom>
              <a:noFill/>
            </p:spPr>
            <p:txBody>
              <a:bodyPr wrap="square" rtlCol="0">
                <a:spAutoFit/>
              </a:bodyPr>
              <a:lstStyle/>
              <a:p>
                <a:r>
                  <a:rPr lang="zh-CN" altLang="en-US" sz="1000" dirty="0">
                    <a:latin typeface="黑体" panose="02010609060101010101" pitchFamily="49" charset="-122"/>
                    <a:ea typeface="黑体" panose="02010609060101010101" pitchFamily="49" charset="-122"/>
                  </a:rPr>
                  <a:t>节点</a:t>
                </a:r>
                <a:r>
                  <a:rPr lang="en-US" altLang="zh-CN" sz="1000" dirty="0">
                    <a:latin typeface="黑体" panose="02010609060101010101" pitchFamily="49" charset="-122"/>
                    <a:ea typeface="黑体" panose="02010609060101010101" pitchFamily="49" charset="-122"/>
                  </a:rPr>
                  <a:t>3</a:t>
                </a:r>
                <a:endParaRPr lang="zh-CN" altLang="en-US" sz="1000" dirty="0">
                  <a:latin typeface="黑体" panose="02010609060101010101" pitchFamily="49" charset="-122"/>
                  <a:ea typeface="黑体" panose="02010609060101010101" pitchFamily="49" charset="-122"/>
                </a:endParaRPr>
              </a:p>
            </p:txBody>
          </p:sp>
        </p:grpSp>
      </p:grpSp>
      <p:sp>
        <p:nvSpPr>
          <p:cNvPr id="117" name="流程图: 磁盘 34">
            <a:extLst>
              <a:ext uri="{FF2B5EF4-FFF2-40B4-BE49-F238E27FC236}">
                <a16:creationId xmlns:a16="http://schemas.microsoft.com/office/drawing/2014/main" xmlns="" id="{6326CC39-1EF4-4768-A4F3-287910703646}"/>
              </a:ext>
            </a:extLst>
          </p:cNvPr>
          <p:cNvSpPr/>
          <p:nvPr/>
        </p:nvSpPr>
        <p:spPr>
          <a:xfrm>
            <a:off x="5042821" y="4914770"/>
            <a:ext cx="225431" cy="308783"/>
          </a:xfrm>
          <a:prstGeom prst="flowChartMagneticDisk">
            <a:avLst/>
          </a:prstGeom>
          <a:solidFill>
            <a:srgbClr val="4ABEFF"/>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118" name="流程图: 磁盘 34">
            <a:extLst>
              <a:ext uri="{FF2B5EF4-FFF2-40B4-BE49-F238E27FC236}">
                <a16:creationId xmlns:a16="http://schemas.microsoft.com/office/drawing/2014/main" xmlns="" id="{8CD48244-7940-4C40-9B91-13572C6C3B20}"/>
              </a:ext>
            </a:extLst>
          </p:cNvPr>
          <p:cNvSpPr/>
          <p:nvPr/>
        </p:nvSpPr>
        <p:spPr>
          <a:xfrm>
            <a:off x="5377117" y="4909116"/>
            <a:ext cx="225431" cy="308783"/>
          </a:xfrm>
          <a:prstGeom prst="flowChartMagneticDisk">
            <a:avLst/>
          </a:prstGeom>
          <a:solidFill>
            <a:srgbClr val="4ABEFF"/>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119" name="流程图: 磁盘 34">
            <a:extLst>
              <a:ext uri="{FF2B5EF4-FFF2-40B4-BE49-F238E27FC236}">
                <a16:creationId xmlns:a16="http://schemas.microsoft.com/office/drawing/2014/main" xmlns="" id="{B26EFEA1-4083-4346-9695-1AEE9777E575}"/>
              </a:ext>
            </a:extLst>
          </p:cNvPr>
          <p:cNvSpPr/>
          <p:nvPr/>
        </p:nvSpPr>
        <p:spPr>
          <a:xfrm>
            <a:off x="5724940" y="4901409"/>
            <a:ext cx="225431" cy="308783"/>
          </a:xfrm>
          <a:prstGeom prst="flowChartMagneticDisk">
            <a:avLst/>
          </a:prstGeom>
          <a:solidFill>
            <a:srgbClr val="4ABEFF"/>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4098"/>
              </a:solidFill>
              <a:latin typeface="黑体" panose="02010609060101010101" pitchFamily="49" charset="-122"/>
              <a:ea typeface="黑体" panose="02010609060101010101" pitchFamily="49" charset="-122"/>
            </a:endParaRPr>
          </a:p>
        </p:txBody>
      </p:sp>
      <p:sp>
        <p:nvSpPr>
          <p:cNvPr id="121" name="矩形 120">
            <a:extLst>
              <a:ext uri="{FF2B5EF4-FFF2-40B4-BE49-F238E27FC236}">
                <a16:creationId xmlns:a16="http://schemas.microsoft.com/office/drawing/2014/main" xmlns="" id="{7E920855-67CB-4B31-9AA9-16D41DBAC978}"/>
              </a:ext>
            </a:extLst>
          </p:cNvPr>
          <p:cNvSpPr/>
          <p:nvPr/>
        </p:nvSpPr>
        <p:spPr>
          <a:xfrm>
            <a:off x="1078672" y="5708918"/>
            <a:ext cx="7099702" cy="738664"/>
          </a:xfrm>
          <a:prstGeom prst="rect">
            <a:avLst/>
          </a:prstGeom>
        </p:spPr>
        <p:txBody>
          <a:bodyPr wrap="square">
            <a:spAutoFit/>
          </a:bodyPr>
          <a:lstStyle/>
          <a:p>
            <a:pPr>
              <a:lnSpc>
                <a:spcPct val="150000"/>
              </a:lnSpc>
            </a:pPr>
            <a:r>
              <a:rPr kumimoji="1" lang="zh-CN" altLang="en-US" sz="1400" b="1" dirty="0">
                <a:solidFill>
                  <a:schemeClr val="accent1"/>
                </a:solidFill>
                <a:latin typeface="黑体" panose="02010609060101010101" pitchFamily="49" charset="-122"/>
                <a:ea typeface="黑体" panose="02010609060101010101" pitchFamily="49" charset="-122"/>
              </a:rPr>
              <a:t>现有的负载平衡方案不一定能够提高由多个功能组成的应用程序的性能。</a:t>
            </a:r>
            <a:endParaRPr kumimoji="1" lang="en-US" altLang="zh-CN" sz="1400" b="1" dirty="0">
              <a:solidFill>
                <a:schemeClr val="accent1"/>
              </a:solidFill>
              <a:latin typeface="黑体" panose="02010609060101010101" pitchFamily="49" charset="-122"/>
              <a:ea typeface="黑体" panose="02010609060101010101" pitchFamily="49" charset="-122"/>
            </a:endParaRPr>
          </a:p>
          <a:p>
            <a:pPr>
              <a:lnSpc>
                <a:spcPct val="150000"/>
              </a:lnSpc>
            </a:pPr>
            <a:r>
              <a:rPr kumimoji="1" lang="zh-CN" altLang="en-US" sz="1400" b="1" dirty="0">
                <a:solidFill>
                  <a:srgbClr val="C00000"/>
                </a:solidFill>
                <a:latin typeface="黑体" panose="02010609060101010101" pitchFamily="49" charset="-122"/>
                <a:ea typeface="黑体" panose="02010609060101010101" pitchFamily="49" charset="-122"/>
              </a:rPr>
              <a:t>如果频繁交互的函数位于同一物理服务器上，那么它们共享数据的速度可能会更快！</a:t>
            </a:r>
          </a:p>
        </p:txBody>
      </p:sp>
    </p:spTree>
    <p:extLst>
      <p:ext uri="{BB962C8B-B14F-4D97-AF65-F5344CB8AC3E}">
        <p14:creationId xmlns:p14="http://schemas.microsoft.com/office/powerpoint/2010/main" val="285064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left)">
                                      <p:cBhvr>
                                        <p:cTn id="18" dur="500"/>
                                        <p:tgtEl>
                                          <p:spTgt spid="65"/>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fade">
                                      <p:cBhvr>
                                        <p:cTn id="35" dur="500"/>
                                        <p:tgtEl>
                                          <p:spTgt spid="1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fade">
                                      <p:cBhvr>
                                        <p:cTn id="38" dur="500"/>
                                        <p:tgtEl>
                                          <p:spTgt spid="1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fade">
                                      <p:cBhvr>
                                        <p:cTn id="41" dur="500"/>
                                        <p:tgtEl>
                                          <p:spTgt spid="117"/>
                                        </p:tgtEl>
                                      </p:cBhvr>
                                    </p:animEffect>
                                  </p:childTnLst>
                                </p:cTn>
                              </p:par>
                              <p:par>
                                <p:cTn id="42" presetID="10" presetClass="entr" presetSubtype="0" fill="hold" nodeType="with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fade">
                                      <p:cBhvr>
                                        <p:cTn id="44" dur="500"/>
                                        <p:tgtEl>
                                          <p:spTgt spid="10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fade">
                                      <p:cBhvr>
                                        <p:cTn id="4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animBg="1"/>
      <p:bldP spid="64" grpId="0" animBg="1"/>
      <p:bldP spid="65" grpId="0" animBg="1"/>
      <p:bldP spid="117" grpId="0" animBg="1"/>
      <p:bldP spid="118" grpId="0" animBg="1"/>
      <p:bldP spid="119" grpId="0" animBg="1"/>
      <p:bldP spid="1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无服务器计算调度挑战：负载均衡</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5" name="矩形 4">
            <a:extLst>
              <a:ext uri="{FF2B5EF4-FFF2-40B4-BE49-F238E27FC236}">
                <a16:creationId xmlns:a16="http://schemas.microsoft.com/office/drawing/2014/main" xmlns="" id="{8C344D80-61C3-485E-986A-E7EF57769442}"/>
              </a:ext>
            </a:extLst>
          </p:cNvPr>
          <p:cNvSpPr/>
          <p:nvPr/>
        </p:nvSpPr>
        <p:spPr>
          <a:xfrm>
            <a:off x="639423" y="6234685"/>
            <a:ext cx="7870095" cy="346249"/>
          </a:xfrm>
          <a:prstGeom prst="rect">
            <a:avLst/>
          </a:prstGeom>
        </p:spPr>
        <p:txBody>
          <a:bodyPr wrap="square">
            <a:spAutoFit/>
          </a:bodyPr>
          <a:lstStyle/>
          <a:p>
            <a:pPr>
              <a:lnSpc>
                <a:spcPct val="150000"/>
              </a:lnSpc>
            </a:pPr>
            <a:r>
              <a:rPr lang="en-US" altLang="zh-CN" sz="1100" i="1" dirty="0" smtClean="0">
                <a:latin typeface="+mn-ea"/>
                <a:cs typeface="Times New Roman" panose="02020603050405020304" pitchFamily="18" charset="0"/>
              </a:rPr>
              <a:t>[1] </a:t>
            </a:r>
            <a:r>
              <a:rPr lang="en-US" altLang="zh-CN" sz="1100" i="1" dirty="0" smtClean="0">
                <a:latin typeface="+mn-ea"/>
                <a:cs typeface="Times New Roman" panose="02020603050405020304" pitchFamily="18" charset="0"/>
              </a:rPr>
              <a:t>Nautilus</a:t>
            </a:r>
            <a:r>
              <a:rPr lang="en-US" altLang="zh-CN" sz="1100" i="1" dirty="0" smtClean="0">
                <a:latin typeface="+mn-ea"/>
                <a:cs typeface="Times New Roman" panose="02020603050405020304" pitchFamily="18" charset="0"/>
              </a:rPr>
              <a:t>: </a:t>
            </a:r>
            <a:r>
              <a:rPr lang="en-US" altLang="zh-CN" sz="1100" i="1" dirty="0" err="1">
                <a:latin typeface="+mn-ea"/>
                <a:cs typeface="Times New Roman" panose="02020603050405020304" pitchFamily="18" charset="0"/>
              </a:rPr>
              <a:t>QoS</a:t>
            </a:r>
            <a:r>
              <a:rPr lang="en-US" altLang="zh-CN" sz="1100" i="1" dirty="0">
                <a:latin typeface="+mn-ea"/>
                <a:cs typeface="Times New Roman" panose="02020603050405020304" pitchFamily="18" charset="0"/>
              </a:rPr>
              <a:t>-Aware and Resource Efficient </a:t>
            </a:r>
            <a:r>
              <a:rPr lang="en-US" altLang="zh-CN" sz="1100" i="1" dirty="0" err="1">
                <a:latin typeface="+mn-ea"/>
                <a:cs typeface="Times New Roman" panose="02020603050405020304" pitchFamily="18" charset="0"/>
              </a:rPr>
              <a:t>Microservice</a:t>
            </a:r>
            <a:r>
              <a:rPr lang="en-US" altLang="zh-CN" sz="1100" i="1" dirty="0">
                <a:latin typeface="+mn-ea"/>
                <a:cs typeface="Times New Roman" panose="02020603050405020304" pitchFamily="18" charset="0"/>
              </a:rPr>
              <a:t> Deployment in Cloud-Edge Consortium. IPDPS </a:t>
            </a:r>
            <a:r>
              <a:rPr lang="en-US" altLang="zh-CN" sz="1100" i="1" dirty="0" smtClean="0">
                <a:latin typeface="+mn-ea"/>
                <a:cs typeface="Times New Roman" panose="02020603050405020304" pitchFamily="18" charset="0"/>
              </a:rPr>
              <a:t>2021</a:t>
            </a:r>
            <a:endParaRPr lang="zh-CN" altLang="en-US" sz="1100" i="1" dirty="0">
              <a:latin typeface="+mn-ea"/>
              <a:cs typeface="Times New Roman" panose="02020603050405020304" pitchFamily="18" charset="0"/>
            </a:endParaRPr>
          </a:p>
        </p:txBody>
      </p:sp>
      <p:sp>
        <p:nvSpPr>
          <p:cNvPr id="6" name="文本框 5">
            <a:extLst>
              <a:ext uri="{FF2B5EF4-FFF2-40B4-BE49-F238E27FC236}">
                <a16:creationId xmlns:a16="http://schemas.microsoft.com/office/drawing/2014/main" xmlns="" id="{98FC1B9C-72F9-4E7A-B348-B83206941209}"/>
              </a:ext>
            </a:extLst>
          </p:cNvPr>
          <p:cNvSpPr txBox="1"/>
          <p:nvPr/>
        </p:nvSpPr>
        <p:spPr>
          <a:xfrm>
            <a:off x="286480" y="1941108"/>
            <a:ext cx="8562596" cy="400110"/>
          </a:xfrm>
          <a:prstGeom prst="rect">
            <a:avLst/>
          </a:prstGeom>
          <a:noFill/>
        </p:spPr>
        <p:txBody>
          <a:bodyPr wrap="square" rtlCol="0">
            <a:spAutoFit/>
          </a:bodyPr>
          <a:lstStyle/>
          <a:p>
            <a:pPr algn="ctr"/>
            <a:r>
              <a:rPr kumimoji="1" lang="zh-CN" altLang="en-US" sz="2000" b="1" dirty="0">
                <a:solidFill>
                  <a:srgbClr val="004098"/>
                </a:solidFill>
                <a:latin typeface="+mn-ea"/>
              </a:rPr>
              <a:t>方案设计</a:t>
            </a:r>
            <a:endParaRPr lang="zh-CN" altLang="en-US" dirty="0">
              <a:solidFill>
                <a:srgbClr val="004098"/>
              </a:solidFill>
              <a:latin typeface="+mn-ea"/>
            </a:endParaRPr>
          </a:p>
        </p:txBody>
      </p:sp>
      <p:sp>
        <p:nvSpPr>
          <p:cNvPr id="7" name="圆角矩形 8">
            <a:extLst>
              <a:ext uri="{FF2B5EF4-FFF2-40B4-BE49-F238E27FC236}">
                <a16:creationId xmlns:a16="http://schemas.microsoft.com/office/drawing/2014/main" xmlns="" id="{C3EC418F-42A3-4862-8065-45B01469A0EA}"/>
              </a:ext>
            </a:extLst>
          </p:cNvPr>
          <p:cNvSpPr/>
          <p:nvPr/>
        </p:nvSpPr>
        <p:spPr>
          <a:xfrm>
            <a:off x="424542" y="1876906"/>
            <a:ext cx="8229601" cy="4267302"/>
          </a:xfrm>
          <a:prstGeom prst="roundRect">
            <a:avLst>
              <a:gd name="adj" fmla="val 3050"/>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mn-ea"/>
            </a:endParaRPr>
          </a:p>
        </p:txBody>
      </p:sp>
      <p:grpSp>
        <p:nvGrpSpPr>
          <p:cNvPr id="8" name="组合 7">
            <a:extLst>
              <a:ext uri="{FF2B5EF4-FFF2-40B4-BE49-F238E27FC236}">
                <a16:creationId xmlns:a16="http://schemas.microsoft.com/office/drawing/2014/main" xmlns="" id="{CAA8C24A-29B8-42CE-8CA2-CBEFFE4AC92C}"/>
              </a:ext>
            </a:extLst>
          </p:cNvPr>
          <p:cNvGrpSpPr/>
          <p:nvPr/>
        </p:nvGrpSpPr>
        <p:grpSpPr>
          <a:xfrm>
            <a:off x="506051" y="2540752"/>
            <a:ext cx="8265547" cy="3323454"/>
            <a:chOff x="510273" y="2082877"/>
            <a:chExt cx="8265547" cy="2959810"/>
          </a:xfrm>
        </p:grpSpPr>
        <p:sp>
          <p:nvSpPr>
            <p:cNvPr id="10" name="文本框 9">
              <a:extLst>
                <a:ext uri="{FF2B5EF4-FFF2-40B4-BE49-F238E27FC236}">
                  <a16:creationId xmlns:a16="http://schemas.microsoft.com/office/drawing/2014/main" xmlns="" id="{1CE80638-8D03-44A9-80FB-004786737E1C}"/>
                </a:ext>
              </a:extLst>
            </p:cNvPr>
            <p:cNvSpPr txBox="1"/>
            <p:nvPr/>
          </p:nvSpPr>
          <p:spPr>
            <a:xfrm>
              <a:off x="3456726" y="4765688"/>
              <a:ext cx="1877437" cy="276999"/>
            </a:xfrm>
            <a:prstGeom prst="rect">
              <a:avLst/>
            </a:prstGeom>
            <a:noFill/>
          </p:spPr>
          <p:txBody>
            <a:bodyPr wrap="none" rtlCol="0">
              <a:spAutoFit/>
            </a:bodyPr>
            <a:lstStyle/>
            <a:p>
              <a:r>
                <a:rPr kumimoji="1" lang="zh-CN" altLang="en-US" sz="1200" dirty="0" smtClean="0">
                  <a:solidFill>
                    <a:srgbClr val="002060"/>
                  </a:solidFill>
                  <a:latin typeface="+mn-ea"/>
                </a:rPr>
                <a:t>基于强化学习的目标优化</a:t>
              </a:r>
              <a:endParaRPr kumimoji="1" lang="zh-CN" altLang="en-US" sz="1200" dirty="0">
                <a:solidFill>
                  <a:srgbClr val="002060"/>
                </a:solidFill>
                <a:latin typeface="+mn-ea"/>
              </a:endParaRPr>
            </a:p>
          </p:txBody>
        </p:sp>
        <p:sp>
          <p:nvSpPr>
            <p:cNvPr id="11" name="文本框 10">
              <a:extLst>
                <a:ext uri="{FF2B5EF4-FFF2-40B4-BE49-F238E27FC236}">
                  <a16:creationId xmlns:a16="http://schemas.microsoft.com/office/drawing/2014/main" xmlns="" id="{25092015-D7EA-48BF-B78A-B9F5831F0345}"/>
                </a:ext>
              </a:extLst>
            </p:cNvPr>
            <p:cNvSpPr txBox="1"/>
            <p:nvPr/>
          </p:nvSpPr>
          <p:spPr>
            <a:xfrm>
              <a:off x="6044895" y="4782381"/>
              <a:ext cx="2020105" cy="246690"/>
            </a:xfrm>
            <a:prstGeom prst="rect">
              <a:avLst/>
            </a:prstGeom>
            <a:noFill/>
          </p:spPr>
          <p:txBody>
            <a:bodyPr wrap="none" rtlCol="0">
              <a:spAutoFit/>
            </a:bodyPr>
            <a:lstStyle/>
            <a:p>
              <a:r>
                <a:rPr kumimoji="1" lang="zh-CN" altLang="en-US" sz="1200" dirty="0" smtClean="0">
                  <a:solidFill>
                    <a:srgbClr val="002060"/>
                  </a:solidFill>
                  <a:latin typeface="+mn-ea"/>
                </a:rPr>
                <a:t>基于</a:t>
              </a:r>
              <a:r>
                <a:rPr kumimoji="1" lang="en-US" altLang="zh-CN" sz="1200" dirty="0" err="1" smtClean="0">
                  <a:solidFill>
                    <a:srgbClr val="002060"/>
                  </a:solidFill>
                  <a:latin typeface="+mn-ea"/>
                </a:rPr>
                <a:t>QoS</a:t>
              </a:r>
              <a:r>
                <a:rPr kumimoji="1" lang="zh-CN" altLang="en-US" sz="1200" dirty="0" smtClean="0">
                  <a:solidFill>
                    <a:srgbClr val="002060"/>
                  </a:solidFill>
                  <a:latin typeface="+mn-ea"/>
                </a:rPr>
                <a:t>的负载感知调度器</a:t>
              </a:r>
              <a:endParaRPr kumimoji="1" lang="zh-CN" altLang="en-US" sz="1200" dirty="0">
                <a:solidFill>
                  <a:srgbClr val="002060"/>
                </a:solidFill>
                <a:latin typeface="+mn-ea"/>
              </a:endParaRPr>
            </a:p>
          </p:txBody>
        </p:sp>
        <p:graphicFrame>
          <p:nvGraphicFramePr>
            <p:cNvPr id="14" name="图示 13">
              <a:extLst>
                <a:ext uri="{FF2B5EF4-FFF2-40B4-BE49-F238E27FC236}">
                  <a16:creationId xmlns:a16="http://schemas.microsoft.com/office/drawing/2014/main" xmlns="" id="{8C4EF671-5048-48DF-9F26-0438182F9541}"/>
                </a:ext>
              </a:extLst>
            </p:cNvPr>
            <p:cNvGraphicFramePr/>
            <p:nvPr>
              <p:extLst>
                <p:ext uri="{D42A27DB-BD31-4B8C-83A1-F6EECF244321}">
                  <p14:modId xmlns:p14="http://schemas.microsoft.com/office/powerpoint/2010/main" val="1666747934"/>
                </p:ext>
              </p:extLst>
            </p:nvPr>
          </p:nvGraphicFramePr>
          <p:xfrm>
            <a:off x="510273" y="2082877"/>
            <a:ext cx="8265547" cy="86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20" name="文本框 19">
            <a:extLst>
              <a:ext uri="{FF2B5EF4-FFF2-40B4-BE49-F238E27FC236}">
                <a16:creationId xmlns:a16="http://schemas.microsoft.com/office/drawing/2014/main" xmlns="" id="{F025A7B1-3419-4C2D-ADB5-9410223FCFD7}"/>
              </a:ext>
            </a:extLst>
          </p:cNvPr>
          <p:cNvSpPr txBox="1"/>
          <p:nvPr/>
        </p:nvSpPr>
        <p:spPr>
          <a:xfrm>
            <a:off x="3290363" y="4797718"/>
            <a:ext cx="833883" cy="276999"/>
          </a:xfrm>
          <a:prstGeom prst="rect">
            <a:avLst/>
          </a:prstGeom>
          <a:noFill/>
        </p:spPr>
        <p:txBody>
          <a:bodyPr wrap="none" rtlCol="0">
            <a:spAutoFit/>
          </a:bodyPr>
          <a:lstStyle/>
          <a:p>
            <a:r>
              <a:rPr kumimoji="1" lang="zh-CN" altLang="en-US" sz="1200" dirty="0" smtClean="0">
                <a:latin typeface="+mn-ea"/>
              </a:rPr>
              <a:t>强化学习</a:t>
            </a:r>
            <a:r>
              <a:rPr kumimoji="1" lang="en-US" altLang="zh-CN" sz="1200" dirty="0" smtClean="0">
                <a:latin typeface="+mn-ea"/>
              </a:rPr>
              <a:t>:</a:t>
            </a:r>
            <a:endParaRPr kumimoji="1" lang="zh-CN" altLang="en-US" sz="1200" dirty="0">
              <a:latin typeface="+mn-ea"/>
            </a:endParaRPr>
          </a:p>
        </p:txBody>
      </p:sp>
      <p:pic>
        <p:nvPicPr>
          <p:cNvPr id="4" name="图片 3"/>
          <p:cNvPicPr>
            <a:picLocks noChangeAspect="1"/>
          </p:cNvPicPr>
          <p:nvPr/>
        </p:nvPicPr>
        <p:blipFill>
          <a:blip r:embed="rId8"/>
          <a:stretch>
            <a:fillRect/>
          </a:stretch>
        </p:blipFill>
        <p:spPr>
          <a:xfrm>
            <a:off x="3368580" y="5074718"/>
            <a:ext cx="2051643" cy="450118"/>
          </a:xfrm>
          <a:prstGeom prst="rect">
            <a:avLst/>
          </a:prstGeom>
        </p:spPr>
      </p:pic>
      <p:sp>
        <p:nvSpPr>
          <p:cNvPr id="21" name="文本框 20">
            <a:extLst>
              <a:ext uri="{FF2B5EF4-FFF2-40B4-BE49-F238E27FC236}">
                <a16:creationId xmlns:a16="http://schemas.microsoft.com/office/drawing/2014/main" xmlns="" id="{F025A7B1-3419-4C2D-ADB5-9410223FCFD7}"/>
              </a:ext>
            </a:extLst>
          </p:cNvPr>
          <p:cNvSpPr txBox="1"/>
          <p:nvPr/>
        </p:nvSpPr>
        <p:spPr>
          <a:xfrm>
            <a:off x="3290362" y="3681174"/>
            <a:ext cx="833883" cy="276999"/>
          </a:xfrm>
          <a:prstGeom prst="rect">
            <a:avLst/>
          </a:prstGeom>
          <a:noFill/>
        </p:spPr>
        <p:txBody>
          <a:bodyPr wrap="none" rtlCol="0">
            <a:spAutoFit/>
          </a:bodyPr>
          <a:lstStyle/>
          <a:p>
            <a:r>
              <a:rPr kumimoji="1" lang="zh-CN" altLang="en-US" sz="1200" dirty="0" smtClean="0">
                <a:latin typeface="+mn-ea"/>
              </a:rPr>
              <a:t>目标约束</a:t>
            </a:r>
            <a:r>
              <a:rPr kumimoji="1" lang="en-US" altLang="zh-CN" sz="1200" dirty="0" smtClean="0">
                <a:latin typeface="+mn-ea"/>
              </a:rPr>
              <a:t>:</a:t>
            </a:r>
            <a:endParaRPr kumimoji="1" lang="zh-CN" altLang="en-US" sz="1200" dirty="0">
              <a:latin typeface="+mn-ea"/>
            </a:endParaRPr>
          </a:p>
        </p:txBody>
      </p:sp>
      <p:pic>
        <p:nvPicPr>
          <p:cNvPr id="22" name="图片 21"/>
          <p:cNvPicPr>
            <a:picLocks noChangeAspect="1"/>
          </p:cNvPicPr>
          <p:nvPr/>
        </p:nvPicPr>
        <p:blipFill>
          <a:blip r:embed="rId9"/>
          <a:stretch>
            <a:fillRect/>
          </a:stretch>
        </p:blipFill>
        <p:spPr>
          <a:xfrm>
            <a:off x="3360403" y="4000442"/>
            <a:ext cx="2067995" cy="810755"/>
          </a:xfrm>
          <a:prstGeom prst="rect">
            <a:avLst/>
          </a:prstGeom>
        </p:spPr>
      </p:pic>
      <p:pic>
        <p:nvPicPr>
          <p:cNvPr id="23" name="图片 22"/>
          <p:cNvPicPr>
            <a:picLocks noChangeAspect="1"/>
          </p:cNvPicPr>
          <p:nvPr/>
        </p:nvPicPr>
        <p:blipFill>
          <a:blip r:embed="rId10"/>
          <a:stretch>
            <a:fillRect/>
          </a:stretch>
        </p:blipFill>
        <p:spPr>
          <a:xfrm>
            <a:off x="5679063" y="4290643"/>
            <a:ext cx="2741407" cy="865576"/>
          </a:xfrm>
          <a:prstGeom prst="rect">
            <a:avLst/>
          </a:prstGeom>
        </p:spPr>
      </p:pic>
      <p:sp>
        <p:nvSpPr>
          <p:cNvPr id="24" name="文本框 23">
            <a:extLst>
              <a:ext uri="{FF2B5EF4-FFF2-40B4-BE49-F238E27FC236}">
                <a16:creationId xmlns:a16="http://schemas.microsoft.com/office/drawing/2014/main" xmlns="" id="{1CE80638-8D03-44A9-80FB-004786737E1C}"/>
              </a:ext>
            </a:extLst>
          </p:cNvPr>
          <p:cNvSpPr txBox="1"/>
          <p:nvPr/>
        </p:nvSpPr>
        <p:spPr>
          <a:xfrm>
            <a:off x="1380972" y="5526297"/>
            <a:ext cx="1107996" cy="276999"/>
          </a:xfrm>
          <a:prstGeom prst="rect">
            <a:avLst/>
          </a:prstGeom>
          <a:noFill/>
        </p:spPr>
        <p:txBody>
          <a:bodyPr wrap="none" rtlCol="0">
            <a:spAutoFit/>
          </a:bodyPr>
          <a:lstStyle/>
          <a:p>
            <a:r>
              <a:rPr kumimoji="1" lang="zh-CN" altLang="en-US" sz="1200" dirty="0" smtClean="0">
                <a:solidFill>
                  <a:srgbClr val="002060"/>
                </a:solidFill>
                <a:latin typeface="+mn-ea"/>
              </a:rPr>
              <a:t>系统架构设计</a:t>
            </a:r>
            <a:endParaRPr kumimoji="1" lang="zh-CN" altLang="en-US" sz="1200" dirty="0">
              <a:solidFill>
                <a:srgbClr val="002060"/>
              </a:solidFill>
              <a:latin typeface="+mn-ea"/>
            </a:endParaRPr>
          </a:p>
        </p:txBody>
      </p:sp>
      <p:pic>
        <p:nvPicPr>
          <p:cNvPr id="25" name="图片 24"/>
          <p:cNvPicPr>
            <a:picLocks noChangeAspect="1"/>
          </p:cNvPicPr>
          <p:nvPr/>
        </p:nvPicPr>
        <p:blipFill>
          <a:blip r:embed="rId11"/>
          <a:stretch>
            <a:fillRect/>
          </a:stretch>
        </p:blipFill>
        <p:spPr>
          <a:xfrm>
            <a:off x="479430" y="4074090"/>
            <a:ext cx="2603304" cy="1224039"/>
          </a:xfrm>
          <a:prstGeom prst="rect">
            <a:avLst/>
          </a:prstGeom>
        </p:spPr>
      </p:pic>
    </p:spTree>
    <p:extLst>
      <p:ext uri="{BB962C8B-B14F-4D97-AF65-F5344CB8AC3E}">
        <p14:creationId xmlns:p14="http://schemas.microsoft.com/office/powerpoint/2010/main" val="1830208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userDrawn="1"/>
        </p:nvSpPr>
        <p:spPr>
          <a:xfrm>
            <a:off x="2071646" y="1334599"/>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目录 </a:t>
            </a:r>
            <a:r>
              <a:rPr lang="en-US" altLang="zh-CN" dirty="0">
                <a:latin typeface="微软雅黑" panose="020B0503020204020204" pitchFamily="34" charset="-122"/>
                <a:ea typeface="微软雅黑" panose="020B0503020204020204" pitchFamily="34" charset="-122"/>
              </a:rPr>
              <a:t>Contents</a:t>
            </a:r>
            <a:endParaRPr lang="zh-CN" altLang="en-US" dirty="0">
              <a:latin typeface="微软雅黑" panose="020B0503020204020204" pitchFamily="34" charset="-122"/>
              <a:ea typeface="微软雅黑" panose="020B0503020204020204" pitchFamily="34" charset="-122"/>
            </a:endParaRPr>
          </a:p>
        </p:txBody>
      </p:sp>
      <p:cxnSp>
        <p:nvCxnSpPr>
          <p:cNvPr id="7" name="直接连接符 6"/>
          <p:cNvCxnSpPr>
            <a:cxnSpLocks/>
          </p:cNvCxnSpPr>
          <p:nvPr/>
        </p:nvCxnSpPr>
        <p:spPr>
          <a:xfrm>
            <a:off x="2534033" y="1711215"/>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cxnSpLocks/>
          </p:cNvCxnSpPr>
          <p:nvPr/>
        </p:nvCxnSpPr>
        <p:spPr>
          <a:xfrm>
            <a:off x="2534033" y="2631188"/>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cxnSpLocks/>
          </p:cNvCxnSpPr>
          <p:nvPr/>
        </p:nvCxnSpPr>
        <p:spPr>
          <a:xfrm>
            <a:off x="2534033" y="3551161"/>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Freeform 10">
            <a:extLst>
              <a:ext uri="{FF2B5EF4-FFF2-40B4-BE49-F238E27FC236}">
                <a16:creationId xmlns:a16="http://schemas.microsoft.com/office/drawing/2014/main" xmlns="" id="{85D657C9-7F86-4A6F-A68C-0C97FBBBDD26}"/>
              </a:ext>
            </a:extLst>
          </p:cNvPr>
          <p:cNvSpPr>
            <a:spLocks/>
          </p:cNvSpPr>
          <p:nvPr/>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9" name="Freeform 10">
            <a:extLst>
              <a:ext uri="{FF2B5EF4-FFF2-40B4-BE49-F238E27FC236}">
                <a16:creationId xmlns:a16="http://schemas.microsoft.com/office/drawing/2014/main" xmlns="" id="{ABD0B147-C5DA-4CC1-8E46-F5B4B2BE86BE}"/>
              </a:ext>
            </a:extLst>
          </p:cNvPr>
          <p:cNvSpPr>
            <a:spLocks/>
          </p:cNvSpPr>
          <p:nvPr/>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B5B5B6"/>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37" name="文本框 36">
            <a:extLst>
              <a:ext uri="{FF2B5EF4-FFF2-40B4-BE49-F238E27FC236}">
                <a16:creationId xmlns:a16="http://schemas.microsoft.com/office/drawing/2014/main" xmlns="" id="{456693AE-71EB-435B-A147-222AF4D27F5E}"/>
              </a:ext>
            </a:extLst>
          </p:cNvPr>
          <p:cNvSpPr txBox="1"/>
          <p:nvPr/>
        </p:nvSpPr>
        <p:spPr>
          <a:xfrm>
            <a:off x="2071646" y="2223523"/>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8" name="文本框 37">
            <a:extLst>
              <a:ext uri="{FF2B5EF4-FFF2-40B4-BE49-F238E27FC236}">
                <a16:creationId xmlns:a16="http://schemas.microsoft.com/office/drawing/2014/main" xmlns="" id="{99A649C1-8CDC-442F-A49A-B6C25B7A8E52}"/>
              </a:ext>
            </a:extLst>
          </p:cNvPr>
          <p:cNvSpPr txBox="1"/>
          <p:nvPr/>
        </p:nvSpPr>
        <p:spPr>
          <a:xfrm>
            <a:off x="2071646" y="3143496"/>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43" name="组合 42">
            <a:extLst>
              <a:ext uri="{FF2B5EF4-FFF2-40B4-BE49-F238E27FC236}">
                <a16:creationId xmlns:a16="http://schemas.microsoft.com/office/drawing/2014/main" xmlns="" id="{41C15D80-3CF3-430C-B4E3-3F696A004BBB}"/>
              </a:ext>
            </a:extLst>
          </p:cNvPr>
          <p:cNvGrpSpPr/>
          <p:nvPr/>
        </p:nvGrpSpPr>
        <p:grpSpPr>
          <a:xfrm>
            <a:off x="1841535" y="1303550"/>
            <a:ext cx="843427" cy="443226"/>
            <a:chOff x="666810" y="2586037"/>
            <a:chExt cx="468000" cy="245937"/>
          </a:xfrm>
        </p:grpSpPr>
        <p:sp>
          <p:nvSpPr>
            <p:cNvPr id="44" name="Freeform 10">
              <a:extLst>
                <a:ext uri="{FF2B5EF4-FFF2-40B4-BE49-F238E27FC236}">
                  <a16:creationId xmlns:a16="http://schemas.microsoft.com/office/drawing/2014/main" xmlns="" id="{4343D6EB-635C-491D-BE38-E437B62A5B99}"/>
                </a:ext>
              </a:extLst>
            </p:cNvPr>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45" name="文本框 44">
              <a:extLst>
                <a:ext uri="{FF2B5EF4-FFF2-40B4-BE49-F238E27FC236}">
                  <a16:creationId xmlns:a16="http://schemas.microsoft.com/office/drawing/2014/main" xmlns="" id="{861BBAF7-01AE-4D0A-A619-9802E816EBA8}"/>
                </a:ext>
              </a:extLst>
            </p:cNvPr>
            <p:cNvSpPr txBox="1"/>
            <p:nvPr userDrawn="1"/>
          </p:nvSpPr>
          <p:spPr>
            <a:xfrm>
              <a:off x="794494" y="2586037"/>
              <a:ext cx="212633" cy="245937"/>
            </a:xfrm>
            <a:prstGeom prst="rect">
              <a:avLst/>
            </a:prstGeom>
            <a:noFill/>
          </p:spPr>
          <p:txBody>
            <a:bodyPr wrap="none" rtlCol="0" anchor="ctr">
              <a:noAutofit/>
            </a:bodyPr>
            <a:lstStyle/>
            <a:p>
              <a:pPr algn="ctr"/>
              <a:r>
                <a:rPr lang="en-US" altLang="zh-CN" b="1">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2" name="文本框 21">
            <a:extLst>
              <a:ext uri="{FF2B5EF4-FFF2-40B4-BE49-F238E27FC236}">
                <a16:creationId xmlns:a16="http://schemas.microsoft.com/office/drawing/2014/main" xmlns="" id="{B300C686-57BA-4176-8301-CC72CC52D16E}"/>
              </a:ext>
            </a:extLst>
          </p:cNvPr>
          <p:cNvSpPr txBox="1"/>
          <p:nvPr/>
        </p:nvSpPr>
        <p:spPr>
          <a:xfrm>
            <a:off x="2915073" y="1274734"/>
            <a:ext cx="4387392"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panose="020B0604020202020204" pitchFamily="34" charset="0"/>
              </a:rPr>
              <a:t>微服务与无服务器计算</a:t>
            </a:r>
            <a:endParaRPr lang="en-US" altLang="zh-CN" sz="2400" dirty="0">
              <a:latin typeface="黑体" panose="02010609060101010101" pitchFamily="49" charset="-122"/>
              <a:ea typeface="黑体" panose="02010609060101010101" pitchFamily="49" charset="-122"/>
              <a:cs typeface="Arial" panose="020B0604020202020204" pitchFamily="34" charset="0"/>
            </a:endParaRPr>
          </a:p>
        </p:txBody>
      </p:sp>
      <p:sp>
        <p:nvSpPr>
          <p:cNvPr id="32" name="文本框 31"/>
          <p:cNvSpPr txBox="1"/>
          <p:nvPr/>
        </p:nvSpPr>
        <p:spPr>
          <a:xfrm>
            <a:off x="2915073" y="2194707"/>
            <a:ext cx="4387392"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panose="020B0604020202020204" pitchFamily="34" charset="0"/>
              </a:rPr>
              <a:t>新一代云上挑战</a:t>
            </a:r>
          </a:p>
        </p:txBody>
      </p:sp>
      <p:sp>
        <p:nvSpPr>
          <p:cNvPr id="35" name="文本框 34">
            <a:extLst>
              <a:ext uri="{FF2B5EF4-FFF2-40B4-BE49-F238E27FC236}">
                <a16:creationId xmlns:a16="http://schemas.microsoft.com/office/drawing/2014/main" xmlns="" id="{E633C422-0D91-4B26-8E04-DB9DEF908654}"/>
              </a:ext>
            </a:extLst>
          </p:cNvPr>
          <p:cNvSpPr txBox="1"/>
          <p:nvPr/>
        </p:nvSpPr>
        <p:spPr>
          <a:xfrm>
            <a:off x="2915072" y="3114680"/>
            <a:ext cx="5247416"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panose="020B0604020202020204" pitchFamily="34" charset="0"/>
              </a:rPr>
              <a:t>无服务器计算调度挑战</a:t>
            </a:r>
          </a:p>
        </p:txBody>
      </p:sp>
      <p:cxnSp>
        <p:nvCxnSpPr>
          <p:cNvPr id="17" name="直接连接符 16">
            <a:extLst>
              <a:ext uri="{FF2B5EF4-FFF2-40B4-BE49-F238E27FC236}">
                <a16:creationId xmlns:a16="http://schemas.microsoft.com/office/drawing/2014/main" xmlns="" id="{F46F5EDB-5F1D-4348-805B-B6E38E1E9995}"/>
              </a:ext>
            </a:extLst>
          </p:cNvPr>
          <p:cNvCxnSpPr>
            <a:cxnSpLocks/>
          </p:cNvCxnSpPr>
          <p:nvPr/>
        </p:nvCxnSpPr>
        <p:spPr>
          <a:xfrm>
            <a:off x="2534033" y="4499172"/>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Freeform 10">
            <a:extLst>
              <a:ext uri="{FF2B5EF4-FFF2-40B4-BE49-F238E27FC236}">
                <a16:creationId xmlns:a16="http://schemas.microsoft.com/office/drawing/2014/main" xmlns="" id="{37E98BF4-695A-49FB-82EF-C69637C90798}"/>
              </a:ext>
            </a:extLst>
          </p:cNvPr>
          <p:cNvSpPr>
            <a:spLocks/>
          </p:cNvSpPr>
          <p:nvPr/>
        </p:nvSpPr>
        <p:spPr bwMode="auto">
          <a:xfrm>
            <a:off x="1841535" y="4155314"/>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004098"/>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a:extLst>
              <a:ext uri="{FF2B5EF4-FFF2-40B4-BE49-F238E27FC236}">
                <a16:creationId xmlns:a16="http://schemas.microsoft.com/office/drawing/2014/main" xmlns="" id="{24BB3AB2-4BCF-4FCA-BC7D-DEA2A479285D}"/>
              </a:ext>
            </a:extLst>
          </p:cNvPr>
          <p:cNvSpPr txBox="1"/>
          <p:nvPr/>
        </p:nvSpPr>
        <p:spPr>
          <a:xfrm>
            <a:off x="2071646" y="4091507"/>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xmlns="" id="{CD1D2548-C828-446B-846C-B35C4E9E749E}"/>
              </a:ext>
            </a:extLst>
          </p:cNvPr>
          <p:cNvSpPr txBox="1"/>
          <p:nvPr/>
        </p:nvSpPr>
        <p:spPr>
          <a:xfrm>
            <a:off x="2915072" y="4062691"/>
            <a:ext cx="4702131"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panose="020B0604020202020204" pitchFamily="34" charset="0"/>
              </a:rPr>
              <a:t>自适应服务部署方案</a:t>
            </a:r>
            <a:endParaRPr lang="en-US" altLang="zh-CN" sz="2400" dirty="0">
              <a:latin typeface="黑体" panose="02010609060101010101" pitchFamily="49" charset="-122"/>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258885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资源调度问题</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2" name="Rectangle 2"/>
          <p:cNvSpPr>
            <a:spLocks noChangeArrowheads="1"/>
          </p:cNvSpPr>
          <p:nvPr/>
        </p:nvSpPr>
        <p:spPr bwMode="auto">
          <a:xfrm>
            <a:off x="2181947" y="23017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cxnSp>
        <p:nvCxnSpPr>
          <p:cNvPr id="5" name="直接箭头连接符 4">
            <a:extLst>
              <a:ext uri="{FF2B5EF4-FFF2-40B4-BE49-F238E27FC236}">
                <a16:creationId xmlns:a16="http://schemas.microsoft.com/office/drawing/2014/main" xmlns="" id="{867FD486-8D34-4EBB-914E-47CAEB5802B2}"/>
              </a:ext>
            </a:extLst>
          </p:cNvPr>
          <p:cNvCxnSpPr>
            <a:cxnSpLocks/>
          </p:cNvCxnSpPr>
          <p:nvPr/>
        </p:nvCxnSpPr>
        <p:spPr>
          <a:xfrm flipV="1">
            <a:off x="2100206" y="1738076"/>
            <a:ext cx="0" cy="13479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 name="直接箭头连接符 5">
            <a:extLst>
              <a:ext uri="{FF2B5EF4-FFF2-40B4-BE49-F238E27FC236}">
                <a16:creationId xmlns:a16="http://schemas.microsoft.com/office/drawing/2014/main" xmlns="" id="{59FD34A6-C809-44D1-A6AD-35DA0F886814}"/>
              </a:ext>
            </a:extLst>
          </p:cNvPr>
          <p:cNvCxnSpPr>
            <a:cxnSpLocks/>
          </p:cNvCxnSpPr>
          <p:nvPr/>
        </p:nvCxnSpPr>
        <p:spPr>
          <a:xfrm>
            <a:off x="2100206" y="3086030"/>
            <a:ext cx="536102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 name="任意多边形 17">
            <a:extLst>
              <a:ext uri="{FF2B5EF4-FFF2-40B4-BE49-F238E27FC236}">
                <a16:creationId xmlns:a16="http://schemas.microsoft.com/office/drawing/2014/main" xmlns="" id="{82AF5049-742C-450E-914E-369FEEF1DD0A}"/>
              </a:ext>
            </a:extLst>
          </p:cNvPr>
          <p:cNvSpPr/>
          <p:nvPr/>
        </p:nvSpPr>
        <p:spPr>
          <a:xfrm>
            <a:off x="2199777" y="1839752"/>
            <a:ext cx="4729527" cy="1182044"/>
          </a:xfrm>
          <a:custGeom>
            <a:avLst/>
            <a:gdLst>
              <a:gd name="connsiteX0" fmla="*/ 0 w 2774731"/>
              <a:gd name="connsiteY0" fmla="*/ 1466970 h 1493108"/>
              <a:gd name="connsiteX1" fmla="*/ 346842 w 2774731"/>
              <a:gd name="connsiteY1" fmla="*/ 8660 h 1493108"/>
              <a:gd name="connsiteX2" fmla="*/ 504497 w 2774731"/>
              <a:gd name="connsiteY2" fmla="*/ 844232 h 1493108"/>
              <a:gd name="connsiteX3" fmla="*/ 1056290 w 2774731"/>
              <a:gd name="connsiteY3" fmla="*/ 473743 h 1493108"/>
              <a:gd name="connsiteX4" fmla="*/ 1497724 w 2774731"/>
              <a:gd name="connsiteY4" fmla="*/ 1466970 h 1493108"/>
              <a:gd name="connsiteX5" fmla="*/ 1978573 w 2774731"/>
              <a:gd name="connsiteY5" fmla="*/ 883646 h 1493108"/>
              <a:gd name="connsiteX6" fmla="*/ 2420007 w 2774731"/>
              <a:gd name="connsiteY6" fmla="*/ 1474853 h 1493108"/>
              <a:gd name="connsiteX7" fmla="*/ 2774731 w 2774731"/>
              <a:gd name="connsiteY7" fmla="*/ 32308 h 1493108"/>
              <a:gd name="connsiteX8" fmla="*/ 2774731 w 2774731"/>
              <a:gd name="connsiteY8" fmla="*/ 32308 h 1493108"/>
              <a:gd name="connsiteX9" fmla="*/ 2774731 w 2774731"/>
              <a:gd name="connsiteY9" fmla="*/ 32308 h 149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4731" h="1493108">
                <a:moveTo>
                  <a:pt x="0" y="1466970"/>
                </a:moveTo>
                <a:cubicBezTo>
                  <a:pt x="131379" y="789710"/>
                  <a:pt x="262759" y="112450"/>
                  <a:pt x="346842" y="8660"/>
                </a:cubicBezTo>
                <a:cubicBezTo>
                  <a:pt x="430925" y="-95130"/>
                  <a:pt x="386256" y="766718"/>
                  <a:pt x="504497" y="844232"/>
                </a:cubicBezTo>
                <a:cubicBezTo>
                  <a:pt x="622738" y="921746"/>
                  <a:pt x="890752" y="369953"/>
                  <a:pt x="1056290" y="473743"/>
                </a:cubicBezTo>
                <a:cubicBezTo>
                  <a:pt x="1221828" y="577533"/>
                  <a:pt x="1344010" y="1398653"/>
                  <a:pt x="1497724" y="1466970"/>
                </a:cubicBezTo>
                <a:cubicBezTo>
                  <a:pt x="1651438" y="1535287"/>
                  <a:pt x="1824859" y="882332"/>
                  <a:pt x="1978573" y="883646"/>
                </a:cubicBezTo>
                <a:cubicBezTo>
                  <a:pt x="2132287" y="884960"/>
                  <a:pt x="2287314" y="1616743"/>
                  <a:pt x="2420007" y="1474853"/>
                </a:cubicBezTo>
                <a:cubicBezTo>
                  <a:pt x="2552700" y="1332963"/>
                  <a:pt x="2774731" y="32308"/>
                  <a:pt x="2774731" y="32308"/>
                </a:cubicBezTo>
                <a:lnTo>
                  <a:pt x="2774731" y="32308"/>
                </a:lnTo>
                <a:lnTo>
                  <a:pt x="2774731" y="32308"/>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B0913AA1-B940-47B6-A1D8-4AE8693637D3}"/>
              </a:ext>
            </a:extLst>
          </p:cNvPr>
          <p:cNvSpPr/>
          <p:nvPr/>
        </p:nvSpPr>
        <p:spPr>
          <a:xfrm>
            <a:off x="3494266" y="1614017"/>
            <a:ext cx="4186082" cy="377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cs typeface="Arial" panose="020B0604020202020204" pitchFamily="34" charset="0"/>
              </a:rPr>
              <a:t>用户负载模式</a:t>
            </a:r>
            <a:r>
              <a:rPr lang="en-US" altLang="zh-CN" dirty="0">
                <a:solidFill>
                  <a:schemeClr val="tx1"/>
                </a:solidFill>
                <a:latin typeface="黑体" panose="02010609060101010101" pitchFamily="49" charset="-122"/>
                <a:ea typeface="黑体" panose="02010609060101010101" pitchFamily="49" charset="-122"/>
                <a:cs typeface="Arial" panose="020B0604020202020204" pitchFamily="34" charset="0"/>
              </a:rPr>
              <a:t>-</a:t>
            </a:r>
            <a:r>
              <a:rPr lang="zh-CN" altLang="en-US" dirty="0">
                <a:solidFill>
                  <a:schemeClr val="tx1"/>
                </a:solidFill>
                <a:latin typeface="黑体" panose="02010609060101010101" pitchFamily="49" charset="-122"/>
                <a:ea typeface="黑体" panose="02010609060101010101" pitchFamily="49" charset="-122"/>
                <a:cs typeface="Arial" panose="020B0604020202020204" pitchFamily="34" charset="0"/>
              </a:rPr>
              <a:t>昼夜变化</a:t>
            </a:r>
          </a:p>
        </p:txBody>
      </p:sp>
      <p:sp>
        <p:nvSpPr>
          <p:cNvPr id="12" name="矩形 11"/>
          <p:cNvSpPr/>
          <p:nvPr/>
        </p:nvSpPr>
        <p:spPr>
          <a:xfrm>
            <a:off x="1043916" y="3375998"/>
            <a:ext cx="6901905" cy="1400953"/>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 id="{89305D9A-2576-4C7B-B14A-34A55E39D6CA}"/>
              </a:ext>
            </a:extLst>
          </p:cNvPr>
          <p:cNvSpPr txBox="1"/>
          <p:nvPr/>
        </p:nvSpPr>
        <p:spPr>
          <a:xfrm>
            <a:off x="1043916" y="3375997"/>
            <a:ext cx="4749912" cy="400110"/>
          </a:xfrm>
          <a:prstGeom prst="rect">
            <a:avLst/>
          </a:prstGeom>
          <a:solidFill>
            <a:schemeClr val="accent5">
              <a:lumMod val="20000"/>
              <a:lumOff val="80000"/>
            </a:schemeClr>
          </a:solidFill>
        </p:spPr>
        <p:txBody>
          <a:bodyPr wrap="square" rtlCol="0">
            <a:spAutoFit/>
          </a:bodyPr>
          <a:lstStyle>
            <a:defPPr>
              <a:defRPr lang="zh-CN"/>
            </a:defPPr>
            <a:lvl1pPr algn="ctr">
              <a:defRPr kumimoji="1" sz="2000" b="1">
                <a:solidFill>
                  <a:srgbClr val="002060"/>
                </a:solidFill>
                <a:latin typeface="Microsoft YaHei" panose="020B0503020204020204" pitchFamily="34" charset="-122"/>
                <a:ea typeface="Microsoft YaHei" panose="020B0503020204020204" pitchFamily="34" charset="-122"/>
              </a:defRPr>
            </a:lvl1pPr>
          </a:lstStyle>
          <a:p>
            <a:r>
              <a:rPr lang="en-US" altLang="zh-CN" dirty="0" err="1">
                <a:solidFill>
                  <a:srgbClr val="004098"/>
                </a:solidFill>
                <a:latin typeface="+mn-ea"/>
                <a:ea typeface="+mn-ea"/>
              </a:rPr>
              <a:t>IaaS</a:t>
            </a:r>
            <a:r>
              <a:rPr lang="en-US" altLang="zh-CN" dirty="0">
                <a:solidFill>
                  <a:srgbClr val="004098"/>
                </a:solidFill>
                <a:latin typeface="+mn-ea"/>
                <a:ea typeface="+mn-ea"/>
              </a:rPr>
              <a:t>-based</a:t>
            </a:r>
            <a:r>
              <a:rPr lang="zh-CN" altLang="en-US" dirty="0">
                <a:solidFill>
                  <a:srgbClr val="004098"/>
                </a:solidFill>
                <a:latin typeface="+mn-ea"/>
                <a:ea typeface="+mn-ea"/>
              </a:rPr>
              <a:t>：裸金属，虚拟机</a:t>
            </a:r>
            <a:endParaRPr lang="zh-CN" altLang="en-US" dirty="0">
              <a:solidFill>
                <a:srgbClr val="C00000"/>
              </a:solidFill>
              <a:latin typeface="+mn-ea"/>
              <a:ea typeface="+mn-ea"/>
            </a:endParaRPr>
          </a:p>
        </p:txBody>
      </p:sp>
      <p:cxnSp>
        <p:nvCxnSpPr>
          <p:cNvPr id="14" name="直接箭头连接符 13">
            <a:extLst>
              <a:ext uri="{FF2B5EF4-FFF2-40B4-BE49-F238E27FC236}">
                <a16:creationId xmlns:a16="http://schemas.microsoft.com/office/drawing/2014/main" xmlns="" id="{867FD486-8D34-4EBB-914E-47CAEB5802B2}"/>
              </a:ext>
            </a:extLst>
          </p:cNvPr>
          <p:cNvCxnSpPr>
            <a:cxnSpLocks/>
          </p:cNvCxnSpPr>
          <p:nvPr/>
        </p:nvCxnSpPr>
        <p:spPr>
          <a:xfrm flipV="1">
            <a:off x="2100206" y="3776107"/>
            <a:ext cx="0" cy="8353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xmlns="" id="{59FD34A6-C809-44D1-A6AD-35DA0F886814}"/>
              </a:ext>
            </a:extLst>
          </p:cNvPr>
          <p:cNvCxnSpPr>
            <a:cxnSpLocks/>
          </p:cNvCxnSpPr>
          <p:nvPr/>
        </p:nvCxnSpPr>
        <p:spPr>
          <a:xfrm>
            <a:off x="2100206" y="4602147"/>
            <a:ext cx="536102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矩形 16">
            <a:extLst>
              <a:ext uri="{FF2B5EF4-FFF2-40B4-BE49-F238E27FC236}">
                <a16:creationId xmlns:a16="http://schemas.microsoft.com/office/drawing/2014/main" xmlns="" id="{B0913AA1-B940-47B6-A1D8-4AE8693637D3}"/>
              </a:ext>
            </a:extLst>
          </p:cNvPr>
          <p:cNvSpPr/>
          <p:nvPr/>
        </p:nvSpPr>
        <p:spPr>
          <a:xfrm>
            <a:off x="1043916" y="3816337"/>
            <a:ext cx="1056290" cy="377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Arial" panose="020B0604020202020204" pitchFamily="34" charset="0"/>
                <a:ea typeface="黑体" panose="02010609060101010101" pitchFamily="49" charset="-122"/>
                <a:cs typeface="Arial" panose="020B0604020202020204" pitchFamily="34" charset="0"/>
              </a:rPr>
              <a:t>资源使用量</a:t>
            </a:r>
          </a:p>
        </p:txBody>
      </p:sp>
      <p:sp>
        <p:nvSpPr>
          <p:cNvPr id="20" name="文本框 19">
            <a:extLst>
              <a:ext uri="{FF2B5EF4-FFF2-40B4-BE49-F238E27FC236}">
                <a16:creationId xmlns:a16="http://schemas.microsoft.com/office/drawing/2014/main" xmlns="" id="{89305D9A-2576-4C7B-B14A-34A55E39D6CA}"/>
              </a:ext>
            </a:extLst>
          </p:cNvPr>
          <p:cNvSpPr txBox="1"/>
          <p:nvPr/>
        </p:nvSpPr>
        <p:spPr>
          <a:xfrm>
            <a:off x="2116519" y="3878177"/>
            <a:ext cx="5005552" cy="707886"/>
          </a:xfrm>
          <a:prstGeom prst="rect">
            <a:avLst/>
          </a:prstGeom>
          <a:solidFill>
            <a:schemeClr val="bg1">
              <a:lumMod val="65000"/>
            </a:schemeClr>
          </a:solidFill>
        </p:spPr>
        <p:txBody>
          <a:bodyPr wrap="square" rtlCol="0">
            <a:spAutoFit/>
          </a:bodyPr>
          <a:lstStyle>
            <a:defPPr>
              <a:defRPr lang="zh-CN"/>
            </a:defPPr>
            <a:lvl1pPr algn="ctr">
              <a:defRPr kumimoji="1" sz="2000" b="1">
                <a:solidFill>
                  <a:srgbClr val="002060"/>
                </a:solidFill>
                <a:latin typeface="Microsoft YaHei" panose="020B0503020204020204" pitchFamily="34" charset="-122"/>
                <a:ea typeface="Microsoft YaHei" panose="020B0503020204020204" pitchFamily="34" charset="-122"/>
              </a:defRPr>
            </a:lvl1pPr>
          </a:lstStyle>
          <a:p>
            <a:r>
              <a:rPr lang="zh-CN" altLang="en-US" dirty="0">
                <a:solidFill>
                  <a:srgbClr val="C00000"/>
                </a:solidFill>
                <a:latin typeface="+mn-ea"/>
                <a:ea typeface="+mn-ea"/>
              </a:rPr>
              <a:t>长期占用</a:t>
            </a:r>
            <a:endParaRPr lang="en-US" altLang="zh-CN" dirty="0">
              <a:solidFill>
                <a:srgbClr val="C00000"/>
              </a:solidFill>
              <a:latin typeface="+mn-ea"/>
              <a:ea typeface="+mn-ea"/>
            </a:endParaRPr>
          </a:p>
          <a:p>
            <a:endParaRPr lang="zh-CN" altLang="en-US" dirty="0">
              <a:solidFill>
                <a:srgbClr val="C00000"/>
              </a:solidFill>
              <a:latin typeface="+mn-ea"/>
              <a:ea typeface="+mn-ea"/>
            </a:endParaRPr>
          </a:p>
        </p:txBody>
      </p:sp>
      <p:sp>
        <p:nvSpPr>
          <p:cNvPr id="21" name="矩形 20"/>
          <p:cNvSpPr/>
          <p:nvPr/>
        </p:nvSpPr>
        <p:spPr>
          <a:xfrm>
            <a:off x="1043916" y="4994450"/>
            <a:ext cx="6901905" cy="1400953"/>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xmlns="" id="{89305D9A-2576-4C7B-B14A-34A55E39D6CA}"/>
              </a:ext>
            </a:extLst>
          </p:cNvPr>
          <p:cNvSpPr txBox="1"/>
          <p:nvPr/>
        </p:nvSpPr>
        <p:spPr>
          <a:xfrm>
            <a:off x="1043916" y="4994449"/>
            <a:ext cx="4133307" cy="400110"/>
          </a:xfrm>
          <a:prstGeom prst="rect">
            <a:avLst/>
          </a:prstGeom>
          <a:solidFill>
            <a:schemeClr val="accent5">
              <a:lumMod val="20000"/>
              <a:lumOff val="80000"/>
            </a:schemeClr>
          </a:solidFill>
        </p:spPr>
        <p:txBody>
          <a:bodyPr wrap="square" rtlCol="0">
            <a:spAutoFit/>
          </a:bodyPr>
          <a:lstStyle>
            <a:defPPr>
              <a:defRPr lang="zh-CN"/>
            </a:defPPr>
            <a:lvl1pPr algn="ctr">
              <a:defRPr kumimoji="1" sz="2000" b="1">
                <a:solidFill>
                  <a:srgbClr val="002060"/>
                </a:solidFill>
                <a:latin typeface="Microsoft YaHei" panose="020B0503020204020204" pitchFamily="34" charset="-122"/>
                <a:ea typeface="Microsoft YaHei" panose="020B0503020204020204" pitchFamily="34" charset="-122"/>
              </a:defRPr>
            </a:lvl1pPr>
          </a:lstStyle>
          <a:p>
            <a:r>
              <a:rPr lang="en-US" altLang="zh-CN" dirty="0" err="1">
                <a:solidFill>
                  <a:srgbClr val="004098"/>
                </a:solidFill>
                <a:latin typeface="+mn-ea"/>
                <a:ea typeface="+mn-ea"/>
              </a:rPr>
              <a:t>Serverless</a:t>
            </a:r>
            <a:r>
              <a:rPr lang="en-US" altLang="zh-CN" dirty="0">
                <a:solidFill>
                  <a:srgbClr val="004098"/>
                </a:solidFill>
                <a:latin typeface="+mn-ea"/>
                <a:ea typeface="+mn-ea"/>
              </a:rPr>
              <a:t>-based</a:t>
            </a:r>
            <a:r>
              <a:rPr lang="zh-CN" altLang="en-US" dirty="0">
                <a:solidFill>
                  <a:srgbClr val="004098"/>
                </a:solidFill>
                <a:latin typeface="+mn-ea"/>
                <a:ea typeface="+mn-ea"/>
              </a:rPr>
              <a:t>：容器</a:t>
            </a:r>
            <a:endParaRPr lang="zh-CN" altLang="en-US" dirty="0">
              <a:solidFill>
                <a:srgbClr val="C00000"/>
              </a:solidFill>
              <a:latin typeface="+mn-ea"/>
              <a:ea typeface="+mn-ea"/>
            </a:endParaRPr>
          </a:p>
        </p:txBody>
      </p:sp>
      <p:cxnSp>
        <p:nvCxnSpPr>
          <p:cNvPr id="23" name="直接箭头连接符 22">
            <a:extLst>
              <a:ext uri="{FF2B5EF4-FFF2-40B4-BE49-F238E27FC236}">
                <a16:creationId xmlns:a16="http://schemas.microsoft.com/office/drawing/2014/main" xmlns="" id="{867FD486-8D34-4EBB-914E-47CAEB5802B2}"/>
              </a:ext>
            </a:extLst>
          </p:cNvPr>
          <p:cNvCxnSpPr>
            <a:cxnSpLocks/>
          </p:cNvCxnSpPr>
          <p:nvPr/>
        </p:nvCxnSpPr>
        <p:spPr>
          <a:xfrm flipV="1">
            <a:off x="2100206" y="5394559"/>
            <a:ext cx="0" cy="8353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直接箭头连接符 23">
            <a:extLst>
              <a:ext uri="{FF2B5EF4-FFF2-40B4-BE49-F238E27FC236}">
                <a16:creationId xmlns:a16="http://schemas.microsoft.com/office/drawing/2014/main" xmlns="" id="{59FD34A6-C809-44D1-A6AD-35DA0F886814}"/>
              </a:ext>
            </a:extLst>
          </p:cNvPr>
          <p:cNvCxnSpPr>
            <a:cxnSpLocks/>
          </p:cNvCxnSpPr>
          <p:nvPr/>
        </p:nvCxnSpPr>
        <p:spPr>
          <a:xfrm>
            <a:off x="2100206" y="6220599"/>
            <a:ext cx="536102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5" name="矩形 24">
            <a:extLst>
              <a:ext uri="{FF2B5EF4-FFF2-40B4-BE49-F238E27FC236}">
                <a16:creationId xmlns:a16="http://schemas.microsoft.com/office/drawing/2014/main" xmlns="" id="{B0913AA1-B940-47B6-A1D8-4AE8693637D3}"/>
              </a:ext>
            </a:extLst>
          </p:cNvPr>
          <p:cNvSpPr/>
          <p:nvPr/>
        </p:nvSpPr>
        <p:spPr>
          <a:xfrm>
            <a:off x="1043916" y="5434789"/>
            <a:ext cx="1056290" cy="377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Arial" panose="020B0604020202020204" pitchFamily="34" charset="0"/>
                <a:ea typeface="黑体" panose="02010609060101010101" pitchFamily="49" charset="-122"/>
                <a:cs typeface="Arial" panose="020B0604020202020204" pitchFamily="34" charset="0"/>
              </a:rPr>
              <a:t>资源使用量</a:t>
            </a:r>
          </a:p>
        </p:txBody>
      </p:sp>
      <p:sp>
        <p:nvSpPr>
          <p:cNvPr id="30" name="矩形 29"/>
          <p:cNvSpPr/>
          <p:nvPr/>
        </p:nvSpPr>
        <p:spPr>
          <a:xfrm>
            <a:off x="2116519" y="6045796"/>
            <a:ext cx="382315" cy="159036"/>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499380" y="5870992"/>
            <a:ext cx="382315" cy="333839"/>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881695" y="5602992"/>
            <a:ext cx="382315" cy="602942"/>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264556" y="5738649"/>
            <a:ext cx="382315" cy="465084"/>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647417" y="5870992"/>
            <a:ext cx="382315" cy="332739"/>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029732" y="5738650"/>
            <a:ext cx="382315" cy="466184"/>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412047" y="5870993"/>
            <a:ext cx="382315" cy="331638"/>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矩形 36"/>
          <p:cNvSpPr/>
          <p:nvPr/>
        </p:nvSpPr>
        <p:spPr>
          <a:xfrm>
            <a:off x="4794908" y="6045796"/>
            <a:ext cx="382315" cy="15683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矩形 37"/>
          <p:cNvSpPr/>
          <p:nvPr/>
        </p:nvSpPr>
        <p:spPr>
          <a:xfrm>
            <a:off x="5177223" y="5870992"/>
            <a:ext cx="382315" cy="332739"/>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矩形 38"/>
          <p:cNvSpPr/>
          <p:nvPr/>
        </p:nvSpPr>
        <p:spPr>
          <a:xfrm>
            <a:off x="5559538" y="5870993"/>
            <a:ext cx="382315" cy="330536"/>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矩形 39"/>
          <p:cNvSpPr/>
          <p:nvPr/>
        </p:nvSpPr>
        <p:spPr>
          <a:xfrm>
            <a:off x="5942399" y="6045796"/>
            <a:ext cx="382315" cy="155732"/>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矩形 40"/>
          <p:cNvSpPr/>
          <p:nvPr/>
        </p:nvSpPr>
        <p:spPr>
          <a:xfrm>
            <a:off x="6324714" y="5870992"/>
            <a:ext cx="382315" cy="331637"/>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矩形 41"/>
          <p:cNvSpPr/>
          <p:nvPr/>
        </p:nvSpPr>
        <p:spPr>
          <a:xfrm>
            <a:off x="6707029" y="5602992"/>
            <a:ext cx="382315" cy="599522"/>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43" name="直接箭头连接符 42">
            <a:extLst>
              <a:ext uri="{FF2B5EF4-FFF2-40B4-BE49-F238E27FC236}">
                <a16:creationId xmlns:a16="http://schemas.microsoft.com/office/drawing/2014/main" xmlns="" id="{867FD486-8D34-4EBB-914E-47CAEB5802B2}"/>
              </a:ext>
            </a:extLst>
          </p:cNvPr>
          <p:cNvCxnSpPr>
            <a:cxnSpLocks/>
          </p:cNvCxnSpPr>
          <p:nvPr/>
        </p:nvCxnSpPr>
        <p:spPr>
          <a:xfrm flipV="1">
            <a:off x="2100206" y="1738076"/>
            <a:ext cx="0" cy="13479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4" name="椭圆 43">
            <a:extLst>
              <a:ext uri="{FF2B5EF4-FFF2-40B4-BE49-F238E27FC236}">
                <a16:creationId xmlns:a16="http://schemas.microsoft.com/office/drawing/2014/main" xmlns="" id="{FCF42430-9B2E-4FC8-B30B-4B11337D9EB8}"/>
              </a:ext>
            </a:extLst>
          </p:cNvPr>
          <p:cNvSpPr/>
          <p:nvPr/>
        </p:nvSpPr>
        <p:spPr>
          <a:xfrm>
            <a:off x="2583809" y="1725185"/>
            <a:ext cx="426855" cy="3379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箭头连接符 44">
            <a:extLst>
              <a:ext uri="{FF2B5EF4-FFF2-40B4-BE49-F238E27FC236}">
                <a16:creationId xmlns:a16="http://schemas.microsoft.com/office/drawing/2014/main" xmlns="" id="{AFE5BCC7-87E2-42DE-84B7-990DE57C8B8C}"/>
              </a:ext>
            </a:extLst>
          </p:cNvPr>
          <p:cNvCxnSpPr>
            <a:cxnSpLocks/>
            <a:stCxn id="44" idx="4"/>
            <a:endCxn id="49" idx="0"/>
          </p:cNvCxnSpPr>
          <p:nvPr/>
        </p:nvCxnSpPr>
        <p:spPr>
          <a:xfrm flipH="1">
            <a:off x="2470442" y="2063127"/>
            <a:ext cx="326795" cy="1930788"/>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46" name="组合 45">
            <a:extLst>
              <a:ext uri="{FF2B5EF4-FFF2-40B4-BE49-F238E27FC236}">
                <a16:creationId xmlns:a16="http://schemas.microsoft.com/office/drawing/2014/main" xmlns="" id="{5209E501-B26B-47F4-96E1-C4285D8F8E4A}"/>
              </a:ext>
            </a:extLst>
          </p:cNvPr>
          <p:cNvGrpSpPr/>
          <p:nvPr/>
        </p:nvGrpSpPr>
        <p:grpSpPr>
          <a:xfrm>
            <a:off x="1049511" y="3988496"/>
            <a:ext cx="2920765" cy="1962987"/>
            <a:chOff x="4955824" y="3174856"/>
            <a:chExt cx="3928883" cy="1737031"/>
          </a:xfrm>
        </p:grpSpPr>
        <p:sp>
          <p:nvSpPr>
            <p:cNvPr id="47" name="内容占位符 3">
              <a:extLst>
                <a:ext uri="{FF2B5EF4-FFF2-40B4-BE49-F238E27FC236}">
                  <a16:creationId xmlns:a16="http://schemas.microsoft.com/office/drawing/2014/main" xmlns="" id="{C5562502-8DB5-4C62-A098-4558384BC6E9}"/>
                </a:ext>
              </a:extLst>
            </p:cNvPr>
            <p:cNvSpPr txBox="1">
              <a:spLocks/>
            </p:cNvSpPr>
            <p:nvPr/>
          </p:nvSpPr>
          <p:spPr>
            <a:xfrm>
              <a:off x="5049130" y="3573479"/>
              <a:ext cx="3742271" cy="4001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b="1" dirty="0"/>
                <a:t>更低的峰值处理能力</a:t>
              </a:r>
              <a:endParaRPr lang="en-US" altLang="zh-CN" sz="1600" dirty="0"/>
            </a:p>
          </p:txBody>
        </p:sp>
        <p:sp>
          <p:nvSpPr>
            <p:cNvPr id="48" name="内容占位符 3">
              <a:extLst>
                <a:ext uri="{FF2B5EF4-FFF2-40B4-BE49-F238E27FC236}">
                  <a16:creationId xmlns:a16="http://schemas.microsoft.com/office/drawing/2014/main" xmlns="" id="{59B05DED-55CD-47C4-AF5B-8061EF3AE161}"/>
                </a:ext>
              </a:extLst>
            </p:cNvPr>
            <p:cNvSpPr txBox="1">
              <a:spLocks/>
            </p:cNvSpPr>
            <p:nvPr/>
          </p:nvSpPr>
          <p:spPr>
            <a:xfrm>
              <a:off x="5302345" y="3973589"/>
              <a:ext cx="3582362" cy="86438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400" dirty="0"/>
                <a:t>并发量受限</a:t>
              </a:r>
              <a:endParaRPr lang="en-US" altLang="zh-CN" sz="1400" dirty="0"/>
            </a:p>
            <a:p>
              <a:pPr marL="0" indent="0">
                <a:lnSpc>
                  <a:spcPct val="100000"/>
                </a:lnSpc>
                <a:buNone/>
              </a:pPr>
              <a:r>
                <a:rPr lang="zh-CN" altLang="en-US" sz="1400" dirty="0"/>
                <a:t>虚拟化的额外开销</a:t>
              </a:r>
              <a:endParaRPr lang="en-US" altLang="zh-CN" sz="1400" dirty="0"/>
            </a:p>
            <a:p>
              <a:pPr marL="0" indent="0">
                <a:lnSpc>
                  <a:spcPct val="100000"/>
                </a:lnSpc>
                <a:buNone/>
              </a:pPr>
              <a:r>
                <a:rPr lang="zh-CN" altLang="en-US" sz="1400" dirty="0"/>
                <a:t>共享资源的相互争用</a:t>
              </a:r>
              <a:endParaRPr lang="en-US" altLang="zh-CN" sz="1400" dirty="0"/>
            </a:p>
            <a:p>
              <a:pPr marL="0" indent="0">
                <a:lnSpc>
                  <a:spcPct val="100000"/>
                </a:lnSpc>
                <a:buNone/>
              </a:pPr>
              <a:endParaRPr lang="en-US" altLang="zh-CN" sz="1400" dirty="0"/>
            </a:p>
          </p:txBody>
        </p:sp>
        <p:sp>
          <p:nvSpPr>
            <p:cNvPr id="49" name="文本框 48">
              <a:extLst>
                <a:ext uri="{FF2B5EF4-FFF2-40B4-BE49-F238E27FC236}">
                  <a16:creationId xmlns:a16="http://schemas.microsoft.com/office/drawing/2014/main" xmlns="" id="{89305D9A-2576-4C7B-B14A-34A55E39D6CA}"/>
                </a:ext>
              </a:extLst>
            </p:cNvPr>
            <p:cNvSpPr txBox="1"/>
            <p:nvPr/>
          </p:nvSpPr>
          <p:spPr>
            <a:xfrm>
              <a:off x="4963256" y="3179651"/>
              <a:ext cx="3807881" cy="354054"/>
            </a:xfrm>
            <a:prstGeom prst="rect">
              <a:avLst/>
            </a:prstGeom>
            <a:solidFill>
              <a:schemeClr val="accent5">
                <a:lumMod val="20000"/>
                <a:lumOff val="80000"/>
              </a:schemeClr>
            </a:solidFill>
          </p:spPr>
          <p:txBody>
            <a:bodyPr wrap="square" rtlCol="0">
              <a:spAutoFit/>
            </a:bodyPr>
            <a:lstStyle>
              <a:defPPr>
                <a:defRPr lang="zh-CN"/>
              </a:defPPr>
              <a:lvl1pPr algn="ctr">
                <a:defRPr kumimoji="1" sz="2000" b="1">
                  <a:solidFill>
                    <a:srgbClr val="002060"/>
                  </a:solidFill>
                  <a:latin typeface="Microsoft YaHei" panose="020B0503020204020204" pitchFamily="34" charset="-122"/>
                  <a:ea typeface="Microsoft YaHei" panose="020B0503020204020204" pitchFamily="34" charset="-122"/>
                </a:defRPr>
              </a:lvl1pPr>
            </a:lstStyle>
            <a:p>
              <a:r>
                <a:rPr lang="zh-CN" altLang="en-US" dirty="0">
                  <a:solidFill>
                    <a:srgbClr val="004098"/>
                  </a:solidFill>
                  <a:latin typeface="+mn-ea"/>
                  <a:ea typeface="+mn-ea"/>
                </a:rPr>
                <a:t>对于</a:t>
              </a:r>
              <a:r>
                <a:rPr lang="en-US" altLang="zh-CN" dirty="0" err="1">
                  <a:solidFill>
                    <a:srgbClr val="004098"/>
                  </a:solidFill>
                  <a:latin typeface="+mn-ea"/>
                  <a:ea typeface="+mn-ea"/>
                </a:rPr>
                <a:t>Serverless</a:t>
              </a:r>
              <a:r>
                <a:rPr lang="en-US" altLang="zh-CN" dirty="0">
                  <a:solidFill>
                    <a:srgbClr val="004098"/>
                  </a:solidFill>
                  <a:latin typeface="+mn-ea"/>
                  <a:ea typeface="+mn-ea"/>
                </a:rPr>
                <a:t>-based</a:t>
              </a:r>
              <a:endParaRPr lang="zh-CN" altLang="en-US" dirty="0">
                <a:solidFill>
                  <a:srgbClr val="C00000"/>
                </a:solidFill>
                <a:latin typeface="+mn-ea"/>
                <a:ea typeface="+mn-ea"/>
              </a:endParaRPr>
            </a:p>
          </p:txBody>
        </p:sp>
        <p:sp>
          <p:nvSpPr>
            <p:cNvPr id="50" name="圆角矩形 105">
              <a:extLst>
                <a:ext uri="{FF2B5EF4-FFF2-40B4-BE49-F238E27FC236}">
                  <a16:creationId xmlns:a16="http://schemas.microsoft.com/office/drawing/2014/main" xmlns="" id="{701A3C0D-FBC6-4097-9B73-AE2C5FA18E1D}"/>
                </a:ext>
              </a:extLst>
            </p:cNvPr>
            <p:cNvSpPr/>
            <p:nvPr/>
          </p:nvSpPr>
          <p:spPr>
            <a:xfrm>
              <a:off x="4955824" y="3174856"/>
              <a:ext cx="3815314" cy="1737031"/>
            </a:xfrm>
            <a:prstGeom prst="roundRect">
              <a:avLst>
                <a:gd name="adj" fmla="val 41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n-ea"/>
              </a:endParaRPr>
            </a:p>
          </p:txBody>
        </p:sp>
      </p:grpSp>
      <p:sp>
        <p:nvSpPr>
          <p:cNvPr id="51" name="椭圆 50">
            <a:extLst>
              <a:ext uri="{FF2B5EF4-FFF2-40B4-BE49-F238E27FC236}">
                <a16:creationId xmlns:a16="http://schemas.microsoft.com/office/drawing/2014/main" xmlns="" id="{0A59F904-7555-4B20-BCA1-5999B8AF6241}"/>
              </a:ext>
            </a:extLst>
          </p:cNvPr>
          <p:cNvSpPr/>
          <p:nvPr/>
        </p:nvSpPr>
        <p:spPr>
          <a:xfrm>
            <a:off x="4596014" y="2757928"/>
            <a:ext cx="426855" cy="3379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xmlns="" id="{015B8F52-4797-40B1-BE45-F06910F53123}"/>
              </a:ext>
            </a:extLst>
          </p:cNvPr>
          <p:cNvSpPr/>
          <p:nvPr/>
        </p:nvSpPr>
        <p:spPr>
          <a:xfrm>
            <a:off x="6034930" y="2757928"/>
            <a:ext cx="426855" cy="3379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箭头连接符 52">
            <a:extLst>
              <a:ext uri="{FF2B5EF4-FFF2-40B4-BE49-F238E27FC236}">
                <a16:creationId xmlns:a16="http://schemas.microsoft.com/office/drawing/2014/main" xmlns="" id="{A688FF81-E402-4AF5-BF98-E6EA3216B2F1}"/>
              </a:ext>
            </a:extLst>
          </p:cNvPr>
          <p:cNvCxnSpPr>
            <a:cxnSpLocks/>
            <a:stCxn id="51" idx="4"/>
            <a:endCxn id="58" idx="0"/>
          </p:cNvCxnSpPr>
          <p:nvPr/>
        </p:nvCxnSpPr>
        <p:spPr>
          <a:xfrm>
            <a:off x="4809442" y="3095870"/>
            <a:ext cx="1820603" cy="898045"/>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4" name="直接箭头连接符 53">
            <a:extLst>
              <a:ext uri="{FF2B5EF4-FFF2-40B4-BE49-F238E27FC236}">
                <a16:creationId xmlns:a16="http://schemas.microsoft.com/office/drawing/2014/main" xmlns="" id="{86E6C2C2-E429-4004-AA8B-C06D7F6293A4}"/>
              </a:ext>
            </a:extLst>
          </p:cNvPr>
          <p:cNvCxnSpPr>
            <a:cxnSpLocks/>
            <a:stCxn id="52" idx="4"/>
            <a:endCxn id="58" idx="0"/>
          </p:cNvCxnSpPr>
          <p:nvPr/>
        </p:nvCxnSpPr>
        <p:spPr>
          <a:xfrm>
            <a:off x="6248358" y="3095870"/>
            <a:ext cx="381687" cy="898045"/>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55" name="组合 54">
            <a:extLst>
              <a:ext uri="{FF2B5EF4-FFF2-40B4-BE49-F238E27FC236}">
                <a16:creationId xmlns:a16="http://schemas.microsoft.com/office/drawing/2014/main" xmlns="" id="{5209E501-B26B-47F4-96E1-C4285D8F8E4A}"/>
              </a:ext>
            </a:extLst>
          </p:cNvPr>
          <p:cNvGrpSpPr/>
          <p:nvPr/>
        </p:nvGrpSpPr>
        <p:grpSpPr>
          <a:xfrm>
            <a:off x="5209114" y="3988496"/>
            <a:ext cx="2876413" cy="1962987"/>
            <a:chOff x="4955824" y="3174856"/>
            <a:chExt cx="3869222" cy="1737031"/>
          </a:xfrm>
        </p:grpSpPr>
        <p:sp>
          <p:nvSpPr>
            <p:cNvPr id="56" name="内容占位符 3">
              <a:extLst>
                <a:ext uri="{FF2B5EF4-FFF2-40B4-BE49-F238E27FC236}">
                  <a16:creationId xmlns:a16="http://schemas.microsoft.com/office/drawing/2014/main" xmlns="" id="{C5562502-8DB5-4C62-A098-4558384BC6E9}"/>
                </a:ext>
              </a:extLst>
            </p:cNvPr>
            <p:cNvSpPr txBox="1">
              <a:spLocks/>
            </p:cNvSpPr>
            <p:nvPr/>
          </p:nvSpPr>
          <p:spPr>
            <a:xfrm>
              <a:off x="5049130" y="3573479"/>
              <a:ext cx="3742271" cy="4001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b="1" dirty="0"/>
                <a:t>更低的资源利用率</a:t>
              </a:r>
              <a:endParaRPr lang="en-US" altLang="zh-CN" sz="1600" dirty="0"/>
            </a:p>
          </p:txBody>
        </p:sp>
        <p:sp>
          <p:nvSpPr>
            <p:cNvPr id="57" name="内容占位符 3">
              <a:extLst>
                <a:ext uri="{FF2B5EF4-FFF2-40B4-BE49-F238E27FC236}">
                  <a16:creationId xmlns:a16="http://schemas.microsoft.com/office/drawing/2014/main" xmlns="" id="{59B05DED-55CD-47C4-AF5B-8061EF3AE161}"/>
                </a:ext>
              </a:extLst>
            </p:cNvPr>
            <p:cNvSpPr txBox="1">
              <a:spLocks/>
            </p:cNvSpPr>
            <p:nvPr/>
          </p:nvSpPr>
          <p:spPr>
            <a:xfrm>
              <a:off x="5242684" y="4035436"/>
              <a:ext cx="3582362" cy="56228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400" dirty="0"/>
                <a:t>实例长时间占用固定资源量（</a:t>
              </a:r>
              <a:r>
                <a:rPr lang="en-US" altLang="zh-CN" sz="1400" dirty="0"/>
                <a:t>Cores</a:t>
              </a:r>
              <a:r>
                <a:rPr lang="zh-CN" altLang="en-US" sz="1400" dirty="0"/>
                <a:t>，</a:t>
              </a:r>
              <a:r>
                <a:rPr lang="en-US" altLang="zh-CN" sz="1400" dirty="0"/>
                <a:t>Memory space</a:t>
              </a:r>
              <a:r>
                <a:rPr lang="zh-CN" altLang="en-US" sz="1400" dirty="0"/>
                <a:t>）造成的资源浪费</a:t>
              </a:r>
              <a:endParaRPr lang="en-US" altLang="zh-CN" sz="1400" dirty="0"/>
            </a:p>
          </p:txBody>
        </p:sp>
        <p:sp>
          <p:nvSpPr>
            <p:cNvPr id="58" name="文本框 57">
              <a:extLst>
                <a:ext uri="{FF2B5EF4-FFF2-40B4-BE49-F238E27FC236}">
                  <a16:creationId xmlns:a16="http://schemas.microsoft.com/office/drawing/2014/main" xmlns="" id="{89305D9A-2576-4C7B-B14A-34A55E39D6CA}"/>
                </a:ext>
              </a:extLst>
            </p:cNvPr>
            <p:cNvSpPr txBox="1"/>
            <p:nvPr/>
          </p:nvSpPr>
          <p:spPr>
            <a:xfrm>
              <a:off x="4963256" y="3179651"/>
              <a:ext cx="3807881" cy="354054"/>
            </a:xfrm>
            <a:prstGeom prst="rect">
              <a:avLst/>
            </a:prstGeom>
            <a:solidFill>
              <a:schemeClr val="accent5">
                <a:lumMod val="20000"/>
                <a:lumOff val="80000"/>
              </a:schemeClr>
            </a:solidFill>
          </p:spPr>
          <p:txBody>
            <a:bodyPr wrap="square" rtlCol="0">
              <a:spAutoFit/>
            </a:bodyPr>
            <a:lstStyle>
              <a:defPPr>
                <a:defRPr lang="zh-CN"/>
              </a:defPPr>
              <a:lvl1pPr algn="ctr">
                <a:defRPr kumimoji="1" sz="2000" b="1">
                  <a:solidFill>
                    <a:srgbClr val="002060"/>
                  </a:solidFill>
                  <a:latin typeface="Microsoft YaHei" panose="020B0503020204020204" pitchFamily="34" charset="-122"/>
                  <a:ea typeface="Microsoft YaHei" panose="020B0503020204020204" pitchFamily="34" charset="-122"/>
                </a:defRPr>
              </a:lvl1pPr>
            </a:lstStyle>
            <a:p>
              <a:r>
                <a:rPr lang="zh-CN" altLang="en-US" dirty="0">
                  <a:solidFill>
                    <a:srgbClr val="004098"/>
                  </a:solidFill>
                  <a:latin typeface="+mn-ea"/>
                  <a:ea typeface="+mn-ea"/>
                </a:rPr>
                <a:t>对于</a:t>
              </a:r>
              <a:r>
                <a:rPr lang="en-US" altLang="zh-CN" dirty="0" err="1">
                  <a:solidFill>
                    <a:srgbClr val="004098"/>
                  </a:solidFill>
                  <a:latin typeface="+mn-ea"/>
                  <a:ea typeface="+mn-ea"/>
                </a:rPr>
                <a:t>IaaS</a:t>
              </a:r>
              <a:r>
                <a:rPr lang="en-US" altLang="zh-CN" dirty="0">
                  <a:solidFill>
                    <a:srgbClr val="004098"/>
                  </a:solidFill>
                  <a:latin typeface="+mn-ea"/>
                  <a:ea typeface="+mn-ea"/>
                </a:rPr>
                <a:t>-based</a:t>
              </a:r>
              <a:endParaRPr lang="zh-CN" altLang="en-US" dirty="0">
                <a:solidFill>
                  <a:srgbClr val="C00000"/>
                </a:solidFill>
                <a:latin typeface="+mn-ea"/>
                <a:ea typeface="+mn-ea"/>
              </a:endParaRPr>
            </a:p>
          </p:txBody>
        </p:sp>
        <p:sp>
          <p:nvSpPr>
            <p:cNvPr id="59" name="圆角矩形 105">
              <a:extLst>
                <a:ext uri="{FF2B5EF4-FFF2-40B4-BE49-F238E27FC236}">
                  <a16:creationId xmlns:a16="http://schemas.microsoft.com/office/drawing/2014/main" xmlns="" id="{701A3C0D-FBC6-4097-9B73-AE2C5FA18E1D}"/>
                </a:ext>
              </a:extLst>
            </p:cNvPr>
            <p:cNvSpPr/>
            <p:nvPr/>
          </p:nvSpPr>
          <p:spPr>
            <a:xfrm>
              <a:off x="4955824" y="3174856"/>
              <a:ext cx="3815314" cy="1737031"/>
            </a:xfrm>
            <a:prstGeom prst="roundRect">
              <a:avLst>
                <a:gd name="adj" fmla="val 41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n-ea"/>
              </a:endParaRPr>
            </a:p>
          </p:txBody>
        </p:sp>
      </p:grpSp>
    </p:spTree>
    <p:extLst>
      <p:ext uri="{BB962C8B-B14F-4D97-AF65-F5344CB8AC3E}">
        <p14:creationId xmlns:p14="http://schemas.microsoft.com/office/powerpoint/2010/main" val="336898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100"/>
                                        <p:tgtEl>
                                          <p:spTgt spid="30"/>
                                        </p:tgtEl>
                                      </p:cBhvr>
                                    </p:animEffect>
                                  </p:childTnLst>
                                </p:cTn>
                              </p:par>
                            </p:childTnLst>
                          </p:cTn>
                        </p:par>
                        <p:par>
                          <p:cTn id="44" fill="hold">
                            <p:stCondLst>
                              <p:cond delay="6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100"/>
                                        <p:tgtEl>
                                          <p:spTgt spid="31"/>
                                        </p:tgtEl>
                                      </p:cBhvr>
                                    </p:animEffect>
                                  </p:childTnLst>
                                </p:cTn>
                              </p:par>
                            </p:childTnLst>
                          </p:cTn>
                        </p:par>
                        <p:par>
                          <p:cTn id="48" fill="hold">
                            <p:stCondLst>
                              <p:cond delay="700"/>
                            </p:stCondLst>
                            <p:childTnLst>
                              <p:par>
                                <p:cTn id="49" presetID="22" presetClass="entr" presetSubtype="8"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100"/>
                                        <p:tgtEl>
                                          <p:spTgt spid="32"/>
                                        </p:tgtEl>
                                      </p:cBhvr>
                                    </p:animEffect>
                                  </p:childTnLst>
                                </p:cTn>
                              </p:par>
                            </p:childTnLst>
                          </p:cTn>
                        </p:par>
                        <p:par>
                          <p:cTn id="52" fill="hold">
                            <p:stCondLst>
                              <p:cond delay="800"/>
                            </p:stCondLst>
                            <p:childTnLst>
                              <p:par>
                                <p:cTn id="53" presetID="22" presetClass="entr" presetSubtype="8"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100"/>
                                        <p:tgtEl>
                                          <p:spTgt spid="33"/>
                                        </p:tgtEl>
                                      </p:cBhvr>
                                    </p:animEffect>
                                  </p:childTnLst>
                                </p:cTn>
                              </p:par>
                            </p:childTnLst>
                          </p:cTn>
                        </p:par>
                        <p:par>
                          <p:cTn id="56" fill="hold">
                            <p:stCondLst>
                              <p:cond delay="90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100"/>
                                        <p:tgtEl>
                                          <p:spTgt spid="34"/>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
                                        <p:tgtEl>
                                          <p:spTgt spid="35"/>
                                        </p:tgtEl>
                                      </p:cBhvr>
                                    </p:animEffect>
                                  </p:childTnLst>
                                </p:cTn>
                              </p:par>
                            </p:childTnLst>
                          </p:cTn>
                        </p:par>
                        <p:par>
                          <p:cTn id="64" fill="hold">
                            <p:stCondLst>
                              <p:cond delay="1100"/>
                            </p:stCondLst>
                            <p:childTnLst>
                              <p:par>
                                <p:cTn id="65" presetID="22" presetClass="entr" presetSubtype="8"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100"/>
                                        <p:tgtEl>
                                          <p:spTgt spid="36"/>
                                        </p:tgtEl>
                                      </p:cBhvr>
                                    </p:animEffect>
                                  </p:childTnLst>
                                </p:cTn>
                              </p:par>
                            </p:childTnLst>
                          </p:cTn>
                        </p:par>
                        <p:par>
                          <p:cTn id="68" fill="hold">
                            <p:stCondLst>
                              <p:cond delay="12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100"/>
                                        <p:tgtEl>
                                          <p:spTgt spid="37"/>
                                        </p:tgtEl>
                                      </p:cBhvr>
                                    </p:animEffect>
                                  </p:childTnLst>
                                </p:cTn>
                              </p:par>
                            </p:childTnLst>
                          </p:cTn>
                        </p:par>
                        <p:par>
                          <p:cTn id="72" fill="hold">
                            <p:stCondLst>
                              <p:cond delay="1300"/>
                            </p:stCondLst>
                            <p:childTnLst>
                              <p:par>
                                <p:cTn id="73" presetID="22" presetClass="entr" presetSubtype="8"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100"/>
                                        <p:tgtEl>
                                          <p:spTgt spid="38"/>
                                        </p:tgtEl>
                                      </p:cBhvr>
                                    </p:animEffect>
                                  </p:childTnLst>
                                </p:cTn>
                              </p:par>
                            </p:childTnLst>
                          </p:cTn>
                        </p:par>
                        <p:par>
                          <p:cTn id="76" fill="hold">
                            <p:stCondLst>
                              <p:cond delay="1400"/>
                            </p:stCondLst>
                            <p:childTnLst>
                              <p:par>
                                <p:cTn id="77" presetID="22" presetClass="entr" presetSubtype="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left)">
                                      <p:cBhvr>
                                        <p:cTn id="79" dur="100"/>
                                        <p:tgtEl>
                                          <p:spTgt spid="39"/>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100"/>
                                        <p:tgtEl>
                                          <p:spTgt spid="40"/>
                                        </p:tgtEl>
                                      </p:cBhvr>
                                    </p:animEffect>
                                  </p:childTnLst>
                                </p:cTn>
                              </p:par>
                            </p:childTnLst>
                          </p:cTn>
                        </p:par>
                        <p:par>
                          <p:cTn id="84" fill="hold">
                            <p:stCondLst>
                              <p:cond delay="16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100"/>
                                        <p:tgtEl>
                                          <p:spTgt spid="41"/>
                                        </p:tgtEl>
                                      </p:cBhvr>
                                    </p:animEffect>
                                  </p:childTnLst>
                                </p:cTn>
                              </p:par>
                            </p:childTnLst>
                          </p:cTn>
                        </p:par>
                        <p:par>
                          <p:cTn id="88" fill="hold">
                            <p:stCondLst>
                              <p:cond delay="1700"/>
                            </p:stCondLst>
                            <p:childTnLst>
                              <p:par>
                                <p:cTn id="89" presetID="22" presetClass="entr" presetSubtype="8"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left)">
                                      <p:cBhvr>
                                        <p:cTn id="91" dur="100"/>
                                        <p:tgtEl>
                                          <p:spTgt spid="4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3"/>
                                        </p:tgtEl>
                                      </p:cBhvr>
                                    </p:animEffect>
                                    <p:set>
                                      <p:cBhvr>
                                        <p:cTn id="99" dur="1" fill="hold">
                                          <p:stCondLst>
                                            <p:cond delay="499"/>
                                          </p:stCondLst>
                                        </p:cTn>
                                        <p:tgtEl>
                                          <p:spTgt spid="13"/>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16"/>
                                        </p:tgtEl>
                                      </p:cBhvr>
                                    </p:animEffect>
                                    <p:set>
                                      <p:cBhvr>
                                        <p:cTn id="105" dur="1" fill="hold">
                                          <p:stCondLst>
                                            <p:cond delay="499"/>
                                          </p:stCondLst>
                                        </p:cTn>
                                        <p:tgtEl>
                                          <p:spTgt spid="16"/>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7"/>
                                        </p:tgtEl>
                                      </p:cBhvr>
                                    </p:animEffect>
                                    <p:set>
                                      <p:cBhvr>
                                        <p:cTn id="108" dur="1" fill="hold">
                                          <p:stCondLst>
                                            <p:cond delay="499"/>
                                          </p:stCondLst>
                                        </p:cTn>
                                        <p:tgtEl>
                                          <p:spTgt spid="17"/>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20"/>
                                        </p:tgtEl>
                                      </p:cBhvr>
                                    </p:animEffect>
                                    <p:set>
                                      <p:cBhvr>
                                        <p:cTn id="111" dur="1" fill="hold">
                                          <p:stCondLst>
                                            <p:cond delay="499"/>
                                          </p:stCondLst>
                                        </p:cTn>
                                        <p:tgtEl>
                                          <p:spTgt spid="20"/>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1"/>
                                        </p:tgtEl>
                                      </p:cBhvr>
                                    </p:animEffect>
                                    <p:set>
                                      <p:cBhvr>
                                        <p:cTn id="114" dur="1" fill="hold">
                                          <p:stCondLst>
                                            <p:cond delay="499"/>
                                          </p:stCondLst>
                                        </p:cTn>
                                        <p:tgtEl>
                                          <p:spTgt spid="21"/>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2"/>
                                        </p:tgtEl>
                                      </p:cBhvr>
                                    </p:animEffect>
                                    <p:set>
                                      <p:cBhvr>
                                        <p:cTn id="117" dur="1" fill="hold">
                                          <p:stCondLst>
                                            <p:cond delay="499"/>
                                          </p:stCondLst>
                                        </p:cTn>
                                        <p:tgtEl>
                                          <p:spTgt spid="22"/>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23"/>
                                        </p:tgtEl>
                                      </p:cBhvr>
                                    </p:animEffect>
                                    <p:set>
                                      <p:cBhvr>
                                        <p:cTn id="120" dur="1" fill="hold">
                                          <p:stCondLst>
                                            <p:cond delay="499"/>
                                          </p:stCondLst>
                                        </p:cTn>
                                        <p:tgtEl>
                                          <p:spTgt spid="23"/>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24"/>
                                        </p:tgtEl>
                                      </p:cBhvr>
                                    </p:animEffect>
                                    <p:set>
                                      <p:cBhvr>
                                        <p:cTn id="123" dur="1" fill="hold">
                                          <p:stCondLst>
                                            <p:cond delay="499"/>
                                          </p:stCondLst>
                                        </p:cTn>
                                        <p:tgtEl>
                                          <p:spTgt spid="24"/>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5"/>
                                        </p:tgtEl>
                                      </p:cBhvr>
                                    </p:animEffect>
                                    <p:set>
                                      <p:cBhvr>
                                        <p:cTn id="126" dur="1" fill="hold">
                                          <p:stCondLst>
                                            <p:cond delay="499"/>
                                          </p:stCondLst>
                                        </p:cTn>
                                        <p:tgtEl>
                                          <p:spTgt spid="25"/>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30"/>
                                        </p:tgtEl>
                                      </p:cBhvr>
                                    </p:animEffect>
                                    <p:set>
                                      <p:cBhvr>
                                        <p:cTn id="129" dur="1" fill="hold">
                                          <p:stCondLst>
                                            <p:cond delay="499"/>
                                          </p:stCondLst>
                                        </p:cTn>
                                        <p:tgtEl>
                                          <p:spTgt spid="30"/>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31"/>
                                        </p:tgtEl>
                                      </p:cBhvr>
                                    </p:animEffect>
                                    <p:set>
                                      <p:cBhvr>
                                        <p:cTn id="132" dur="1" fill="hold">
                                          <p:stCondLst>
                                            <p:cond delay="499"/>
                                          </p:stCondLst>
                                        </p:cTn>
                                        <p:tgtEl>
                                          <p:spTgt spid="31"/>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32"/>
                                        </p:tgtEl>
                                      </p:cBhvr>
                                    </p:animEffect>
                                    <p:set>
                                      <p:cBhvr>
                                        <p:cTn id="135" dur="1" fill="hold">
                                          <p:stCondLst>
                                            <p:cond delay="499"/>
                                          </p:stCondLst>
                                        </p:cTn>
                                        <p:tgtEl>
                                          <p:spTgt spid="32"/>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33"/>
                                        </p:tgtEl>
                                      </p:cBhvr>
                                    </p:animEffect>
                                    <p:set>
                                      <p:cBhvr>
                                        <p:cTn id="138" dur="1" fill="hold">
                                          <p:stCondLst>
                                            <p:cond delay="499"/>
                                          </p:stCondLst>
                                        </p:cTn>
                                        <p:tgtEl>
                                          <p:spTgt spid="33"/>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34"/>
                                        </p:tgtEl>
                                      </p:cBhvr>
                                    </p:animEffect>
                                    <p:set>
                                      <p:cBhvr>
                                        <p:cTn id="141" dur="1" fill="hold">
                                          <p:stCondLst>
                                            <p:cond delay="499"/>
                                          </p:stCondLst>
                                        </p:cTn>
                                        <p:tgtEl>
                                          <p:spTgt spid="34"/>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35"/>
                                        </p:tgtEl>
                                      </p:cBhvr>
                                    </p:animEffect>
                                    <p:set>
                                      <p:cBhvr>
                                        <p:cTn id="144" dur="1" fill="hold">
                                          <p:stCondLst>
                                            <p:cond delay="499"/>
                                          </p:stCondLst>
                                        </p:cTn>
                                        <p:tgtEl>
                                          <p:spTgt spid="35"/>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36"/>
                                        </p:tgtEl>
                                      </p:cBhvr>
                                    </p:animEffect>
                                    <p:set>
                                      <p:cBhvr>
                                        <p:cTn id="147" dur="1" fill="hold">
                                          <p:stCondLst>
                                            <p:cond delay="499"/>
                                          </p:stCondLst>
                                        </p:cTn>
                                        <p:tgtEl>
                                          <p:spTgt spid="36"/>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37"/>
                                        </p:tgtEl>
                                      </p:cBhvr>
                                    </p:animEffect>
                                    <p:set>
                                      <p:cBhvr>
                                        <p:cTn id="150" dur="1" fill="hold">
                                          <p:stCondLst>
                                            <p:cond delay="499"/>
                                          </p:stCondLst>
                                        </p:cTn>
                                        <p:tgtEl>
                                          <p:spTgt spid="37"/>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8"/>
                                        </p:tgtEl>
                                      </p:cBhvr>
                                    </p:animEffect>
                                    <p:set>
                                      <p:cBhvr>
                                        <p:cTn id="153" dur="1" fill="hold">
                                          <p:stCondLst>
                                            <p:cond delay="499"/>
                                          </p:stCondLst>
                                        </p:cTn>
                                        <p:tgtEl>
                                          <p:spTgt spid="38"/>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9"/>
                                        </p:tgtEl>
                                      </p:cBhvr>
                                    </p:animEffect>
                                    <p:set>
                                      <p:cBhvr>
                                        <p:cTn id="156" dur="1" fill="hold">
                                          <p:stCondLst>
                                            <p:cond delay="499"/>
                                          </p:stCondLst>
                                        </p:cTn>
                                        <p:tgtEl>
                                          <p:spTgt spid="39"/>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40"/>
                                        </p:tgtEl>
                                      </p:cBhvr>
                                    </p:animEffect>
                                    <p:set>
                                      <p:cBhvr>
                                        <p:cTn id="159" dur="1" fill="hold">
                                          <p:stCondLst>
                                            <p:cond delay="499"/>
                                          </p:stCondLst>
                                        </p:cTn>
                                        <p:tgtEl>
                                          <p:spTgt spid="40"/>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41"/>
                                        </p:tgtEl>
                                      </p:cBhvr>
                                    </p:animEffect>
                                    <p:set>
                                      <p:cBhvr>
                                        <p:cTn id="162" dur="1" fill="hold">
                                          <p:stCondLst>
                                            <p:cond delay="499"/>
                                          </p:stCondLst>
                                        </p:cTn>
                                        <p:tgtEl>
                                          <p:spTgt spid="41"/>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42"/>
                                        </p:tgtEl>
                                      </p:cBhvr>
                                    </p:animEffect>
                                    <p:set>
                                      <p:cBhvr>
                                        <p:cTn id="165" dur="1" fill="hold">
                                          <p:stCondLst>
                                            <p:cond delay="499"/>
                                          </p:stCondLst>
                                        </p:cTn>
                                        <p:tgtEl>
                                          <p:spTgt spid="42"/>
                                        </p:tgtEl>
                                        <p:attrNameLst>
                                          <p:attrName>style.visibility</p:attrName>
                                        </p:attrNameLst>
                                      </p:cBhvr>
                                      <p:to>
                                        <p:strVal val="hidden"/>
                                      </p:to>
                                    </p:set>
                                  </p:childTnLst>
                                </p:cTn>
                              </p:par>
                              <p:par>
                                <p:cTn id="166" presetID="22" presetClass="entr" presetSubtype="4" fill="hold" grpId="0" nodeType="withEffect">
                                  <p:stCondLst>
                                    <p:cond delay="0"/>
                                  </p:stCondLst>
                                  <p:childTnLst>
                                    <p:set>
                                      <p:cBhvr>
                                        <p:cTn id="167" dur="1" fill="hold">
                                          <p:stCondLst>
                                            <p:cond delay="0"/>
                                          </p:stCondLst>
                                        </p:cTn>
                                        <p:tgtEl>
                                          <p:spTgt spid="44"/>
                                        </p:tgtEl>
                                        <p:attrNameLst>
                                          <p:attrName>style.visibility</p:attrName>
                                        </p:attrNameLst>
                                      </p:cBhvr>
                                      <p:to>
                                        <p:strVal val="visible"/>
                                      </p:to>
                                    </p:set>
                                    <p:animEffect transition="in" filter="wipe(down)">
                                      <p:cBhvr>
                                        <p:cTn id="168" dur="500"/>
                                        <p:tgtEl>
                                          <p:spTgt spid="44"/>
                                        </p:tgtEl>
                                      </p:cBhvr>
                                    </p:animEffect>
                                  </p:childTnLst>
                                </p:cTn>
                              </p:par>
                              <p:par>
                                <p:cTn id="169" presetID="22" presetClass="entr" presetSubtype="4" fill="hold" nodeType="withEffect">
                                  <p:stCondLst>
                                    <p:cond delay="0"/>
                                  </p:stCondLst>
                                  <p:childTnLst>
                                    <p:set>
                                      <p:cBhvr>
                                        <p:cTn id="170" dur="1" fill="hold">
                                          <p:stCondLst>
                                            <p:cond delay="0"/>
                                          </p:stCondLst>
                                        </p:cTn>
                                        <p:tgtEl>
                                          <p:spTgt spid="45"/>
                                        </p:tgtEl>
                                        <p:attrNameLst>
                                          <p:attrName>style.visibility</p:attrName>
                                        </p:attrNameLst>
                                      </p:cBhvr>
                                      <p:to>
                                        <p:strVal val="visible"/>
                                      </p:to>
                                    </p:set>
                                    <p:animEffect transition="in" filter="wipe(down)">
                                      <p:cBhvr>
                                        <p:cTn id="171" dur="1000"/>
                                        <p:tgtEl>
                                          <p:spTgt spid="45"/>
                                        </p:tgtEl>
                                      </p:cBhvr>
                                    </p:animEffect>
                                  </p:childTnLst>
                                </p:cTn>
                              </p:par>
                              <p:par>
                                <p:cTn id="172" presetID="10" presetClass="entr" presetSubtype="0" fill="hold" nodeType="withEffect">
                                  <p:stCondLst>
                                    <p:cond delay="0"/>
                                  </p:stCondLst>
                                  <p:childTnLst>
                                    <p:set>
                                      <p:cBhvr>
                                        <p:cTn id="173" dur="1" fill="hold">
                                          <p:stCondLst>
                                            <p:cond delay="0"/>
                                          </p:stCondLst>
                                        </p:cTn>
                                        <p:tgtEl>
                                          <p:spTgt spid="46"/>
                                        </p:tgtEl>
                                        <p:attrNameLst>
                                          <p:attrName>style.visibility</p:attrName>
                                        </p:attrNameLst>
                                      </p:cBhvr>
                                      <p:to>
                                        <p:strVal val="visible"/>
                                      </p:to>
                                    </p:set>
                                    <p:animEffect transition="in" filter="fade">
                                      <p:cBhvr>
                                        <p:cTn id="174" dur="500"/>
                                        <p:tgtEl>
                                          <p:spTgt spid="46"/>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0" nodeType="clickEffect">
                                  <p:stCondLst>
                                    <p:cond delay="0"/>
                                  </p:stCondLst>
                                  <p:childTnLst>
                                    <p:set>
                                      <p:cBhvr>
                                        <p:cTn id="178" dur="1" fill="hold">
                                          <p:stCondLst>
                                            <p:cond delay="0"/>
                                          </p:stCondLst>
                                        </p:cTn>
                                        <p:tgtEl>
                                          <p:spTgt spid="51"/>
                                        </p:tgtEl>
                                        <p:attrNameLst>
                                          <p:attrName>style.visibility</p:attrName>
                                        </p:attrNameLst>
                                      </p:cBhvr>
                                      <p:to>
                                        <p:strVal val="visible"/>
                                      </p:to>
                                    </p:set>
                                    <p:animEffect transition="in" filter="wipe(down)">
                                      <p:cBhvr>
                                        <p:cTn id="179" dur="500"/>
                                        <p:tgtEl>
                                          <p:spTgt spid="51"/>
                                        </p:tgtEl>
                                      </p:cBhvr>
                                    </p:animEffect>
                                  </p:childTnLst>
                                </p:cTn>
                              </p:par>
                              <p:par>
                                <p:cTn id="180" presetID="22" presetClass="entr" presetSubtype="4" fill="hold" grpId="0" nodeType="withEffect">
                                  <p:stCondLst>
                                    <p:cond delay="0"/>
                                  </p:stCondLst>
                                  <p:childTnLst>
                                    <p:set>
                                      <p:cBhvr>
                                        <p:cTn id="181" dur="1" fill="hold">
                                          <p:stCondLst>
                                            <p:cond delay="0"/>
                                          </p:stCondLst>
                                        </p:cTn>
                                        <p:tgtEl>
                                          <p:spTgt spid="52"/>
                                        </p:tgtEl>
                                        <p:attrNameLst>
                                          <p:attrName>style.visibility</p:attrName>
                                        </p:attrNameLst>
                                      </p:cBhvr>
                                      <p:to>
                                        <p:strVal val="visible"/>
                                      </p:to>
                                    </p:set>
                                    <p:animEffect transition="in" filter="wipe(down)">
                                      <p:cBhvr>
                                        <p:cTn id="182" dur="500"/>
                                        <p:tgtEl>
                                          <p:spTgt spid="52"/>
                                        </p:tgtEl>
                                      </p:cBhvr>
                                    </p:animEffect>
                                  </p:childTnLst>
                                </p:cTn>
                              </p:par>
                              <p:par>
                                <p:cTn id="183" presetID="22" presetClass="entr" presetSubtype="4" fill="hold" nodeType="withEffect">
                                  <p:stCondLst>
                                    <p:cond delay="0"/>
                                  </p:stCondLst>
                                  <p:childTnLst>
                                    <p:set>
                                      <p:cBhvr>
                                        <p:cTn id="184" dur="1" fill="hold">
                                          <p:stCondLst>
                                            <p:cond delay="0"/>
                                          </p:stCondLst>
                                        </p:cTn>
                                        <p:tgtEl>
                                          <p:spTgt spid="53"/>
                                        </p:tgtEl>
                                        <p:attrNameLst>
                                          <p:attrName>style.visibility</p:attrName>
                                        </p:attrNameLst>
                                      </p:cBhvr>
                                      <p:to>
                                        <p:strVal val="visible"/>
                                      </p:to>
                                    </p:set>
                                    <p:animEffect transition="in" filter="wipe(down)">
                                      <p:cBhvr>
                                        <p:cTn id="185" dur="1000"/>
                                        <p:tgtEl>
                                          <p:spTgt spid="53"/>
                                        </p:tgtEl>
                                      </p:cBhvr>
                                    </p:animEffect>
                                  </p:childTnLst>
                                </p:cTn>
                              </p:par>
                              <p:par>
                                <p:cTn id="186" presetID="22" presetClass="entr" presetSubtype="4" fill="hold" nodeType="withEffect">
                                  <p:stCondLst>
                                    <p:cond delay="0"/>
                                  </p:stCondLst>
                                  <p:childTnLst>
                                    <p:set>
                                      <p:cBhvr>
                                        <p:cTn id="187" dur="1" fill="hold">
                                          <p:stCondLst>
                                            <p:cond delay="0"/>
                                          </p:stCondLst>
                                        </p:cTn>
                                        <p:tgtEl>
                                          <p:spTgt spid="54"/>
                                        </p:tgtEl>
                                        <p:attrNameLst>
                                          <p:attrName>style.visibility</p:attrName>
                                        </p:attrNameLst>
                                      </p:cBhvr>
                                      <p:to>
                                        <p:strVal val="visible"/>
                                      </p:to>
                                    </p:set>
                                    <p:animEffect transition="in" filter="wipe(down)">
                                      <p:cBhvr>
                                        <p:cTn id="188" dur="1000"/>
                                        <p:tgtEl>
                                          <p:spTgt spid="54"/>
                                        </p:tgtEl>
                                      </p:cBhvr>
                                    </p:animEffect>
                                  </p:childTnLst>
                                </p:cTn>
                              </p:par>
                            </p:childTnLst>
                          </p:cTn>
                        </p:par>
                        <p:par>
                          <p:cTn id="189" fill="hold">
                            <p:stCondLst>
                              <p:cond delay="1000"/>
                            </p:stCondLst>
                            <p:childTnLst>
                              <p:par>
                                <p:cTn id="190" presetID="10" presetClass="entr" presetSubtype="0" fill="hold" nodeType="afterEffect">
                                  <p:stCondLst>
                                    <p:cond delay="0"/>
                                  </p:stCondLst>
                                  <p:childTnLst>
                                    <p:set>
                                      <p:cBhvr>
                                        <p:cTn id="191" dur="1" fill="hold">
                                          <p:stCondLst>
                                            <p:cond delay="0"/>
                                          </p:stCondLst>
                                        </p:cTn>
                                        <p:tgtEl>
                                          <p:spTgt spid="55"/>
                                        </p:tgtEl>
                                        <p:attrNameLst>
                                          <p:attrName>style.visibility</p:attrName>
                                        </p:attrNameLst>
                                      </p:cBhvr>
                                      <p:to>
                                        <p:strVal val="visible"/>
                                      </p:to>
                                    </p:set>
                                    <p:animEffect transition="in" filter="fade">
                                      <p:cBhvr>
                                        <p:cTn id="1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7" grpId="0"/>
      <p:bldP spid="17" grpId="1"/>
      <p:bldP spid="20" grpId="0" animBg="1"/>
      <p:bldP spid="20" grpId="1" animBg="1"/>
      <p:bldP spid="21" grpId="0" animBg="1"/>
      <p:bldP spid="21" grpId="1" animBg="1"/>
      <p:bldP spid="22" grpId="0" animBg="1"/>
      <p:bldP spid="22" grpId="1" animBg="1"/>
      <p:bldP spid="25" grpId="0"/>
      <p:bldP spid="25" grpId="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4" grpId="0" animBg="1"/>
      <p:bldP spid="51" grpId="0" animBg="1"/>
      <p:bldP spid="5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资源调度问题</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2" name="Rectangle 2"/>
          <p:cNvSpPr>
            <a:spLocks noChangeArrowheads="1"/>
          </p:cNvSpPr>
          <p:nvPr/>
        </p:nvSpPr>
        <p:spPr bwMode="auto">
          <a:xfrm>
            <a:off x="2181947" y="23017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cxnSp>
        <p:nvCxnSpPr>
          <p:cNvPr id="28" name="直接箭头连接符 27">
            <a:extLst>
              <a:ext uri="{FF2B5EF4-FFF2-40B4-BE49-F238E27FC236}">
                <a16:creationId xmlns:a16="http://schemas.microsoft.com/office/drawing/2014/main" xmlns="" id="{867FD486-8D34-4EBB-914E-47CAEB5802B2}"/>
              </a:ext>
            </a:extLst>
          </p:cNvPr>
          <p:cNvCxnSpPr>
            <a:cxnSpLocks/>
          </p:cNvCxnSpPr>
          <p:nvPr/>
        </p:nvCxnSpPr>
        <p:spPr>
          <a:xfrm flipV="1">
            <a:off x="2100206" y="1738076"/>
            <a:ext cx="0" cy="13479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直接箭头连接符 28">
            <a:extLst>
              <a:ext uri="{FF2B5EF4-FFF2-40B4-BE49-F238E27FC236}">
                <a16:creationId xmlns:a16="http://schemas.microsoft.com/office/drawing/2014/main" xmlns="" id="{59FD34A6-C809-44D1-A6AD-35DA0F886814}"/>
              </a:ext>
            </a:extLst>
          </p:cNvPr>
          <p:cNvCxnSpPr>
            <a:cxnSpLocks/>
          </p:cNvCxnSpPr>
          <p:nvPr/>
        </p:nvCxnSpPr>
        <p:spPr>
          <a:xfrm>
            <a:off x="2100206" y="3086030"/>
            <a:ext cx="536102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0" name="任意多边形 17">
            <a:extLst>
              <a:ext uri="{FF2B5EF4-FFF2-40B4-BE49-F238E27FC236}">
                <a16:creationId xmlns:a16="http://schemas.microsoft.com/office/drawing/2014/main" xmlns="" id="{82AF5049-742C-450E-914E-369FEEF1DD0A}"/>
              </a:ext>
            </a:extLst>
          </p:cNvPr>
          <p:cNvSpPr/>
          <p:nvPr/>
        </p:nvSpPr>
        <p:spPr>
          <a:xfrm>
            <a:off x="2199777" y="1839752"/>
            <a:ext cx="4729527" cy="1182044"/>
          </a:xfrm>
          <a:custGeom>
            <a:avLst/>
            <a:gdLst>
              <a:gd name="connsiteX0" fmla="*/ 0 w 2774731"/>
              <a:gd name="connsiteY0" fmla="*/ 1466970 h 1493108"/>
              <a:gd name="connsiteX1" fmla="*/ 346842 w 2774731"/>
              <a:gd name="connsiteY1" fmla="*/ 8660 h 1493108"/>
              <a:gd name="connsiteX2" fmla="*/ 504497 w 2774731"/>
              <a:gd name="connsiteY2" fmla="*/ 844232 h 1493108"/>
              <a:gd name="connsiteX3" fmla="*/ 1056290 w 2774731"/>
              <a:gd name="connsiteY3" fmla="*/ 473743 h 1493108"/>
              <a:gd name="connsiteX4" fmla="*/ 1497724 w 2774731"/>
              <a:gd name="connsiteY4" fmla="*/ 1466970 h 1493108"/>
              <a:gd name="connsiteX5" fmla="*/ 1978573 w 2774731"/>
              <a:gd name="connsiteY5" fmla="*/ 883646 h 1493108"/>
              <a:gd name="connsiteX6" fmla="*/ 2420007 w 2774731"/>
              <a:gd name="connsiteY6" fmla="*/ 1474853 h 1493108"/>
              <a:gd name="connsiteX7" fmla="*/ 2774731 w 2774731"/>
              <a:gd name="connsiteY7" fmla="*/ 32308 h 1493108"/>
              <a:gd name="connsiteX8" fmla="*/ 2774731 w 2774731"/>
              <a:gd name="connsiteY8" fmla="*/ 32308 h 1493108"/>
              <a:gd name="connsiteX9" fmla="*/ 2774731 w 2774731"/>
              <a:gd name="connsiteY9" fmla="*/ 32308 h 1493108"/>
              <a:gd name="connsiteX0" fmla="*/ 0 w 2774731"/>
              <a:gd name="connsiteY0" fmla="*/ 1466970 h 1493108"/>
              <a:gd name="connsiteX1" fmla="*/ 346842 w 2774731"/>
              <a:gd name="connsiteY1" fmla="*/ 8660 h 1493108"/>
              <a:gd name="connsiteX2" fmla="*/ 504497 w 2774731"/>
              <a:gd name="connsiteY2" fmla="*/ 844232 h 1493108"/>
              <a:gd name="connsiteX3" fmla="*/ 1056290 w 2774731"/>
              <a:gd name="connsiteY3" fmla="*/ 473744 h 1493108"/>
              <a:gd name="connsiteX4" fmla="*/ 1497724 w 2774731"/>
              <a:gd name="connsiteY4" fmla="*/ 1466970 h 1493108"/>
              <a:gd name="connsiteX5" fmla="*/ 1978573 w 2774731"/>
              <a:gd name="connsiteY5" fmla="*/ 883646 h 1493108"/>
              <a:gd name="connsiteX6" fmla="*/ 2420007 w 2774731"/>
              <a:gd name="connsiteY6" fmla="*/ 1474853 h 1493108"/>
              <a:gd name="connsiteX7" fmla="*/ 2774731 w 2774731"/>
              <a:gd name="connsiteY7" fmla="*/ 32308 h 1493108"/>
              <a:gd name="connsiteX8" fmla="*/ 2774731 w 2774731"/>
              <a:gd name="connsiteY8" fmla="*/ 32308 h 1493108"/>
              <a:gd name="connsiteX9" fmla="*/ 2774731 w 2774731"/>
              <a:gd name="connsiteY9" fmla="*/ 32308 h 149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4731" h="1493108">
                <a:moveTo>
                  <a:pt x="0" y="1466970"/>
                </a:moveTo>
                <a:cubicBezTo>
                  <a:pt x="131379" y="789710"/>
                  <a:pt x="262759" y="112450"/>
                  <a:pt x="346842" y="8660"/>
                </a:cubicBezTo>
                <a:cubicBezTo>
                  <a:pt x="430925" y="-95130"/>
                  <a:pt x="386256" y="766718"/>
                  <a:pt x="504497" y="844232"/>
                </a:cubicBezTo>
                <a:cubicBezTo>
                  <a:pt x="622738" y="921746"/>
                  <a:pt x="890752" y="369954"/>
                  <a:pt x="1056290" y="473744"/>
                </a:cubicBezTo>
                <a:cubicBezTo>
                  <a:pt x="1221828" y="577534"/>
                  <a:pt x="1344010" y="1398653"/>
                  <a:pt x="1497724" y="1466970"/>
                </a:cubicBezTo>
                <a:cubicBezTo>
                  <a:pt x="1651438" y="1535287"/>
                  <a:pt x="1824859" y="882332"/>
                  <a:pt x="1978573" y="883646"/>
                </a:cubicBezTo>
                <a:cubicBezTo>
                  <a:pt x="2132287" y="884960"/>
                  <a:pt x="2287314" y="1616743"/>
                  <a:pt x="2420007" y="1474853"/>
                </a:cubicBezTo>
                <a:cubicBezTo>
                  <a:pt x="2552700" y="1332963"/>
                  <a:pt x="2774731" y="32308"/>
                  <a:pt x="2774731" y="32308"/>
                </a:cubicBezTo>
                <a:lnTo>
                  <a:pt x="2774731" y="32308"/>
                </a:lnTo>
                <a:lnTo>
                  <a:pt x="2774731" y="32308"/>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a:extLst>
              <a:ext uri="{FF2B5EF4-FFF2-40B4-BE49-F238E27FC236}">
                <a16:creationId xmlns:a16="http://schemas.microsoft.com/office/drawing/2014/main" xmlns="" id="{6F24F673-7A13-4141-8809-FA8E7CD747F8}"/>
              </a:ext>
            </a:extLst>
          </p:cNvPr>
          <p:cNvSpPr/>
          <p:nvPr/>
        </p:nvSpPr>
        <p:spPr>
          <a:xfrm>
            <a:off x="2265028" y="2053415"/>
            <a:ext cx="4697834" cy="421337"/>
          </a:xfrm>
          <a:custGeom>
            <a:avLst/>
            <a:gdLst>
              <a:gd name="connsiteX0" fmla="*/ 0 w 4697834"/>
              <a:gd name="connsiteY0" fmla="*/ 295502 h 421337"/>
              <a:gd name="connsiteX1" fmla="*/ 2625754 w 4697834"/>
              <a:gd name="connsiteY1" fmla="*/ 1888 h 421337"/>
              <a:gd name="connsiteX2" fmla="*/ 4697834 w 4697834"/>
              <a:gd name="connsiteY2" fmla="*/ 421337 h 421337"/>
            </a:gdLst>
            <a:ahLst/>
            <a:cxnLst>
              <a:cxn ang="0">
                <a:pos x="connsiteX0" y="connsiteY0"/>
              </a:cxn>
              <a:cxn ang="0">
                <a:pos x="connsiteX1" y="connsiteY1"/>
              </a:cxn>
              <a:cxn ang="0">
                <a:pos x="connsiteX2" y="connsiteY2"/>
              </a:cxn>
            </a:cxnLst>
            <a:rect l="l" t="t" r="r" b="b"/>
            <a:pathLst>
              <a:path w="4697834" h="421337">
                <a:moveTo>
                  <a:pt x="0" y="295502"/>
                </a:moveTo>
                <a:cubicBezTo>
                  <a:pt x="921391" y="138209"/>
                  <a:pt x="1842782" y="-19084"/>
                  <a:pt x="2625754" y="1888"/>
                </a:cubicBezTo>
                <a:cubicBezTo>
                  <a:pt x="3408726" y="22860"/>
                  <a:pt x="4053280" y="222098"/>
                  <a:pt x="4697834" y="421337"/>
                </a:cubicBezTo>
              </a:path>
            </a:pathLst>
          </a:custGeom>
          <a:ln w="28575">
            <a:solidFill>
              <a:srgbClr val="00B050"/>
            </a:solidFill>
            <a:prstDash val="dash"/>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solidFill>
                <a:srgbClr val="00B050"/>
              </a:solidFill>
            </a:endParaRPr>
          </a:p>
        </p:txBody>
      </p:sp>
      <p:sp>
        <p:nvSpPr>
          <p:cNvPr id="18" name="矩形 17">
            <a:extLst>
              <a:ext uri="{FF2B5EF4-FFF2-40B4-BE49-F238E27FC236}">
                <a16:creationId xmlns:a16="http://schemas.microsoft.com/office/drawing/2014/main" xmlns="" id="{1E39B0D1-A021-4EC6-8B4B-B451314D25A5}"/>
              </a:ext>
            </a:extLst>
          </p:cNvPr>
          <p:cNvSpPr/>
          <p:nvPr/>
        </p:nvSpPr>
        <p:spPr>
          <a:xfrm>
            <a:off x="7043794" y="2301766"/>
            <a:ext cx="1442398" cy="369332"/>
          </a:xfrm>
          <a:prstGeom prst="rect">
            <a:avLst/>
          </a:prstGeom>
        </p:spPr>
        <p:txBody>
          <a:bodyPr wrap="square">
            <a:spAutoFit/>
          </a:bodyPr>
          <a:lstStyle/>
          <a:p>
            <a:pPr algn="ctr"/>
            <a:r>
              <a:rPr lang="zh-CN" altLang="en-US" b="1" dirty="0" smtClean="0">
                <a:solidFill>
                  <a:srgbClr val="00B050"/>
                </a:solidFill>
                <a:latin typeface="黑体" panose="02010609060101010101" pitchFamily="49" charset="-122"/>
                <a:ea typeface="黑体" panose="02010609060101010101" pitchFamily="49" charset="-122"/>
              </a:rPr>
              <a:t>是否存在？</a:t>
            </a:r>
            <a:endParaRPr lang="en-US" altLang="zh-CN" b="1" dirty="0">
              <a:solidFill>
                <a:srgbClr val="00B050"/>
              </a:solidFill>
              <a:latin typeface="黑体" panose="02010609060101010101" pitchFamily="49" charset="-122"/>
              <a:ea typeface="黑体" panose="02010609060101010101" pitchFamily="49" charset="-122"/>
            </a:endParaRPr>
          </a:p>
        </p:txBody>
      </p:sp>
      <p:sp>
        <p:nvSpPr>
          <p:cNvPr id="19" name="文本框 18">
            <a:extLst>
              <a:ext uri="{FF2B5EF4-FFF2-40B4-BE49-F238E27FC236}">
                <a16:creationId xmlns:a16="http://schemas.microsoft.com/office/drawing/2014/main" xmlns="" id="{1E548F80-F159-44C7-83F4-A8C55E247B9D}"/>
              </a:ext>
            </a:extLst>
          </p:cNvPr>
          <p:cNvSpPr txBox="1"/>
          <p:nvPr/>
        </p:nvSpPr>
        <p:spPr>
          <a:xfrm>
            <a:off x="710012" y="3455361"/>
            <a:ext cx="7842781" cy="400110"/>
          </a:xfrm>
          <a:prstGeom prst="rect">
            <a:avLst/>
          </a:prstGeom>
          <a:noFill/>
        </p:spPr>
        <p:txBody>
          <a:bodyPr wrap="square" rtlCol="0">
            <a:spAutoFit/>
          </a:bodyPr>
          <a:lstStyle/>
          <a:p>
            <a:r>
              <a:rPr lang="zh-CN" altLang="en-US" sz="2000" dirty="0">
                <a:solidFill>
                  <a:srgbClr val="C00000"/>
                </a:solidFill>
                <a:latin typeface="黑体" panose="02010609060101010101" pitchFamily="49" charset="-122"/>
                <a:ea typeface="黑体" panose="02010609060101010101" pitchFamily="49" charset="-122"/>
                <a:cs typeface="Arial" panose="020B0604020202020204" pitchFamily="34" charset="0"/>
              </a:rPr>
              <a:t>如何寻找切换点，同时保证高资源利用率与高服务质量</a:t>
            </a:r>
            <a:r>
              <a:rPr lang="en-US" altLang="zh-CN" sz="2000" dirty="0">
                <a:solidFill>
                  <a:srgbClr val="C00000"/>
                </a:solidFill>
                <a:latin typeface="黑体" panose="02010609060101010101" pitchFamily="49" charset="-122"/>
                <a:ea typeface="黑体" panose="02010609060101010101" pitchFamily="49" charset="-122"/>
                <a:cs typeface="Arial" panose="020B0604020202020204" pitchFamily="34" charset="0"/>
              </a:rPr>
              <a:t>?</a:t>
            </a:r>
            <a:endParaRPr lang="zh-CN" altLang="en-US" sz="2000" dirty="0">
              <a:solidFill>
                <a:srgbClr val="C00000"/>
              </a:solidFill>
              <a:latin typeface="黑体" panose="02010609060101010101" pitchFamily="49" charset="-122"/>
              <a:ea typeface="黑体" panose="02010609060101010101" pitchFamily="49" charset="-122"/>
              <a:cs typeface="Arial" panose="020B0604020202020204" pitchFamily="34" charset="0"/>
            </a:endParaRPr>
          </a:p>
        </p:txBody>
      </p:sp>
      <p:sp>
        <p:nvSpPr>
          <p:cNvPr id="6" name="矩形 5"/>
          <p:cNvSpPr/>
          <p:nvPr/>
        </p:nvSpPr>
        <p:spPr>
          <a:xfrm>
            <a:off x="1801670" y="4647978"/>
            <a:ext cx="5624550" cy="369332"/>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a:sp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由于复杂的资源竞争问题，切换时机可能随之变化！</a:t>
            </a:r>
            <a:endParaRPr lang="en-US" altLang="zh-CN" sz="2000" dirty="0">
              <a:latin typeface="黑体" panose="02010609060101010101" pitchFamily="49" charset="-122"/>
              <a:ea typeface="黑体" panose="02010609060101010101" pitchFamily="49" charset="-122"/>
              <a:cs typeface="Arial" panose="020B0604020202020204" pitchFamily="34" charset="0"/>
            </a:endParaRPr>
          </a:p>
        </p:txBody>
      </p:sp>
      <p:sp>
        <p:nvSpPr>
          <p:cNvPr id="14" name="内容占位符 3">
            <a:extLst>
              <a:ext uri="{FF2B5EF4-FFF2-40B4-BE49-F238E27FC236}">
                <a16:creationId xmlns:a16="http://schemas.microsoft.com/office/drawing/2014/main" xmlns="" id="{59B05DED-55CD-47C4-AF5B-8061EF3AE161}"/>
              </a:ext>
            </a:extLst>
          </p:cNvPr>
          <p:cNvSpPr txBox="1">
            <a:spLocks/>
          </p:cNvSpPr>
          <p:nvPr/>
        </p:nvSpPr>
        <p:spPr>
          <a:xfrm>
            <a:off x="1826736" y="5185895"/>
            <a:ext cx="5738655" cy="115030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1400" dirty="0">
                <a:latin typeface="黑体" panose="02010609060101010101" pitchFamily="49" charset="-122"/>
                <a:ea typeface="黑体" panose="02010609060101010101" pitchFamily="49" charset="-122"/>
                <a:cs typeface="Arial" panose="020B0604020202020204" pitchFamily="34" charset="0"/>
              </a:rPr>
              <a:t>在实际部署至</a:t>
            </a:r>
            <a:r>
              <a:rPr lang="en-US" altLang="zh-CN" sz="1400" dirty="0" err="1">
                <a:latin typeface="Arial" panose="020B0604020202020204" pitchFamily="34" charset="0"/>
                <a:ea typeface="黑体" panose="02010609060101010101" pitchFamily="49" charset="-122"/>
                <a:cs typeface="Arial" panose="020B0604020202020204" pitchFamily="34" charset="0"/>
              </a:rPr>
              <a:t>Serverless</a:t>
            </a:r>
            <a:r>
              <a:rPr lang="zh-CN" altLang="en-US" sz="1400" dirty="0">
                <a:latin typeface="黑体" panose="02010609060101010101" pitchFamily="49" charset="-122"/>
                <a:ea typeface="黑体" panose="02010609060101010101" pitchFamily="49" charset="-122"/>
                <a:cs typeface="Arial" panose="020B0604020202020204" pitchFamily="34" charset="0"/>
              </a:rPr>
              <a:t>平台前，</a:t>
            </a:r>
            <a:r>
              <a:rPr lang="en-US" altLang="zh-CN" sz="1400" dirty="0" err="1">
                <a:latin typeface="Arial" panose="020B0604020202020204" pitchFamily="34" charset="0"/>
                <a:ea typeface="黑体" panose="02010609060101010101" pitchFamily="49" charset="-122"/>
                <a:cs typeface="Arial" panose="020B0604020202020204" pitchFamily="34" charset="0"/>
              </a:rPr>
              <a:t>QoS</a:t>
            </a:r>
            <a:r>
              <a:rPr lang="zh-CN" altLang="en-US" sz="1400" dirty="0">
                <a:latin typeface="黑体" panose="02010609060101010101" pitchFamily="49" charset="-122"/>
                <a:ea typeface="黑体" panose="02010609060101010101" pitchFamily="49" charset="-122"/>
                <a:cs typeface="Arial" panose="020B0604020202020204" pitchFamily="34" charset="0"/>
              </a:rPr>
              <a:t>是不可知的</a:t>
            </a:r>
            <a:endParaRPr lang="en-US" altLang="zh-CN" sz="1400" dirty="0">
              <a:latin typeface="黑体" panose="02010609060101010101" pitchFamily="49" charset="-122"/>
              <a:ea typeface="黑体" panose="02010609060101010101" pitchFamily="49" charset="-122"/>
              <a:cs typeface="Arial" panose="020B0604020202020204" pitchFamily="34" charset="0"/>
            </a:endParaRPr>
          </a:p>
          <a:p>
            <a:pPr>
              <a:lnSpc>
                <a:spcPct val="100000"/>
              </a:lnSpc>
            </a:pPr>
            <a:r>
              <a:rPr lang="zh-CN" altLang="en-US" sz="1400" dirty="0">
                <a:latin typeface="黑体" panose="02010609060101010101" pitchFamily="49" charset="-122"/>
                <a:ea typeface="黑体" panose="02010609060101010101" pitchFamily="49" charset="-122"/>
                <a:cs typeface="Arial" panose="020B0604020202020204" pitchFamily="34" charset="0"/>
              </a:rPr>
              <a:t>多种资源的相互竞争</a:t>
            </a:r>
            <a:endParaRPr lang="en-US" altLang="zh-CN" sz="1400" dirty="0">
              <a:latin typeface="黑体" panose="02010609060101010101" pitchFamily="49" charset="-122"/>
              <a:ea typeface="黑体" panose="02010609060101010101" pitchFamily="49" charset="-122"/>
              <a:cs typeface="Arial" panose="020B0604020202020204" pitchFamily="34" charset="0"/>
            </a:endParaRPr>
          </a:p>
          <a:p>
            <a:pPr>
              <a:lnSpc>
                <a:spcPct val="100000"/>
              </a:lnSpc>
            </a:pPr>
            <a:r>
              <a:rPr lang="zh-CN" altLang="en-US" sz="1400" dirty="0">
                <a:latin typeface="黑体" panose="02010609060101010101" pitchFamily="49" charset="-122"/>
                <a:ea typeface="黑体" panose="02010609060101010101" pitchFamily="49" charset="-122"/>
                <a:cs typeface="Arial" panose="020B0604020202020204" pitchFamily="34" charset="0"/>
              </a:rPr>
              <a:t>用户负载的变化特征（如有着昼夜变化模式或负载激增等）</a:t>
            </a:r>
            <a:endParaRPr lang="en-US" altLang="zh-CN" sz="1400" dirty="0">
              <a:latin typeface="黑体" panose="02010609060101010101" pitchFamily="49" charset="-122"/>
              <a:ea typeface="黑体" panose="02010609060101010101" pitchFamily="49" charset="-122"/>
              <a:cs typeface="Arial" panose="020B0604020202020204" pitchFamily="34" charset="0"/>
            </a:endParaRPr>
          </a:p>
          <a:p>
            <a:pPr marL="0" indent="0">
              <a:lnSpc>
                <a:spcPct val="100000"/>
              </a:lnSpc>
              <a:buNone/>
            </a:pPr>
            <a:endParaRPr lang="en-US" altLang="zh-CN" sz="1400" dirty="0"/>
          </a:p>
        </p:txBody>
      </p:sp>
      <p:sp>
        <p:nvSpPr>
          <p:cNvPr id="15" name="文本框 14">
            <a:extLst>
              <a:ext uri="{FF2B5EF4-FFF2-40B4-BE49-F238E27FC236}">
                <a16:creationId xmlns:a16="http://schemas.microsoft.com/office/drawing/2014/main" xmlns="" id="{89305D9A-2576-4C7B-B14A-34A55E39D6CA}"/>
              </a:ext>
            </a:extLst>
          </p:cNvPr>
          <p:cNvSpPr txBox="1"/>
          <p:nvPr/>
        </p:nvSpPr>
        <p:spPr>
          <a:xfrm>
            <a:off x="1102143" y="4007445"/>
            <a:ext cx="7038532" cy="502071"/>
          </a:xfrm>
          <a:prstGeom prst="rect">
            <a:avLst/>
          </a:prstGeom>
          <a:solidFill>
            <a:schemeClr val="accent5">
              <a:lumMod val="20000"/>
              <a:lumOff val="80000"/>
            </a:schemeClr>
          </a:solidFill>
        </p:spPr>
        <p:txBody>
          <a:bodyPr wrap="square" rtlCol="0">
            <a:spAutoFit/>
          </a:bodyPr>
          <a:lstStyle>
            <a:defPPr>
              <a:defRPr lang="zh-CN"/>
            </a:defPPr>
            <a:lvl1pPr algn="ctr">
              <a:defRPr kumimoji="1" sz="2000" b="1">
                <a:solidFill>
                  <a:srgbClr val="002060"/>
                </a:solidFill>
                <a:latin typeface="Microsoft YaHei" panose="020B0503020204020204" pitchFamily="34" charset="-122"/>
                <a:ea typeface="Microsoft YaHei" panose="020B0503020204020204" pitchFamily="34" charset="-122"/>
              </a:defRPr>
            </a:lvl1pPr>
          </a:lstStyle>
          <a:p>
            <a:r>
              <a:rPr lang="zh-CN" altLang="en-US" dirty="0">
                <a:solidFill>
                  <a:srgbClr val="004098"/>
                </a:solidFill>
                <a:latin typeface="+mn-ea"/>
                <a:ea typeface="+mn-ea"/>
              </a:rPr>
              <a:t>挑战</a:t>
            </a:r>
            <a:endParaRPr lang="zh-CN" altLang="en-US" dirty="0">
              <a:solidFill>
                <a:srgbClr val="C00000"/>
              </a:solidFill>
              <a:latin typeface="+mn-ea"/>
              <a:ea typeface="+mn-ea"/>
            </a:endParaRPr>
          </a:p>
        </p:txBody>
      </p:sp>
      <p:sp>
        <p:nvSpPr>
          <p:cNvPr id="16" name="圆角矩形 105">
            <a:extLst>
              <a:ext uri="{FF2B5EF4-FFF2-40B4-BE49-F238E27FC236}">
                <a16:creationId xmlns:a16="http://schemas.microsoft.com/office/drawing/2014/main" xmlns="" id="{701A3C0D-FBC6-4097-9B73-AE2C5FA18E1D}"/>
              </a:ext>
            </a:extLst>
          </p:cNvPr>
          <p:cNvSpPr/>
          <p:nvPr/>
        </p:nvSpPr>
        <p:spPr>
          <a:xfrm>
            <a:off x="1088406" y="4000645"/>
            <a:ext cx="7052271" cy="2463218"/>
          </a:xfrm>
          <a:prstGeom prst="roundRect">
            <a:avLst>
              <a:gd name="adj" fmla="val 41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n-ea"/>
            </a:endParaRPr>
          </a:p>
        </p:txBody>
      </p:sp>
    </p:spTree>
    <p:extLst>
      <p:ext uri="{BB962C8B-B14F-4D97-AF65-F5344CB8AC3E}">
        <p14:creationId xmlns:p14="http://schemas.microsoft.com/office/powerpoint/2010/main" val="90762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P spid="19" grpId="0"/>
      <p:bldP spid="6" grpId="0" animBg="1"/>
      <p:bldP spid="14" grpId="0"/>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架构设计</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2" name="Rectangle 2"/>
          <p:cNvSpPr>
            <a:spLocks noChangeArrowheads="1"/>
          </p:cNvSpPr>
          <p:nvPr/>
        </p:nvSpPr>
        <p:spPr bwMode="auto">
          <a:xfrm>
            <a:off x="2181947" y="23017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 name="图片 4">
            <a:extLst>
              <a:ext uri="{FF2B5EF4-FFF2-40B4-BE49-F238E27FC236}">
                <a16:creationId xmlns:a16="http://schemas.microsoft.com/office/drawing/2014/main" xmlns="" id="{B2822285-3C0F-4CCD-9F3D-622F2AE8B128}"/>
              </a:ext>
            </a:extLst>
          </p:cNvPr>
          <p:cNvPicPr>
            <a:picLocks noChangeAspect="1"/>
          </p:cNvPicPr>
          <p:nvPr/>
        </p:nvPicPr>
        <p:blipFill>
          <a:blip r:embed="rId2"/>
          <a:stretch>
            <a:fillRect/>
          </a:stretch>
        </p:blipFill>
        <p:spPr>
          <a:xfrm>
            <a:off x="441983" y="2150073"/>
            <a:ext cx="8260034" cy="3386662"/>
          </a:xfrm>
          <a:prstGeom prst="rect">
            <a:avLst/>
          </a:prstGeom>
        </p:spPr>
      </p:pic>
      <p:sp>
        <p:nvSpPr>
          <p:cNvPr id="6" name="文本框 5">
            <a:extLst>
              <a:ext uri="{FF2B5EF4-FFF2-40B4-BE49-F238E27FC236}">
                <a16:creationId xmlns:a16="http://schemas.microsoft.com/office/drawing/2014/main" xmlns="" id="{CA3F2E9A-926F-4C9A-AB0D-5780E3142E1A}"/>
              </a:ext>
            </a:extLst>
          </p:cNvPr>
          <p:cNvSpPr txBox="1"/>
          <p:nvPr/>
        </p:nvSpPr>
        <p:spPr>
          <a:xfrm>
            <a:off x="494025" y="5654873"/>
            <a:ext cx="8290765" cy="830997"/>
          </a:xfrm>
          <a:prstGeom prst="rect">
            <a:avLst/>
          </a:prstGeom>
          <a:noFill/>
        </p:spPr>
        <p:txBody>
          <a:bodyPr wrap="square" rtlCol="0">
            <a:spAutoFit/>
          </a:bodyPr>
          <a:lstStyle/>
          <a:p>
            <a:r>
              <a:rPr lang="zh-CN" altLang="en-US" sz="1600" b="1" dirty="0">
                <a:solidFill>
                  <a:srgbClr val="C00000"/>
                </a:solidFill>
                <a:latin typeface="Arial" panose="020B0604020202020204" pitchFamily="34" charset="0"/>
                <a:cs typeface="Arial" panose="020B0604020202020204" pitchFamily="34" charset="0"/>
              </a:rPr>
              <a:t>竞争感知部署控制器（</a:t>
            </a:r>
            <a:r>
              <a:rPr lang="en-US" altLang="zh-CN" sz="1600" b="1" dirty="0">
                <a:solidFill>
                  <a:srgbClr val="C00000"/>
                </a:solidFill>
                <a:latin typeface="Arial" panose="020B0604020202020204" pitchFamily="34" charset="0"/>
                <a:cs typeface="Arial" panose="020B0604020202020204" pitchFamily="34" charset="0"/>
              </a:rPr>
              <a:t>Contention-aware deployment controller</a:t>
            </a:r>
            <a:r>
              <a:rPr lang="zh-CN" altLang="en-US" sz="1600" b="1" dirty="0">
                <a:solidFill>
                  <a:srgbClr val="C00000"/>
                </a:solidFill>
                <a:latin typeface="Arial" panose="020B0604020202020204" pitchFamily="34" charset="0"/>
                <a:cs typeface="Arial" panose="020B0604020202020204" pitchFamily="34" charset="0"/>
              </a:rPr>
              <a:t>）</a:t>
            </a:r>
            <a:endParaRPr lang="en-US" altLang="zh-CN" sz="1600" b="1" dirty="0">
              <a:solidFill>
                <a:srgbClr val="C00000"/>
              </a:solidFill>
              <a:latin typeface="Arial" panose="020B0604020202020204" pitchFamily="34" charset="0"/>
              <a:cs typeface="Arial" panose="020B0604020202020204" pitchFamily="34" charset="0"/>
            </a:endParaRPr>
          </a:p>
          <a:p>
            <a:r>
              <a:rPr lang="en-US" altLang="zh-CN" sz="1600" b="1" dirty="0">
                <a:latin typeface="Arial" panose="020B0604020202020204" pitchFamily="34" charset="0"/>
                <a:cs typeface="Arial" panose="020B0604020202020204" pitchFamily="34" charset="0"/>
              </a:rPr>
              <a:t>·</a:t>
            </a:r>
            <a:r>
              <a:rPr lang="zh-CN" altLang="zh-CN" sz="1600" b="1" dirty="0">
                <a:latin typeface="Arial" panose="020B0604020202020204" pitchFamily="34" charset="0"/>
                <a:cs typeface="Arial" panose="020B0604020202020204" pitchFamily="34" charset="0"/>
              </a:rPr>
              <a:t>预测应用程序的</a:t>
            </a:r>
            <a:r>
              <a:rPr lang="en-US" altLang="zh-CN" sz="1600" b="1" dirty="0" err="1">
                <a:latin typeface="Arial" panose="020B0604020202020204" pitchFamily="34" charset="0"/>
                <a:cs typeface="Arial" panose="020B0604020202020204" pitchFamily="34" charset="0"/>
              </a:rPr>
              <a:t>QoS</a:t>
            </a:r>
            <a:r>
              <a:rPr lang="zh-CN" altLang="zh-CN" sz="1600" b="1" dirty="0">
                <a:latin typeface="Arial" panose="020B0604020202020204" pitchFamily="34" charset="0"/>
                <a:cs typeface="Arial" panose="020B0604020202020204" pitchFamily="34" charset="0"/>
              </a:rPr>
              <a:t>并确定未来时间内应用程序的部署模式。</a:t>
            </a:r>
            <a:endParaRPr lang="en-US" altLang="zh-CN" sz="1600" b="1" dirty="0">
              <a:latin typeface="Arial" panose="020B0604020202020204" pitchFamily="34" charset="0"/>
              <a:cs typeface="Arial" panose="020B0604020202020204" pitchFamily="34" charset="0"/>
            </a:endParaRPr>
          </a:p>
          <a:p>
            <a:r>
              <a:rPr lang="en-US" altLang="zh-CN" sz="1600" b="1" dirty="0">
                <a:latin typeface="Arial" panose="020B0604020202020204" pitchFamily="34" charset="0"/>
                <a:cs typeface="Arial" panose="020B0604020202020204" pitchFamily="34" charset="0"/>
              </a:rPr>
              <a:t>·</a:t>
            </a:r>
            <a:r>
              <a:rPr lang="zh-CN" altLang="zh-CN" sz="1600" b="1" dirty="0">
                <a:latin typeface="Arial" panose="020B0604020202020204" pitchFamily="34" charset="0"/>
                <a:cs typeface="Arial" panose="020B0604020202020204" pitchFamily="34" charset="0"/>
              </a:rPr>
              <a:t>管理</a:t>
            </a:r>
            <a:r>
              <a:rPr lang="en-US" altLang="zh-CN" sz="1600" b="1" dirty="0">
                <a:latin typeface="Arial" panose="020B0604020202020204" pitchFamily="34" charset="0"/>
                <a:cs typeface="Arial" panose="020B0604020202020204" pitchFamily="34" charset="0"/>
              </a:rPr>
              <a:t>IaaS</a:t>
            </a:r>
            <a:r>
              <a:rPr lang="zh-CN" altLang="zh-CN" sz="1600" b="1" dirty="0">
                <a:latin typeface="Arial" panose="020B0604020202020204" pitchFamily="34" charset="0"/>
                <a:cs typeface="Arial" panose="020B0604020202020204" pitchFamily="34" charset="0"/>
              </a:rPr>
              <a:t>部署模式和</a:t>
            </a:r>
            <a:r>
              <a:rPr lang="en-US" altLang="zh-CN" sz="1600" b="1" dirty="0">
                <a:latin typeface="Arial" panose="020B0604020202020204" pitchFamily="34" charset="0"/>
                <a:cs typeface="Arial" panose="020B0604020202020204" pitchFamily="34" charset="0"/>
              </a:rPr>
              <a:t>Serverless</a:t>
            </a:r>
            <a:r>
              <a:rPr lang="zh-CN" altLang="zh-CN" sz="1600" b="1" dirty="0">
                <a:latin typeface="Arial" panose="020B0604020202020204" pitchFamily="34" charset="0"/>
                <a:cs typeface="Arial" panose="020B0604020202020204" pitchFamily="34" charset="0"/>
              </a:rPr>
              <a:t>部署模式的安全迁移。</a:t>
            </a:r>
            <a:endParaRPr lang="en-US" altLang="zh-CN" sz="1600" b="1" dirty="0">
              <a:latin typeface="Arial" panose="020B0604020202020204" pitchFamily="34" charset="0"/>
              <a:cs typeface="Arial" panose="020B0604020202020204" pitchFamily="34" charset="0"/>
            </a:endParaRPr>
          </a:p>
        </p:txBody>
      </p:sp>
      <p:sp>
        <p:nvSpPr>
          <p:cNvPr id="4" name="矩形 3"/>
          <p:cNvSpPr/>
          <p:nvPr/>
        </p:nvSpPr>
        <p:spPr>
          <a:xfrm>
            <a:off x="1734207" y="2530366"/>
            <a:ext cx="2199289" cy="1781503"/>
          </a:xfrm>
          <a:prstGeom prst="rect">
            <a:avLst/>
          </a:prstGeom>
          <a:noFill/>
          <a:ln w="38100">
            <a:solidFill>
              <a:srgbClr val="FF0000"/>
            </a:solidFill>
            <a:prstDash val="lg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118467" y="2453460"/>
            <a:ext cx="4284554" cy="2010809"/>
          </a:xfrm>
          <a:prstGeom prst="rect">
            <a:avLst/>
          </a:prstGeom>
          <a:noFill/>
          <a:ln w="38100">
            <a:solidFill>
              <a:srgbClr val="FF0000"/>
            </a:solidFill>
            <a:prstDash val="lg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01410" y="4540468"/>
            <a:ext cx="1927335" cy="854664"/>
          </a:xfrm>
          <a:prstGeom prst="rect">
            <a:avLst/>
          </a:prstGeom>
          <a:noFill/>
          <a:ln w="38100">
            <a:solidFill>
              <a:srgbClr val="FF0000"/>
            </a:solidFill>
            <a:prstDash val="lg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xmlns="" id="{CA3F2E9A-926F-4C9A-AB0D-5780E3142E1A}"/>
              </a:ext>
            </a:extLst>
          </p:cNvPr>
          <p:cNvSpPr txBox="1"/>
          <p:nvPr/>
        </p:nvSpPr>
        <p:spPr>
          <a:xfrm>
            <a:off x="494025" y="5654873"/>
            <a:ext cx="8290765" cy="1077218"/>
          </a:xfrm>
          <a:prstGeom prst="rect">
            <a:avLst/>
          </a:prstGeom>
          <a:noFill/>
        </p:spPr>
        <p:txBody>
          <a:bodyPr wrap="square" rtlCol="0">
            <a:spAutoFit/>
          </a:bodyPr>
          <a:lstStyle/>
          <a:p>
            <a:r>
              <a:rPr lang="zh-CN" altLang="en-US" sz="1600" b="1" dirty="0">
                <a:solidFill>
                  <a:srgbClr val="C00000"/>
                </a:solidFill>
                <a:latin typeface="Arial" panose="020B0604020202020204" pitchFamily="34" charset="0"/>
                <a:cs typeface="Arial" panose="020B0604020202020204" pitchFamily="34" charset="0"/>
              </a:rPr>
              <a:t>混合执行引擎（</a:t>
            </a:r>
            <a:r>
              <a:rPr lang="en-US" altLang="zh-CN" sz="1600" b="1" dirty="0">
                <a:solidFill>
                  <a:srgbClr val="C00000"/>
                </a:solidFill>
                <a:latin typeface="Arial" panose="020B0604020202020204" pitchFamily="34" charset="0"/>
                <a:cs typeface="Arial" panose="020B0604020202020204" pitchFamily="34" charset="0"/>
              </a:rPr>
              <a:t>Hybrid execution engine</a:t>
            </a:r>
            <a:r>
              <a:rPr lang="zh-CN" altLang="en-US" sz="1600" b="1" dirty="0">
                <a:solidFill>
                  <a:srgbClr val="C00000"/>
                </a:solidFill>
                <a:latin typeface="Arial" panose="020B0604020202020204" pitchFamily="34" charset="0"/>
                <a:cs typeface="Arial" panose="020B0604020202020204" pitchFamily="34" charset="0"/>
              </a:rPr>
              <a:t>）</a:t>
            </a:r>
            <a:endParaRPr lang="en-US" altLang="zh-CN" sz="1600" b="1" dirty="0">
              <a:solidFill>
                <a:srgbClr val="C00000"/>
              </a:solidFill>
              <a:latin typeface="Arial" panose="020B0604020202020204" pitchFamily="34" charset="0"/>
              <a:cs typeface="Arial" panose="020B0604020202020204" pitchFamily="34" charset="0"/>
            </a:endParaRPr>
          </a:p>
          <a:p>
            <a:r>
              <a:rPr lang="en-US" altLang="zh-CN" sz="1600" b="1" dirty="0">
                <a:latin typeface="Arial" panose="020B0604020202020204" pitchFamily="34" charset="0"/>
                <a:cs typeface="Arial" panose="020B0604020202020204" pitchFamily="34" charset="0"/>
              </a:rPr>
              <a:t>·</a:t>
            </a:r>
            <a:r>
              <a:rPr lang="zh-CN" altLang="zh-CN" sz="1600" b="1" dirty="0">
                <a:latin typeface="Arial" panose="020B0604020202020204" pitchFamily="34" charset="0"/>
                <a:cs typeface="Arial" panose="020B0604020202020204" pitchFamily="34" charset="0"/>
              </a:rPr>
              <a:t>统筹管理了两种服务计算模式</a:t>
            </a:r>
            <a:r>
              <a:rPr lang="zh-CN" altLang="en-US" sz="1600" b="1" dirty="0">
                <a:latin typeface="Arial" panose="020B0604020202020204" pitchFamily="34" charset="0"/>
                <a:cs typeface="Arial" panose="020B0604020202020204" pitchFamily="34" charset="0"/>
              </a:rPr>
              <a:t>，</a:t>
            </a:r>
            <a:r>
              <a:rPr lang="zh-CN" altLang="zh-CN" sz="1600" b="1" dirty="0">
                <a:latin typeface="Arial" panose="020B0604020202020204" pitchFamily="34" charset="0"/>
                <a:cs typeface="Arial" panose="020B0604020202020204" pitchFamily="34" charset="0"/>
              </a:rPr>
              <a:t>在对应的计算平台下执行对应的请求。</a:t>
            </a:r>
            <a:endParaRPr lang="en-US" altLang="zh-CN" sz="1600" b="1" dirty="0">
              <a:latin typeface="Arial" panose="020B0604020202020204" pitchFamily="34" charset="0"/>
              <a:cs typeface="Arial" panose="020B0604020202020204" pitchFamily="34" charset="0"/>
            </a:endParaRPr>
          </a:p>
          <a:p>
            <a:r>
              <a:rPr lang="en-US" altLang="zh-CN" sz="1600" b="1" dirty="0">
                <a:latin typeface="Arial" panose="020B0604020202020204" pitchFamily="34" charset="0"/>
                <a:cs typeface="Arial" panose="020B0604020202020204" pitchFamily="34" charset="0"/>
              </a:rPr>
              <a:t>·</a:t>
            </a:r>
            <a:r>
              <a:rPr lang="zh-CN" altLang="zh-CN" sz="1600" b="1" dirty="0">
                <a:latin typeface="Arial" panose="020B0604020202020204" pitchFamily="34" charset="0"/>
                <a:cs typeface="Arial" panose="020B0604020202020204" pitchFamily="34" charset="0"/>
              </a:rPr>
              <a:t>执行预热操作以准备执行容器。</a:t>
            </a:r>
          </a:p>
          <a:p>
            <a:endParaRPr lang="en-US" altLang="zh-CN" sz="1600" dirty="0">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xmlns="" id="{CA3F2E9A-926F-4C9A-AB0D-5780E3142E1A}"/>
              </a:ext>
            </a:extLst>
          </p:cNvPr>
          <p:cNvSpPr txBox="1"/>
          <p:nvPr/>
        </p:nvSpPr>
        <p:spPr>
          <a:xfrm>
            <a:off x="494025" y="5654872"/>
            <a:ext cx="8290765" cy="830997"/>
          </a:xfrm>
          <a:prstGeom prst="rect">
            <a:avLst/>
          </a:prstGeom>
          <a:noFill/>
        </p:spPr>
        <p:txBody>
          <a:bodyPr wrap="square" rtlCol="0">
            <a:spAutoFit/>
          </a:bodyPr>
          <a:lstStyle/>
          <a:p>
            <a:r>
              <a:rPr lang="zh-CN" altLang="en-US" sz="1600" b="1" dirty="0">
                <a:solidFill>
                  <a:srgbClr val="C00000"/>
                </a:solidFill>
                <a:latin typeface="Arial" panose="020B0604020202020204" pitchFamily="34" charset="0"/>
                <a:cs typeface="Arial" panose="020B0604020202020204" pitchFamily="34" charset="0"/>
              </a:rPr>
              <a:t>多资源竞争监视器（</a:t>
            </a:r>
            <a:r>
              <a:rPr lang="en-US" altLang="zh-CN" sz="1600" b="1" dirty="0">
                <a:solidFill>
                  <a:srgbClr val="C00000"/>
                </a:solidFill>
                <a:latin typeface="Arial" panose="020B0604020202020204" pitchFamily="34" charset="0"/>
                <a:cs typeface="Arial" panose="020B0604020202020204" pitchFamily="34" charset="0"/>
              </a:rPr>
              <a:t>Multi-Resource contention monitor</a:t>
            </a:r>
            <a:r>
              <a:rPr lang="zh-CN" altLang="en-US" sz="1600" b="1" dirty="0">
                <a:solidFill>
                  <a:srgbClr val="C00000"/>
                </a:solidFill>
                <a:latin typeface="Arial" panose="020B0604020202020204" pitchFamily="34" charset="0"/>
                <a:cs typeface="Arial" panose="020B0604020202020204" pitchFamily="34" charset="0"/>
              </a:rPr>
              <a:t>）</a:t>
            </a:r>
            <a:endParaRPr lang="en-US" altLang="zh-CN" sz="1600" b="1" dirty="0">
              <a:solidFill>
                <a:srgbClr val="C00000"/>
              </a:solidFill>
              <a:latin typeface="Arial" panose="020B0604020202020204" pitchFamily="34" charset="0"/>
              <a:cs typeface="Arial" panose="020B0604020202020204" pitchFamily="34" charset="0"/>
            </a:endParaRPr>
          </a:p>
          <a:p>
            <a:r>
              <a:rPr lang="en-US" altLang="zh-CN" sz="1600" b="1" dirty="0">
                <a:latin typeface="Arial" panose="020B0604020202020204" pitchFamily="34" charset="0"/>
                <a:cs typeface="Arial" panose="020B0604020202020204" pitchFamily="34" charset="0"/>
              </a:rPr>
              <a:t>·</a:t>
            </a:r>
            <a:r>
              <a:rPr lang="zh-CN" altLang="en-US" sz="1600" b="1" dirty="0">
                <a:latin typeface="Arial" panose="020B0604020202020204" pitchFamily="34" charset="0"/>
                <a:cs typeface="Arial" panose="020B0604020202020204" pitchFamily="34" charset="0"/>
              </a:rPr>
              <a:t>引入的的资源争用量尺来</a:t>
            </a:r>
            <a:r>
              <a:rPr lang="zh-CN" altLang="zh-CN" sz="1600" b="1" dirty="0">
                <a:latin typeface="Arial" panose="020B0604020202020204" pitchFamily="34" charset="0"/>
                <a:cs typeface="Arial" panose="020B0604020202020204" pitchFamily="34" charset="0"/>
              </a:rPr>
              <a:t>量化每个资源对微服务造成的性能干扰</a:t>
            </a:r>
            <a:r>
              <a:rPr lang="zh-CN" altLang="en-US" sz="1600" b="1" dirty="0">
                <a:latin typeface="Arial" panose="020B0604020202020204" pitchFamily="34" charset="0"/>
                <a:cs typeface="Arial" panose="020B0604020202020204" pitchFamily="34" charset="0"/>
              </a:rPr>
              <a:t>。</a:t>
            </a:r>
            <a:endParaRPr lang="en-US" altLang="zh-CN" sz="1600" b="1" dirty="0">
              <a:latin typeface="Arial" panose="020B0604020202020204" pitchFamily="34" charset="0"/>
              <a:cs typeface="Arial" panose="020B0604020202020204" pitchFamily="34" charset="0"/>
            </a:endParaRPr>
          </a:p>
          <a:p>
            <a:r>
              <a:rPr lang="en-US" altLang="zh-CN" sz="1600" b="1" dirty="0">
                <a:latin typeface="Arial" panose="020B0604020202020204" pitchFamily="34" charset="0"/>
                <a:cs typeface="Arial" panose="020B0604020202020204" pitchFamily="34" charset="0"/>
              </a:rPr>
              <a:t>·</a:t>
            </a:r>
            <a:r>
              <a:rPr lang="zh-CN" altLang="en-US" sz="1600" b="1" dirty="0">
                <a:latin typeface="Arial" panose="020B0604020202020204" pitchFamily="34" charset="0"/>
                <a:cs typeface="Arial" panose="020B0604020202020204" pitchFamily="34" charset="0"/>
              </a:rPr>
              <a:t>反馈参数</a:t>
            </a:r>
            <a:r>
              <a:rPr lang="zh-CN" altLang="zh-CN" sz="1600" b="1" dirty="0">
                <a:latin typeface="Arial" panose="020B0604020202020204" pitchFamily="34" charset="0"/>
                <a:cs typeface="Arial" panose="020B0604020202020204" pitchFamily="34" charset="0"/>
              </a:rPr>
              <a:t>以更新</a:t>
            </a:r>
            <a:r>
              <a:rPr lang="zh-CN" altLang="en-US" sz="1600" b="1" dirty="0">
                <a:latin typeface="Arial" panose="020B0604020202020204" pitchFamily="34" charset="0"/>
                <a:cs typeface="Arial" panose="020B0604020202020204" pitchFamily="34" charset="0"/>
              </a:rPr>
              <a:t>控制器中的</a:t>
            </a:r>
            <a:r>
              <a:rPr lang="zh-CN" altLang="zh-CN" sz="1600" b="1" dirty="0">
                <a:latin typeface="Arial" panose="020B0604020202020204" pitchFamily="34" charset="0"/>
                <a:cs typeface="Arial" panose="020B0604020202020204" pitchFamily="34" charset="0"/>
              </a:rPr>
              <a:t>决策函数。</a:t>
            </a:r>
            <a:endParaRPr lang="en-US" altLang="zh-CN"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87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animBg="1"/>
      <p:bldP spid="4" grpId="1" animBg="1"/>
      <p:bldP spid="7" grpId="0" animBg="1"/>
      <p:bldP spid="7" grpId="1" animBg="1"/>
      <p:bldP spid="8" grpId="0" animBg="1"/>
      <p:bldP spid="11" grpId="0"/>
      <p:bldP spid="11" grpId="1"/>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性能评估</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2" name="Rectangle 2"/>
          <p:cNvSpPr>
            <a:spLocks noChangeArrowheads="1"/>
          </p:cNvSpPr>
          <p:nvPr/>
        </p:nvSpPr>
        <p:spPr bwMode="auto">
          <a:xfrm>
            <a:off x="2181947" y="23017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矩形 5">
            <a:extLst>
              <a:ext uri="{FF2B5EF4-FFF2-40B4-BE49-F238E27FC236}">
                <a16:creationId xmlns:a16="http://schemas.microsoft.com/office/drawing/2014/main" xmlns="" id="{D4A399A5-00D1-4D12-9C5A-C36B3562D9A7}"/>
              </a:ext>
            </a:extLst>
          </p:cNvPr>
          <p:cNvSpPr/>
          <p:nvPr/>
        </p:nvSpPr>
        <p:spPr>
          <a:xfrm>
            <a:off x="5902487" y="4275168"/>
            <a:ext cx="2375061" cy="369332"/>
          </a:xfrm>
          <a:prstGeom prst="rect">
            <a:avLst/>
          </a:prstGeom>
        </p:spPr>
        <p:txBody>
          <a:bodyPr wrap="square">
            <a:spAutoFit/>
          </a:bodyPr>
          <a:lstStyle/>
          <a:p>
            <a:r>
              <a:rPr lang="en-US" altLang="zh-CN" b="1" dirty="0">
                <a:latin typeface="Arial" panose="020B0604020202020204" pitchFamily="34" charset="0"/>
                <a:cs typeface="Arial" panose="020B0604020202020204" pitchFamily="34" charset="0"/>
              </a:rPr>
              <a:t>– </a:t>
            </a:r>
            <a:r>
              <a:rPr lang="zh-CN" altLang="en-US" b="1" dirty="0">
                <a:latin typeface="Arial" panose="020B0604020202020204" pitchFamily="34" charset="0"/>
                <a:cs typeface="Arial" panose="020B0604020202020204" pitchFamily="34" charset="0"/>
              </a:rPr>
              <a:t>平均降低了</a:t>
            </a:r>
            <a:r>
              <a:rPr lang="en-US" altLang="zh-CN" b="1" dirty="0">
                <a:latin typeface="Arial" panose="020B0604020202020204" pitchFamily="34" charset="0"/>
                <a:cs typeface="Arial" panose="020B0604020202020204" pitchFamily="34" charset="0"/>
              </a:rPr>
              <a:t>0.44× </a:t>
            </a:r>
            <a:endParaRPr lang="zh-CN" altLang="en-US" b="1" dirty="0">
              <a:latin typeface="Arial" panose="020B0604020202020204" pitchFamily="34" charset="0"/>
              <a:cs typeface="Arial" panose="020B0604020202020204" pitchFamily="34" charset="0"/>
            </a:endParaRPr>
          </a:p>
        </p:txBody>
      </p:sp>
      <p:sp>
        <p:nvSpPr>
          <p:cNvPr id="8" name="矩形 7">
            <a:extLst>
              <a:ext uri="{FF2B5EF4-FFF2-40B4-BE49-F238E27FC236}">
                <a16:creationId xmlns:a16="http://schemas.microsoft.com/office/drawing/2014/main" xmlns="" id="{935BDF5C-213D-406B-9835-5B1E5E55CCBD}"/>
              </a:ext>
            </a:extLst>
          </p:cNvPr>
          <p:cNvSpPr/>
          <p:nvPr/>
        </p:nvSpPr>
        <p:spPr>
          <a:xfrm>
            <a:off x="5902487" y="4703749"/>
            <a:ext cx="2816496" cy="369332"/>
          </a:xfrm>
          <a:prstGeom prst="rect">
            <a:avLst/>
          </a:prstGeom>
        </p:spPr>
        <p:txBody>
          <a:bodyPr wrap="square">
            <a:spAutoFit/>
          </a:bodyPr>
          <a:lstStyle/>
          <a:p>
            <a:r>
              <a:rPr lang="en-US" altLang="zh-CN" b="1" dirty="0">
                <a:latin typeface="Arial" panose="020B0604020202020204" pitchFamily="34" charset="0"/>
                <a:cs typeface="Arial" panose="020B0604020202020204" pitchFamily="34" charset="0"/>
              </a:rPr>
              <a:t>– </a:t>
            </a:r>
            <a:r>
              <a:rPr lang="zh-CN" altLang="en-US" b="1" dirty="0">
                <a:latin typeface="Arial" panose="020B0604020202020204" pitchFamily="34" charset="0"/>
                <a:cs typeface="Arial" panose="020B0604020202020204" pitchFamily="34" charset="0"/>
              </a:rPr>
              <a:t>平均降低了</a:t>
            </a:r>
            <a:r>
              <a:rPr lang="en-US" altLang="zh-CN" b="1" dirty="0">
                <a:latin typeface="Arial" panose="020B0604020202020204" pitchFamily="34" charset="0"/>
                <a:cs typeface="Arial" panose="020B0604020202020204" pitchFamily="34" charset="0"/>
              </a:rPr>
              <a:t>0.58×</a:t>
            </a:r>
            <a:endParaRPr lang="zh-CN" altLang="en-US" b="1"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xmlns="" id="{2AA2EA98-4C26-4DAC-8200-BB2433E1BF58}"/>
              </a:ext>
            </a:extLst>
          </p:cNvPr>
          <p:cNvSpPr/>
          <p:nvPr/>
        </p:nvSpPr>
        <p:spPr>
          <a:xfrm>
            <a:off x="5902487" y="3417395"/>
            <a:ext cx="3249081" cy="369332"/>
          </a:xfrm>
          <a:prstGeom prst="rect">
            <a:avLst/>
          </a:prstGeom>
        </p:spPr>
        <p:txBody>
          <a:bodyPr wrap="square">
            <a:spAutoFit/>
          </a:bodyPr>
          <a:lstStyle/>
          <a:p>
            <a:r>
              <a:rPr lang="en-US" altLang="zh-CN" dirty="0">
                <a:latin typeface="Arial" panose="020B0604020202020204" pitchFamily="34" charset="0"/>
                <a:cs typeface="Arial" panose="020B0604020202020204" pitchFamily="34" charset="0"/>
              </a:rPr>
              <a:t>(Baseline – </a:t>
            </a:r>
            <a:r>
              <a:rPr lang="en-US" altLang="zh-CN" dirty="0" err="1">
                <a:latin typeface="Arial" panose="020B0604020202020204" pitchFamily="34" charset="0"/>
                <a:cs typeface="Arial" panose="020B0604020202020204" pitchFamily="34" charset="0"/>
              </a:rPr>
              <a:t>IaaS</a:t>
            </a:r>
            <a:r>
              <a:rPr lang="en-US" altLang="zh-CN" dirty="0">
                <a:latin typeface="Arial" panose="020B0604020202020204" pitchFamily="34" charset="0"/>
                <a:cs typeface="Arial" panose="020B0604020202020204" pitchFamily="34" charset="0"/>
              </a:rPr>
              <a:t>-based </a:t>
            </a:r>
            <a:r>
              <a:rPr lang="zh-CN" altLang="en-US" dirty="0">
                <a:latin typeface="Arial" panose="020B0604020202020204" pitchFamily="34" charset="0"/>
                <a:cs typeface="Arial" panose="020B0604020202020204" pitchFamily="34" charset="0"/>
              </a:rPr>
              <a:t>部署</a:t>
            </a:r>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xmlns="" id="{A3F369C8-EE01-4F04-8E1B-7B424462FBB9}"/>
              </a:ext>
            </a:extLst>
          </p:cNvPr>
          <p:cNvSpPr/>
          <p:nvPr/>
        </p:nvSpPr>
        <p:spPr>
          <a:xfrm>
            <a:off x="1901110" y="4275168"/>
            <a:ext cx="4353994" cy="369332"/>
          </a:xfrm>
          <a:prstGeom prst="rect">
            <a:avLst/>
          </a:prstGeom>
        </p:spPr>
        <p:txBody>
          <a:bodyPr wrap="square">
            <a:spAutoFit/>
          </a:bodyPr>
          <a:lstStyle/>
          <a:p>
            <a:r>
              <a:rPr lang="en-US" altLang="zh-CN" b="1" dirty="0">
                <a:latin typeface="Arial" panose="020B0604020202020204" pitchFamily="34" charset="0"/>
                <a:cs typeface="Arial" panose="020B0604020202020204" pitchFamily="34" charset="0"/>
              </a:rPr>
              <a:t>CPU </a:t>
            </a:r>
            <a:r>
              <a:rPr lang="zh-CN" altLang="en-US" b="1" dirty="0">
                <a:latin typeface="Arial" panose="020B0604020202020204" pitchFamily="34" charset="0"/>
                <a:cs typeface="Arial" panose="020B0604020202020204" pitchFamily="34" charset="0"/>
              </a:rPr>
              <a:t>使用量</a:t>
            </a:r>
            <a:r>
              <a:rPr lang="en-US" altLang="zh-CN" b="1" dirty="0">
                <a:latin typeface="Arial" panose="020B0604020202020204" pitchFamily="34" charset="0"/>
                <a:cs typeface="Arial" panose="020B0604020202020204" pitchFamily="34" charset="0"/>
              </a:rPr>
              <a:t> – </a:t>
            </a:r>
            <a:r>
              <a:rPr lang="zh-CN" altLang="en-US" b="1" dirty="0">
                <a:latin typeface="Arial" panose="020B0604020202020204" pitchFamily="34" charset="0"/>
                <a:cs typeface="Arial" panose="020B0604020202020204" pitchFamily="34" charset="0"/>
              </a:rPr>
              <a:t>降低了</a:t>
            </a:r>
            <a:r>
              <a:rPr lang="en-US" altLang="zh-CN" b="1" dirty="0">
                <a:latin typeface="Arial" panose="020B0604020202020204" pitchFamily="34" charset="0"/>
                <a:cs typeface="Arial" panose="020B0604020202020204" pitchFamily="34" charset="0"/>
              </a:rPr>
              <a:t>29.1% ~ 72.9%  </a:t>
            </a:r>
            <a:endParaRPr lang="zh-CN" altLang="en-US" b="1" dirty="0">
              <a:latin typeface="Arial" panose="020B0604020202020204" pitchFamily="34" charset="0"/>
              <a:cs typeface="Arial" panose="020B0604020202020204" pitchFamily="34" charset="0"/>
            </a:endParaRPr>
          </a:p>
        </p:txBody>
      </p:sp>
      <p:sp>
        <p:nvSpPr>
          <p:cNvPr id="12" name="矩形 11">
            <a:extLst>
              <a:ext uri="{FF2B5EF4-FFF2-40B4-BE49-F238E27FC236}">
                <a16:creationId xmlns:a16="http://schemas.microsoft.com/office/drawing/2014/main" xmlns="" id="{B06875A4-8CD1-4CAF-9814-93C9AF779682}"/>
              </a:ext>
            </a:extLst>
          </p:cNvPr>
          <p:cNvSpPr/>
          <p:nvPr/>
        </p:nvSpPr>
        <p:spPr>
          <a:xfrm>
            <a:off x="1579628" y="4275168"/>
            <a:ext cx="444234" cy="369332"/>
          </a:xfrm>
          <a:prstGeom prst="rect">
            <a:avLst/>
          </a:prstGeom>
        </p:spPr>
        <p:txBody>
          <a:bodyPr wrap="square">
            <a:spAutoFit/>
          </a:bodyPr>
          <a:lstStyle/>
          <a:p>
            <a:r>
              <a:rPr lang="zh-CN" altLang="en-US" b="1" dirty="0"/>
              <a:t>➢</a:t>
            </a:r>
          </a:p>
        </p:txBody>
      </p:sp>
      <p:sp>
        <p:nvSpPr>
          <p:cNvPr id="13" name="矩形 12">
            <a:extLst>
              <a:ext uri="{FF2B5EF4-FFF2-40B4-BE49-F238E27FC236}">
                <a16:creationId xmlns:a16="http://schemas.microsoft.com/office/drawing/2014/main" xmlns="" id="{BE9E4069-4329-4EB2-BE5D-7A5CF9320070}"/>
              </a:ext>
            </a:extLst>
          </p:cNvPr>
          <p:cNvSpPr/>
          <p:nvPr/>
        </p:nvSpPr>
        <p:spPr>
          <a:xfrm>
            <a:off x="1901110" y="4703749"/>
            <a:ext cx="5293559" cy="369332"/>
          </a:xfrm>
          <a:prstGeom prst="rect">
            <a:avLst/>
          </a:prstGeom>
        </p:spPr>
        <p:txBody>
          <a:bodyPr wrap="square">
            <a:spAutoFit/>
          </a:bodyPr>
          <a:lstStyle/>
          <a:p>
            <a:r>
              <a:rPr lang="zh-CN" altLang="en-US" b="1" dirty="0">
                <a:latin typeface="Arial" panose="020B0604020202020204" pitchFamily="34" charset="0"/>
                <a:cs typeface="Arial" panose="020B0604020202020204" pitchFamily="34" charset="0"/>
              </a:rPr>
              <a:t>内存使用量  </a:t>
            </a:r>
            <a:r>
              <a:rPr lang="en-US" altLang="zh-CN" b="1" dirty="0">
                <a:latin typeface="Arial" panose="020B0604020202020204" pitchFamily="34" charset="0"/>
                <a:cs typeface="Arial" panose="020B0604020202020204" pitchFamily="34" charset="0"/>
              </a:rPr>
              <a:t>– </a:t>
            </a:r>
            <a:r>
              <a:rPr lang="zh-CN" altLang="en-US" b="1" dirty="0">
                <a:latin typeface="Arial" panose="020B0604020202020204" pitchFamily="34" charset="0"/>
                <a:cs typeface="Arial" panose="020B0604020202020204" pitchFamily="34" charset="0"/>
              </a:rPr>
              <a:t>降低了</a:t>
            </a:r>
            <a:r>
              <a:rPr lang="en-US" altLang="zh-CN" b="1" dirty="0">
                <a:latin typeface="Arial" panose="020B0604020202020204" pitchFamily="34" charset="0"/>
                <a:cs typeface="Arial" panose="020B0604020202020204" pitchFamily="34" charset="0"/>
              </a:rPr>
              <a:t>30.2% ~ 84.9%  </a:t>
            </a:r>
            <a:endParaRPr lang="zh-CN" altLang="en-US" b="1" dirty="0">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xmlns="" id="{0A4258E4-5191-47B4-AE36-DAAC535742AA}"/>
              </a:ext>
            </a:extLst>
          </p:cNvPr>
          <p:cNvSpPr/>
          <p:nvPr/>
        </p:nvSpPr>
        <p:spPr>
          <a:xfrm>
            <a:off x="1579629" y="4703749"/>
            <a:ext cx="444234" cy="369332"/>
          </a:xfrm>
          <a:prstGeom prst="rect">
            <a:avLst/>
          </a:prstGeom>
        </p:spPr>
        <p:txBody>
          <a:bodyPr wrap="square">
            <a:spAutoFit/>
          </a:bodyPr>
          <a:lstStyle/>
          <a:p>
            <a:r>
              <a:rPr lang="zh-CN" altLang="en-US" b="1" dirty="0"/>
              <a:t>➢</a:t>
            </a:r>
          </a:p>
        </p:txBody>
      </p:sp>
      <p:sp>
        <p:nvSpPr>
          <p:cNvPr id="15" name="矩形 14">
            <a:extLst>
              <a:ext uri="{FF2B5EF4-FFF2-40B4-BE49-F238E27FC236}">
                <a16:creationId xmlns:a16="http://schemas.microsoft.com/office/drawing/2014/main" xmlns="" id="{668DA75B-1106-4F87-AA14-73D2D263A055}"/>
              </a:ext>
            </a:extLst>
          </p:cNvPr>
          <p:cNvSpPr/>
          <p:nvPr/>
        </p:nvSpPr>
        <p:spPr>
          <a:xfrm>
            <a:off x="1054519" y="3838057"/>
            <a:ext cx="7223029" cy="369332"/>
          </a:xfrm>
          <a:prstGeom prst="rect">
            <a:avLst/>
          </a:prstGeom>
        </p:spPr>
        <p:txBody>
          <a:bodyPr wrap="square">
            <a:spAutoFit/>
          </a:bodyPr>
          <a:lstStyle/>
          <a:p>
            <a:r>
              <a:rPr lang="zh-CN" altLang="en-US" dirty="0">
                <a:solidFill>
                  <a:srgbClr val="C00000"/>
                </a:solidFill>
                <a:latin typeface="黑体" panose="02010609060101010101" pitchFamily="49" charset="-122"/>
                <a:ea typeface="黑体" panose="02010609060101010101" pitchFamily="49" charset="-122"/>
                <a:cs typeface="Arial" panose="020B0604020202020204" pitchFamily="34" charset="0"/>
              </a:rPr>
              <a:t>在</a:t>
            </a:r>
            <a:r>
              <a:rPr lang="en-US" altLang="zh-CN" dirty="0">
                <a:solidFill>
                  <a:srgbClr val="C00000"/>
                </a:solidFill>
                <a:latin typeface="黑体" panose="02010609060101010101" pitchFamily="49" charset="-122"/>
                <a:ea typeface="黑体" panose="02010609060101010101" pitchFamily="49" charset="-122"/>
                <a:cs typeface="Arial" panose="020B0604020202020204" pitchFamily="34" charset="0"/>
              </a:rPr>
              <a:t>A</a:t>
            </a:r>
            <a:r>
              <a:rPr lang="en-US" altLang="zh-CN" dirty="0">
                <a:solidFill>
                  <a:srgbClr val="C00000"/>
                </a:solidFill>
                <a:latin typeface="Arial" panose="020B0604020202020204" pitchFamily="34" charset="0"/>
                <a:ea typeface="黑体" panose="02010609060101010101" pitchFamily="49" charset="-122"/>
                <a:cs typeface="Arial" panose="020B0604020202020204" pitchFamily="34" charset="0"/>
              </a:rPr>
              <a:t>moeba</a:t>
            </a:r>
            <a:r>
              <a:rPr lang="zh-CN" altLang="en-US" dirty="0">
                <a:solidFill>
                  <a:srgbClr val="C00000"/>
                </a:solidFill>
                <a:latin typeface="黑体" panose="02010609060101010101" pitchFamily="49" charset="-122"/>
                <a:ea typeface="黑体" panose="02010609060101010101" pitchFamily="49" charset="-122"/>
                <a:cs typeface="Arial" panose="020B0604020202020204" pitchFamily="34" charset="0"/>
              </a:rPr>
              <a:t>系统中，</a:t>
            </a:r>
            <a:r>
              <a:rPr lang="en-US" altLang="zh-CN" dirty="0">
                <a:solidFill>
                  <a:srgbClr val="C00000"/>
                </a:solidFill>
                <a:latin typeface="Arial" panose="020B0604020202020204" pitchFamily="34" charset="0"/>
                <a:ea typeface="黑体" panose="02010609060101010101" pitchFamily="49" charset="-122"/>
                <a:cs typeface="Arial" panose="020B0604020202020204" pitchFamily="34" charset="0"/>
              </a:rPr>
              <a:t>QoS</a:t>
            </a:r>
            <a:r>
              <a:rPr lang="zh-CN" altLang="en-US" dirty="0">
                <a:solidFill>
                  <a:srgbClr val="C00000"/>
                </a:solidFill>
                <a:latin typeface="黑体" panose="02010609060101010101" pitchFamily="49" charset="-122"/>
                <a:ea typeface="黑体" panose="02010609060101010101" pitchFamily="49" charset="-122"/>
                <a:cs typeface="Arial" panose="020B0604020202020204" pitchFamily="34" charset="0"/>
              </a:rPr>
              <a:t>得到满足的前提下资源使用量得到大幅降低</a:t>
            </a:r>
            <a:endParaRPr lang="zh-CN" altLang="en-US" dirty="0">
              <a:latin typeface="黑体" panose="02010609060101010101" pitchFamily="49" charset="-122"/>
              <a:ea typeface="黑体" panose="02010609060101010101" pitchFamily="49" charset="-122"/>
              <a:cs typeface="Arial" panose="020B0604020202020204" pitchFamily="34" charset="0"/>
            </a:endParaRPr>
          </a:p>
        </p:txBody>
      </p:sp>
      <p:sp>
        <p:nvSpPr>
          <p:cNvPr id="16" name="矩形 15">
            <a:extLst>
              <a:ext uri="{FF2B5EF4-FFF2-40B4-BE49-F238E27FC236}">
                <a16:creationId xmlns:a16="http://schemas.microsoft.com/office/drawing/2014/main" xmlns="" id="{83601400-8260-4BF8-BC43-2A319B5FED10}"/>
              </a:ext>
            </a:extLst>
          </p:cNvPr>
          <p:cNvSpPr/>
          <p:nvPr/>
        </p:nvSpPr>
        <p:spPr>
          <a:xfrm>
            <a:off x="733038" y="3838057"/>
            <a:ext cx="702722" cy="369332"/>
          </a:xfrm>
          <a:prstGeom prst="rect">
            <a:avLst/>
          </a:prstGeom>
        </p:spPr>
        <p:txBody>
          <a:bodyPr wrap="square">
            <a:spAutoFit/>
          </a:bodyPr>
          <a:lstStyle/>
          <a:p>
            <a:r>
              <a:rPr lang="zh-CN" altLang="en-US" dirty="0"/>
              <a:t>➢</a:t>
            </a:r>
          </a:p>
        </p:txBody>
      </p:sp>
      <p:pic>
        <p:nvPicPr>
          <p:cNvPr id="18" name="图片 17"/>
          <p:cNvPicPr>
            <a:picLocks noChangeAspect="1"/>
          </p:cNvPicPr>
          <p:nvPr/>
        </p:nvPicPr>
        <p:blipFill>
          <a:blip r:embed="rId2"/>
          <a:stretch>
            <a:fillRect/>
          </a:stretch>
        </p:blipFill>
        <p:spPr>
          <a:xfrm>
            <a:off x="1475037" y="1655934"/>
            <a:ext cx="5914784" cy="1731343"/>
          </a:xfrm>
          <a:prstGeom prst="rect">
            <a:avLst/>
          </a:prstGeom>
        </p:spPr>
      </p:pic>
      <p:pic>
        <p:nvPicPr>
          <p:cNvPr id="19" name="图片 18"/>
          <p:cNvPicPr>
            <a:picLocks noChangeAspect="1"/>
          </p:cNvPicPr>
          <p:nvPr/>
        </p:nvPicPr>
        <p:blipFill>
          <a:blip r:embed="rId3"/>
          <a:stretch>
            <a:fillRect/>
          </a:stretch>
        </p:blipFill>
        <p:spPr>
          <a:xfrm>
            <a:off x="2505171" y="1760346"/>
            <a:ext cx="3172094" cy="1999416"/>
          </a:xfrm>
          <a:prstGeom prst="rect">
            <a:avLst/>
          </a:prstGeom>
        </p:spPr>
      </p:pic>
      <p:pic>
        <p:nvPicPr>
          <p:cNvPr id="20" name="图片 19">
            <a:extLst>
              <a:ext uri="{FF2B5EF4-FFF2-40B4-BE49-F238E27FC236}">
                <a16:creationId xmlns:a16="http://schemas.microsoft.com/office/drawing/2014/main" xmlns="" id="{A43F55E6-5CE8-4689-B4CA-7275E55C3F84}"/>
              </a:ext>
            </a:extLst>
          </p:cNvPr>
          <p:cNvPicPr>
            <a:picLocks noChangeAspect="1"/>
          </p:cNvPicPr>
          <p:nvPr/>
        </p:nvPicPr>
        <p:blipFill>
          <a:blip r:embed="rId4"/>
          <a:stretch>
            <a:fillRect/>
          </a:stretch>
        </p:blipFill>
        <p:spPr>
          <a:xfrm>
            <a:off x="2505171" y="1771498"/>
            <a:ext cx="3854516" cy="1654741"/>
          </a:xfrm>
          <a:prstGeom prst="rect">
            <a:avLst/>
          </a:prstGeom>
        </p:spPr>
      </p:pic>
      <p:sp>
        <p:nvSpPr>
          <p:cNvPr id="21" name="矩形 20">
            <a:extLst>
              <a:ext uri="{FF2B5EF4-FFF2-40B4-BE49-F238E27FC236}">
                <a16:creationId xmlns:a16="http://schemas.microsoft.com/office/drawing/2014/main" xmlns="" id="{D4A399A5-00D1-4D12-9C5A-C36B3562D9A7}"/>
              </a:ext>
            </a:extLst>
          </p:cNvPr>
          <p:cNvSpPr/>
          <p:nvPr/>
        </p:nvSpPr>
        <p:spPr>
          <a:xfrm>
            <a:off x="1062402" y="5235452"/>
            <a:ext cx="6778411" cy="369332"/>
          </a:xfrm>
          <a:prstGeom prst="rect">
            <a:avLst/>
          </a:prstGeom>
        </p:spPr>
        <p:txBody>
          <a:bodyPr wrap="square">
            <a:spAutoFit/>
          </a:bodyPr>
          <a:lstStyle/>
          <a:p>
            <a:r>
              <a:rPr lang="zh-CN" altLang="en-US" b="1" dirty="0">
                <a:solidFill>
                  <a:srgbClr val="C00000"/>
                </a:solidFill>
              </a:rPr>
              <a:t>引入的多资源争用监视器能够有效减少预测错误。</a:t>
            </a:r>
            <a:endParaRPr lang="en-US" altLang="zh-CN" b="1" dirty="0">
              <a:solidFill>
                <a:srgbClr val="C00000"/>
              </a:solidFill>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xmlns="" id="{5A9F3845-13C2-42AB-B02F-ADC43D46FDD7}"/>
              </a:ext>
            </a:extLst>
          </p:cNvPr>
          <p:cNvSpPr/>
          <p:nvPr/>
        </p:nvSpPr>
        <p:spPr>
          <a:xfrm>
            <a:off x="740921" y="5235452"/>
            <a:ext cx="444234" cy="369332"/>
          </a:xfrm>
          <a:prstGeom prst="rect">
            <a:avLst/>
          </a:prstGeom>
        </p:spPr>
        <p:txBody>
          <a:bodyPr wrap="square">
            <a:spAutoFit/>
          </a:bodyPr>
          <a:lstStyle/>
          <a:p>
            <a:r>
              <a:rPr lang="zh-CN" altLang="en-US" b="1" dirty="0"/>
              <a:t>➢</a:t>
            </a:r>
          </a:p>
        </p:txBody>
      </p:sp>
      <p:sp>
        <p:nvSpPr>
          <p:cNvPr id="23" name="矩形 22">
            <a:extLst>
              <a:ext uri="{FF2B5EF4-FFF2-40B4-BE49-F238E27FC236}">
                <a16:creationId xmlns:a16="http://schemas.microsoft.com/office/drawing/2014/main" xmlns="" id="{7EF2C5FE-D64E-4A10-9F0C-DDFFC3E587EB}"/>
              </a:ext>
            </a:extLst>
          </p:cNvPr>
          <p:cNvSpPr/>
          <p:nvPr/>
        </p:nvSpPr>
        <p:spPr>
          <a:xfrm>
            <a:off x="1710265" y="5698589"/>
            <a:ext cx="444234" cy="369332"/>
          </a:xfrm>
          <a:prstGeom prst="rect">
            <a:avLst/>
          </a:prstGeom>
        </p:spPr>
        <p:txBody>
          <a:bodyPr wrap="square">
            <a:spAutoFit/>
          </a:bodyPr>
          <a:lstStyle/>
          <a:p>
            <a:r>
              <a:rPr lang="zh-CN" altLang="en-US" b="1" dirty="0"/>
              <a:t>➢</a:t>
            </a:r>
          </a:p>
        </p:txBody>
      </p:sp>
      <p:sp>
        <p:nvSpPr>
          <p:cNvPr id="24" name="矩形 23">
            <a:extLst>
              <a:ext uri="{FF2B5EF4-FFF2-40B4-BE49-F238E27FC236}">
                <a16:creationId xmlns:a16="http://schemas.microsoft.com/office/drawing/2014/main" xmlns="" id="{998BFC2E-E958-4691-93A6-4AE6E8B53B31}"/>
              </a:ext>
            </a:extLst>
          </p:cNvPr>
          <p:cNvSpPr/>
          <p:nvPr/>
        </p:nvSpPr>
        <p:spPr>
          <a:xfrm>
            <a:off x="2031745" y="5699640"/>
            <a:ext cx="4429494" cy="369332"/>
          </a:xfrm>
          <a:prstGeom prst="rect">
            <a:avLst/>
          </a:prstGeom>
        </p:spPr>
        <p:txBody>
          <a:bodyPr wrap="square">
            <a:spAutoFit/>
          </a:bodyPr>
          <a:lstStyle/>
          <a:p>
            <a:r>
              <a:rPr lang="zh-CN" altLang="en-US" b="1" dirty="0">
                <a:latin typeface="Arial" panose="020B0604020202020204" pitchFamily="34" charset="0"/>
                <a:cs typeface="Arial" panose="020B0604020202020204" pitchFamily="34" charset="0"/>
              </a:rPr>
              <a:t>预测错误最大值从</a:t>
            </a:r>
            <a:r>
              <a:rPr lang="en-US" altLang="zh-CN" b="1" dirty="0">
                <a:latin typeface="Arial" panose="020B0604020202020204" pitchFamily="34" charset="0"/>
                <a:cs typeface="Arial" panose="020B0604020202020204" pitchFamily="34" charset="0"/>
              </a:rPr>
              <a:t> 25.8% </a:t>
            </a:r>
            <a:r>
              <a:rPr lang="zh-CN" altLang="en-US" b="1" dirty="0">
                <a:latin typeface="Arial" panose="020B0604020202020204" pitchFamily="34" charset="0"/>
                <a:cs typeface="Arial" panose="020B0604020202020204" pitchFamily="34" charset="0"/>
              </a:rPr>
              <a:t>降低至</a:t>
            </a:r>
            <a:r>
              <a:rPr lang="en-US" altLang="zh-CN" b="1" dirty="0">
                <a:latin typeface="Arial" panose="020B0604020202020204" pitchFamily="34" charset="0"/>
                <a:cs typeface="Arial" panose="020B0604020202020204" pitchFamily="34" charset="0"/>
              </a:rPr>
              <a:t> 9.1%</a:t>
            </a:r>
          </a:p>
        </p:txBody>
      </p:sp>
      <p:sp>
        <p:nvSpPr>
          <p:cNvPr id="25" name="矩形 24">
            <a:extLst>
              <a:ext uri="{FF2B5EF4-FFF2-40B4-BE49-F238E27FC236}">
                <a16:creationId xmlns:a16="http://schemas.microsoft.com/office/drawing/2014/main" xmlns="" id="{2BBCEE6B-B9BF-4869-8406-65F3B6C325D9}"/>
              </a:ext>
            </a:extLst>
          </p:cNvPr>
          <p:cNvSpPr/>
          <p:nvPr/>
        </p:nvSpPr>
        <p:spPr>
          <a:xfrm>
            <a:off x="2031746" y="6113997"/>
            <a:ext cx="4296634" cy="369332"/>
          </a:xfrm>
          <a:prstGeom prst="rect">
            <a:avLst/>
          </a:prstGeom>
        </p:spPr>
        <p:txBody>
          <a:bodyPr wrap="square">
            <a:spAutoFit/>
          </a:bodyPr>
          <a:lstStyle/>
          <a:p>
            <a:r>
              <a:rPr lang="zh-CN" altLang="en-US" b="1" dirty="0">
                <a:latin typeface="Arial" panose="020B0604020202020204" pitchFamily="34" charset="0"/>
                <a:cs typeface="Arial" panose="020B0604020202020204" pitchFamily="34" charset="0"/>
              </a:rPr>
              <a:t>预测错误最小值从</a:t>
            </a:r>
            <a:r>
              <a:rPr lang="en-US" altLang="zh-CN" b="1" dirty="0">
                <a:latin typeface="Arial" panose="020B0604020202020204" pitchFamily="34" charset="0"/>
                <a:cs typeface="Arial" panose="020B0604020202020204" pitchFamily="34" charset="0"/>
              </a:rPr>
              <a:t> 8.3% </a:t>
            </a:r>
            <a:r>
              <a:rPr lang="zh-CN" altLang="en-US" b="1" dirty="0">
                <a:latin typeface="Arial" panose="020B0604020202020204" pitchFamily="34" charset="0"/>
                <a:cs typeface="Arial" panose="020B0604020202020204" pitchFamily="34" charset="0"/>
              </a:rPr>
              <a:t>降低至</a:t>
            </a:r>
            <a:r>
              <a:rPr lang="en-US" altLang="zh-CN" b="1" dirty="0">
                <a:latin typeface="Arial" panose="020B0604020202020204" pitchFamily="34" charset="0"/>
                <a:cs typeface="Arial" panose="020B0604020202020204" pitchFamily="34" charset="0"/>
              </a:rPr>
              <a:t> 2.8%</a:t>
            </a:r>
            <a:endParaRPr lang="zh-CN" altLang="en-US" b="1" dirty="0">
              <a:latin typeface="Arial" panose="020B0604020202020204" pitchFamily="34" charset="0"/>
              <a:cs typeface="Arial" panose="020B0604020202020204" pitchFamily="34" charset="0"/>
            </a:endParaRPr>
          </a:p>
        </p:txBody>
      </p:sp>
      <p:sp>
        <p:nvSpPr>
          <p:cNvPr id="26" name="矩形 25">
            <a:extLst>
              <a:ext uri="{FF2B5EF4-FFF2-40B4-BE49-F238E27FC236}">
                <a16:creationId xmlns:a16="http://schemas.microsoft.com/office/drawing/2014/main" xmlns="" id="{07E0F9F8-F8D0-4280-9574-EF1D8E8BD7CF}"/>
              </a:ext>
            </a:extLst>
          </p:cNvPr>
          <p:cNvSpPr/>
          <p:nvPr/>
        </p:nvSpPr>
        <p:spPr>
          <a:xfrm>
            <a:off x="1710265" y="6115048"/>
            <a:ext cx="444234" cy="369332"/>
          </a:xfrm>
          <a:prstGeom prst="rect">
            <a:avLst/>
          </a:prstGeom>
        </p:spPr>
        <p:txBody>
          <a:bodyPr wrap="square">
            <a:spAutoFit/>
          </a:bodyPr>
          <a:lstStyle/>
          <a:p>
            <a:r>
              <a:rPr lang="zh-CN" altLang="en-US" b="1" dirty="0"/>
              <a:t>➢</a:t>
            </a:r>
          </a:p>
        </p:txBody>
      </p:sp>
    </p:spTree>
    <p:extLst>
      <p:ext uri="{BB962C8B-B14F-4D97-AF65-F5344CB8AC3E}">
        <p14:creationId xmlns:p14="http://schemas.microsoft.com/office/powerpoint/2010/main" val="279448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9"/>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8"/>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3" grpId="0"/>
      <p:bldP spid="14" grpId="0"/>
      <p:bldP spid="15" grpId="0"/>
      <p:bldP spid="16" grpId="0"/>
      <p:bldP spid="21" grpId="0"/>
      <p:bldP spid="22" grpId="0"/>
      <p:bldP spid="23" grpId="0"/>
      <p:bldP spid="24" grpId="0"/>
      <p:bldP spid="25"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未来研究</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22" name="idea-lightbulb-symbol_45725">
            <a:extLst>
              <a:ext uri="{FF2B5EF4-FFF2-40B4-BE49-F238E27FC236}">
                <a16:creationId xmlns:a16="http://schemas.microsoft.com/office/drawing/2014/main" xmlns="" id="{A02B61F2-E5C9-46DE-A8EF-7C3777C1BCCE}"/>
              </a:ext>
            </a:extLst>
          </p:cNvPr>
          <p:cNvSpPr>
            <a:spLocks noChangeAspect="1"/>
          </p:cNvSpPr>
          <p:nvPr/>
        </p:nvSpPr>
        <p:spPr bwMode="auto">
          <a:xfrm>
            <a:off x="562304" y="1844397"/>
            <a:ext cx="611395" cy="756467"/>
          </a:xfrm>
          <a:custGeom>
            <a:avLst/>
            <a:gdLst>
              <a:gd name="connsiteX0" fmla="*/ 203312 w 490994"/>
              <a:gd name="connsiteY0" fmla="*/ 568333 h 607497"/>
              <a:gd name="connsiteX1" fmla="*/ 287691 w 490994"/>
              <a:gd name="connsiteY1" fmla="*/ 568333 h 607497"/>
              <a:gd name="connsiteX2" fmla="*/ 307242 w 490994"/>
              <a:gd name="connsiteY2" fmla="*/ 587955 h 607497"/>
              <a:gd name="connsiteX3" fmla="*/ 287691 w 490994"/>
              <a:gd name="connsiteY3" fmla="*/ 607497 h 607497"/>
              <a:gd name="connsiteX4" fmla="*/ 203312 w 490994"/>
              <a:gd name="connsiteY4" fmla="*/ 607497 h 607497"/>
              <a:gd name="connsiteX5" fmla="*/ 183682 w 490994"/>
              <a:gd name="connsiteY5" fmla="*/ 587955 h 607497"/>
              <a:gd name="connsiteX6" fmla="*/ 203312 w 490994"/>
              <a:gd name="connsiteY6" fmla="*/ 568333 h 607497"/>
              <a:gd name="connsiteX7" fmla="*/ 186520 w 490994"/>
              <a:gd name="connsiteY7" fmla="*/ 510187 h 607497"/>
              <a:gd name="connsiteX8" fmla="*/ 304395 w 490994"/>
              <a:gd name="connsiteY8" fmla="*/ 510187 h 607497"/>
              <a:gd name="connsiteX9" fmla="*/ 324107 w 490994"/>
              <a:gd name="connsiteY9" fmla="*/ 529804 h 607497"/>
              <a:gd name="connsiteX10" fmla="*/ 304395 w 490994"/>
              <a:gd name="connsiteY10" fmla="*/ 549421 h 607497"/>
              <a:gd name="connsiteX11" fmla="*/ 186520 w 490994"/>
              <a:gd name="connsiteY11" fmla="*/ 549421 h 607497"/>
              <a:gd name="connsiteX12" fmla="*/ 166887 w 490994"/>
              <a:gd name="connsiteY12" fmla="*/ 529804 h 607497"/>
              <a:gd name="connsiteX13" fmla="*/ 186520 w 490994"/>
              <a:gd name="connsiteY13" fmla="*/ 510187 h 607497"/>
              <a:gd name="connsiteX14" fmla="*/ 62837 w 490994"/>
              <a:gd name="connsiteY14" fmla="*/ 319449 h 607497"/>
              <a:gd name="connsiteX15" fmla="*/ 79611 w 490994"/>
              <a:gd name="connsiteY15" fmla="*/ 330831 h 607497"/>
              <a:gd name="connsiteX16" fmla="*/ 87445 w 490994"/>
              <a:gd name="connsiteY16" fmla="*/ 348457 h 607497"/>
              <a:gd name="connsiteX17" fmla="*/ 79137 w 490994"/>
              <a:gd name="connsiteY17" fmla="*/ 374856 h 607497"/>
              <a:gd name="connsiteX18" fmla="*/ 64498 w 490994"/>
              <a:gd name="connsiteY18" fmla="*/ 383314 h 607497"/>
              <a:gd name="connsiteX19" fmla="*/ 54687 w 490994"/>
              <a:gd name="connsiteY19" fmla="*/ 385922 h 607497"/>
              <a:gd name="connsiteX20" fmla="*/ 37675 w 490994"/>
              <a:gd name="connsiteY20" fmla="*/ 376121 h 607497"/>
              <a:gd name="connsiteX21" fmla="*/ 28021 w 490994"/>
              <a:gd name="connsiteY21" fmla="*/ 359285 h 607497"/>
              <a:gd name="connsiteX22" fmla="*/ 26043 w 490994"/>
              <a:gd name="connsiteY22" fmla="*/ 344426 h 607497"/>
              <a:gd name="connsiteX23" fmla="*/ 35222 w 490994"/>
              <a:gd name="connsiteY23" fmla="*/ 332491 h 607497"/>
              <a:gd name="connsiteX24" fmla="*/ 53500 w 490994"/>
              <a:gd name="connsiteY24" fmla="*/ 321978 h 607497"/>
              <a:gd name="connsiteX25" fmla="*/ 62837 w 490994"/>
              <a:gd name="connsiteY25" fmla="*/ 319449 h 607497"/>
              <a:gd name="connsiteX26" fmla="*/ 427899 w 490994"/>
              <a:gd name="connsiteY26" fmla="*/ 319379 h 607497"/>
              <a:gd name="connsiteX27" fmla="*/ 437320 w 490994"/>
              <a:gd name="connsiteY27" fmla="*/ 321908 h 607497"/>
              <a:gd name="connsiteX28" fmla="*/ 455767 w 490994"/>
              <a:gd name="connsiteY28" fmla="*/ 332498 h 607497"/>
              <a:gd name="connsiteX29" fmla="*/ 464871 w 490994"/>
              <a:gd name="connsiteY29" fmla="*/ 344431 h 607497"/>
              <a:gd name="connsiteX30" fmla="*/ 462971 w 490994"/>
              <a:gd name="connsiteY30" fmla="*/ 359289 h 607497"/>
              <a:gd name="connsiteX31" fmla="*/ 453233 w 490994"/>
              <a:gd name="connsiteY31" fmla="*/ 376122 h 607497"/>
              <a:gd name="connsiteX32" fmla="*/ 436212 w 490994"/>
              <a:gd name="connsiteY32" fmla="*/ 385922 h 607497"/>
              <a:gd name="connsiteX33" fmla="*/ 426395 w 490994"/>
              <a:gd name="connsiteY33" fmla="*/ 383235 h 607497"/>
              <a:gd name="connsiteX34" fmla="*/ 411511 w 490994"/>
              <a:gd name="connsiteY34" fmla="*/ 374700 h 607497"/>
              <a:gd name="connsiteX35" fmla="*/ 403198 w 490994"/>
              <a:gd name="connsiteY35" fmla="*/ 348225 h 607497"/>
              <a:gd name="connsiteX36" fmla="*/ 411115 w 490994"/>
              <a:gd name="connsiteY36" fmla="*/ 330759 h 607497"/>
              <a:gd name="connsiteX37" fmla="*/ 427899 w 490994"/>
              <a:gd name="connsiteY37" fmla="*/ 319379 h 607497"/>
              <a:gd name="connsiteX38" fmla="*/ 19624 w 490994"/>
              <a:gd name="connsiteY38" fmla="*/ 215859 h 607497"/>
              <a:gd name="connsiteX39" fmla="*/ 40990 w 490994"/>
              <a:gd name="connsiteY39" fmla="*/ 215859 h 607497"/>
              <a:gd name="connsiteX40" fmla="*/ 54917 w 490994"/>
              <a:gd name="connsiteY40" fmla="*/ 222024 h 607497"/>
              <a:gd name="connsiteX41" fmla="*/ 59269 w 490994"/>
              <a:gd name="connsiteY41" fmla="*/ 236489 h 607497"/>
              <a:gd name="connsiteX42" fmla="*/ 58636 w 490994"/>
              <a:gd name="connsiteY42" fmla="*/ 245104 h 607497"/>
              <a:gd name="connsiteX43" fmla="*/ 59269 w 490994"/>
              <a:gd name="connsiteY43" fmla="*/ 253719 h 607497"/>
              <a:gd name="connsiteX44" fmla="*/ 54996 w 490994"/>
              <a:gd name="connsiteY44" fmla="*/ 268263 h 607497"/>
              <a:gd name="connsiteX45" fmla="*/ 41069 w 490994"/>
              <a:gd name="connsiteY45" fmla="*/ 274428 h 607497"/>
              <a:gd name="connsiteX46" fmla="*/ 19624 w 490994"/>
              <a:gd name="connsiteY46" fmla="*/ 274428 h 607497"/>
              <a:gd name="connsiteX47" fmla="*/ 0 w 490994"/>
              <a:gd name="connsiteY47" fmla="*/ 254826 h 607497"/>
              <a:gd name="connsiteX48" fmla="*/ 0 w 490994"/>
              <a:gd name="connsiteY48" fmla="*/ 235461 h 607497"/>
              <a:gd name="connsiteX49" fmla="*/ 19624 w 490994"/>
              <a:gd name="connsiteY49" fmla="*/ 215859 h 607497"/>
              <a:gd name="connsiteX50" fmla="*/ 450011 w 490994"/>
              <a:gd name="connsiteY50" fmla="*/ 215789 h 607497"/>
              <a:gd name="connsiteX51" fmla="*/ 471373 w 490994"/>
              <a:gd name="connsiteY51" fmla="*/ 215789 h 607497"/>
              <a:gd name="connsiteX52" fmla="*/ 490994 w 490994"/>
              <a:gd name="connsiteY52" fmla="*/ 235467 h 607497"/>
              <a:gd name="connsiteX53" fmla="*/ 490994 w 490994"/>
              <a:gd name="connsiteY53" fmla="*/ 254830 h 607497"/>
              <a:gd name="connsiteX54" fmla="*/ 471373 w 490994"/>
              <a:gd name="connsiteY54" fmla="*/ 274429 h 607497"/>
              <a:gd name="connsiteX55" fmla="*/ 449931 w 490994"/>
              <a:gd name="connsiteY55" fmla="*/ 274429 h 607497"/>
              <a:gd name="connsiteX56" fmla="*/ 436007 w 490994"/>
              <a:gd name="connsiteY56" fmla="*/ 268265 h 607497"/>
              <a:gd name="connsiteX57" fmla="*/ 431655 w 490994"/>
              <a:gd name="connsiteY57" fmla="*/ 253723 h 607497"/>
              <a:gd name="connsiteX58" fmla="*/ 432367 w 490994"/>
              <a:gd name="connsiteY58" fmla="*/ 245109 h 607497"/>
              <a:gd name="connsiteX59" fmla="*/ 431655 w 490994"/>
              <a:gd name="connsiteY59" fmla="*/ 236495 h 607497"/>
              <a:gd name="connsiteX60" fmla="*/ 436007 w 490994"/>
              <a:gd name="connsiteY60" fmla="*/ 221953 h 607497"/>
              <a:gd name="connsiteX61" fmla="*/ 450011 w 490994"/>
              <a:gd name="connsiteY61" fmla="*/ 215789 h 607497"/>
              <a:gd name="connsiteX62" fmla="*/ 245501 w 490994"/>
              <a:gd name="connsiteY62" fmla="*/ 133735 h 607497"/>
              <a:gd name="connsiteX63" fmla="*/ 137281 w 490994"/>
              <a:gd name="connsiteY63" fmla="*/ 241809 h 607497"/>
              <a:gd name="connsiteX64" fmla="*/ 171639 w 490994"/>
              <a:gd name="connsiteY64" fmla="*/ 338656 h 607497"/>
              <a:gd name="connsiteX65" fmla="*/ 208372 w 490994"/>
              <a:gd name="connsiteY65" fmla="*/ 425858 h 607497"/>
              <a:gd name="connsiteX66" fmla="*/ 211459 w 490994"/>
              <a:gd name="connsiteY66" fmla="*/ 428388 h 607497"/>
              <a:gd name="connsiteX67" fmla="*/ 279305 w 490994"/>
              <a:gd name="connsiteY67" fmla="*/ 428388 h 607497"/>
              <a:gd name="connsiteX68" fmla="*/ 282313 w 490994"/>
              <a:gd name="connsiteY68" fmla="*/ 425858 h 607497"/>
              <a:gd name="connsiteX69" fmla="*/ 319838 w 490994"/>
              <a:gd name="connsiteY69" fmla="*/ 336759 h 607497"/>
              <a:gd name="connsiteX70" fmla="*/ 319918 w 490994"/>
              <a:gd name="connsiteY70" fmla="*/ 336601 h 607497"/>
              <a:gd name="connsiteX71" fmla="*/ 353722 w 490994"/>
              <a:gd name="connsiteY71" fmla="*/ 241809 h 607497"/>
              <a:gd name="connsiteX72" fmla="*/ 245501 w 490994"/>
              <a:gd name="connsiteY72" fmla="*/ 133735 h 607497"/>
              <a:gd name="connsiteX73" fmla="*/ 436205 w 490994"/>
              <a:gd name="connsiteY73" fmla="*/ 104366 h 607497"/>
              <a:gd name="connsiteX74" fmla="*/ 453224 w 490994"/>
              <a:gd name="connsiteY74" fmla="*/ 114168 h 607497"/>
              <a:gd name="connsiteX75" fmla="*/ 462960 w 490994"/>
              <a:gd name="connsiteY75" fmla="*/ 131006 h 607497"/>
              <a:gd name="connsiteX76" fmla="*/ 455757 w 490994"/>
              <a:gd name="connsiteY76" fmla="*/ 157804 h 607497"/>
              <a:gd name="connsiteX77" fmla="*/ 437788 w 490994"/>
              <a:gd name="connsiteY77" fmla="*/ 168159 h 607497"/>
              <a:gd name="connsiteX78" fmla="*/ 428289 w 490994"/>
              <a:gd name="connsiteY78" fmla="*/ 170768 h 607497"/>
              <a:gd name="connsiteX79" fmla="*/ 411349 w 490994"/>
              <a:gd name="connsiteY79" fmla="*/ 160254 h 607497"/>
              <a:gd name="connsiteX80" fmla="*/ 402009 w 490994"/>
              <a:gd name="connsiteY80" fmla="*/ 144365 h 607497"/>
              <a:gd name="connsiteX81" fmla="*/ 399317 w 490994"/>
              <a:gd name="connsiteY81" fmla="*/ 129346 h 607497"/>
              <a:gd name="connsiteX82" fmla="*/ 408262 w 490994"/>
              <a:gd name="connsiteY82" fmla="*/ 117488 h 607497"/>
              <a:gd name="connsiteX83" fmla="*/ 426389 w 490994"/>
              <a:gd name="connsiteY83" fmla="*/ 107054 h 607497"/>
              <a:gd name="connsiteX84" fmla="*/ 436205 w 490994"/>
              <a:gd name="connsiteY84" fmla="*/ 104366 h 607497"/>
              <a:gd name="connsiteX85" fmla="*/ 54676 w 490994"/>
              <a:gd name="connsiteY85" fmla="*/ 104366 h 607497"/>
              <a:gd name="connsiteX86" fmla="*/ 64501 w 490994"/>
              <a:gd name="connsiteY86" fmla="*/ 107054 h 607497"/>
              <a:gd name="connsiteX87" fmla="*/ 82644 w 490994"/>
              <a:gd name="connsiteY87" fmla="*/ 117488 h 607497"/>
              <a:gd name="connsiteX88" fmla="*/ 91596 w 490994"/>
              <a:gd name="connsiteY88" fmla="*/ 129346 h 607497"/>
              <a:gd name="connsiteX89" fmla="*/ 88903 w 490994"/>
              <a:gd name="connsiteY89" fmla="*/ 144365 h 607497"/>
              <a:gd name="connsiteX90" fmla="*/ 79633 w 490994"/>
              <a:gd name="connsiteY90" fmla="*/ 160254 h 607497"/>
              <a:gd name="connsiteX91" fmla="*/ 62678 w 490994"/>
              <a:gd name="connsiteY91" fmla="*/ 170768 h 607497"/>
              <a:gd name="connsiteX92" fmla="*/ 53171 w 490994"/>
              <a:gd name="connsiteY92" fmla="*/ 168159 h 607497"/>
              <a:gd name="connsiteX93" fmla="*/ 35186 w 490994"/>
              <a:gd name="connsiteY93" fmla="*/ 157804 h 607497"/>
              <a:gd name="connsiteX94" fmla="*/ 27977 w 490994"/>
              <a:gd name="connsiteY94" fmla="*/ 131006 h 607497"/>
              <a:gd name="connsiteX95" fmla="*/ 37642 w 490994"/>
              <a:gd name="connsiteY95" fmla="*/ 114168 h 607497"/>
              <a:gd name="connsiteX96" fmla="*/ 54676 w 490994"/>
              <a:gd name="connsiteY96" fmla="*/ 104366 h 607497"/>
              <a:gd name="connsiteX97" fmla="*/ 245501 w 490994"/>
              <a:gd name="connsiteY97" fmla="*/ 75152 h 607497"/>
              <a:gd name="connsiteX98" fmla="*/ 412384 w 490994"/>
              <a:gd name="connsiteY98" fmla="*/ 241809 h 607497"/>
              <a:gd name="connsiteX99" fmla="*/ 372247 w 490994"/>
              <a:gd name="connsiteY99" fmla="*/ 363006 h 607497"/>
              <a:gd name="connsiteX100" fmla="*/ 334168 w 490994"/>
              <a:gd name="connsiteY100" fmla="*/ 468155 h 607497"/>
              <a:gd name="connsiteX101" fmla="*/ 314138 w 490994"/>
              <a:gd name="connsiteY101" fmla="*/ 486971 h 607497"/>
              <a:gd name="connsiteX102" fmla="*/ 176864 w 490994"/>
              <a:gd name="connsiteY102" fmla="*/ 486971 h 607497"/>
              <a:gd name="connsiteX103" fmla="*/ 156755 w 490994"/>
              <a:gd name="connsiteY103" fmla="*/ 468155 h 607497"/>
              <a:gd name="connsiteX104" fmla="*/ 119151 w 490994"/>
              <a:gd name="connsiteY104" fmla="*/ 364825 h 607497"/>
              <a:gd name="connsiteX105" fmla="*/ 78618 w 490994"/>
              <a:gd name="connsiteY105" fmla="*/ 241809 h 607497"/>
              <a:gd name="connsiteX106" fmla="*/ 245501 w 490994"/>
              <a:gd name="connsiteY106" fmla="*/ 75152 h 607497"/>
              <a:gd name="connsiteX107" fmla="*/ 350001 w 490994"/>
              <a:gd name="connsiteY107" fmla="*/ 25404 h 607497"/>
              <a:gd name="connsiteX108" fmla="*/ 359812 w 490994"/>
              <a:gd name="connsiteY108" fmla="*/ 28012 h 607497"/>
              <a:gd name="connsiteX109" fmla="*/ 376587 w 490994"/>
              <a:gd name="connsiteY109" fmla="*/ 37731 h 607497"/>
              <a:gd name="connsiteX110" fmla="*/ 383787 w 490994"/>
              <a:gd name="connsiteY110" fmla="*/ 64519 h 607497"/>
              <a:gd name="connsiteX111" fmla="*/ 373343 w 490994"/>
              <a:gd name="connsiteY111" fmla="*/ 82536 h 607497"/>
              <a:gd name="connsiteX112" fmla="*/ 357043 w 490994"/>
              <a:gd name="connsiteY112" fmla="*/ 92018 h 607497"/>
              <a:gd name="connsiteX113" fmla="*/ 346440 w 490994"/>
              <a:gd name="connsiteY113" fmla="*/ 88857 h 607497"/>
              <a:gd name="connsiteX114" fmla="*/ 330536 w 490994"/>
              <a:gd name="connsiteY114" fmla="*/ 79533 h 607497"/>
              <a:gd name="connsiteX115" fmla="*/ 320803 w 490994"/>
              <a:gd name="connsiteY115" fmla="*/ 67917 h 607497"/>
              <a:gd name="connsiteX116" fmla="*/ 322623 w 490994"/>
              <a:gd name="connsiteY116" fmla="*/ 53219 h 607497"/>
              <a:gd name="connsiteX117" fmla="*/ 332989 w 490994"/>
              <a:gd name="connsiteY117" fmla="*/ 35202 h 607497"/>
              <a:gd name="connsiteX118" fmla="*/ 350001 w 490994"/>
              <a:gd name="connsiteY118" fmla="*/ 25404 h 607497"/>
              <a:gd name="connsiteX119" fmla="*/ 140881 w 490994"/>
              <a:gd name="connsiteY119" fmla="*/ 25404 h 607497"/>
              <a:gd name="connsiteX120" fmla="*/ 157911 w 490994"/>
              <a:gd name="connsiteY120" fmla="*/ 35202 h 607497"/>
              <a:gd name="connsiteX121" fmla="*/ 168367 w 490994"/>
              <a:gd name="connsiteY121" fmla="*/ 53219 h 607497"/>
              <a:gd name="connsiteX122" fmla="*/ 170189 w 490994"/>
              <a:gd name="connsiteY122" fmla="*/ 67917 h 607497"/>
              <a:gd name="connsiteX123" fmla="*/ 160367 w 490994"/>
              <a:gd name="connsiteY123" fmla="*/ 79533 h 607497"/>
              <a:gd name="connsiteX124" fmla="*/ 144446 w 490994"/>
              <a:gd name="connsiteY124" fmla="*/ 88857 h 607497"/>
              <a:gd name="connsiteX125" fmla="*/ 133831 w 490994"/>
              <a:gd name="connsiteY125" fmla="*/ 92018 h 607497"/>
              <a:gd name="connsiteX126" fmla="*/ 117514 w 490994"/>
              <a:gd name="connsiteY126" fmla="*/ 82615 h 607497"/>
              <a:gd name="connsiteX127" fmla="*/ 107058 w 490994"/>
              <a:gd name="connsiteY127" fmla="*/ 64519 h 607497"/>
              <a:gd name="connsiteX128" fmla="*/ 105078 w 490994"/>
              <a:gd name="connsiteY128" fmla="*/ 49584 h 607497"/>
              <a:gd name="connsiteX129" fmla="*/ 114266 w 490994"/>
              <a:gd name="connsiteY129" fmla="*/ 37731 h 607497"/>
              <a:gd name="connsiteX130" fmla="*/ 131059 w 490994"/>
              <a:gd name="connsiteY130" fmla="*/ 28012 h 607497"/>
              <a:gd name="connsiteX131" fmla="*/ 140881 w 490994"/>
              <a:gd name="connsiteY131" fmla="*/ 25404 h 607497"/>
              <a:gd name="connsiteX132" fmla="*/ 235768 w 490994"/>
              <a:gd name="connsiteY132" fmla="*/ 0 h 607497"/>
              <a:gd name="connsiteX133" fmla="*/ 255156 w 490994"/>
              <a:gd name="connsiteY133" fmla="*/ 0 h 607497"/>
              <a:gd name="connsiteX134" fmla="*/ 274782 w 490994"/>
              <a:gd name="connsiteY134" fmla="*/ 19595 h 607497"/>
              <a:gd name="connsiteX135" fmla="*/ 274782 w 490994"/>
              <a:gd name="connsiteY135" fmla="*/ 40927 h 607497"/>
              <a:gd name="connsiteX136" fmla="*/ 256581 w 490994"/>
              <a:gd name="connsiteY136" fmla="*/ 59416 h 607497"/>
              <a:gd name="connsiteX137" fmla="*/ 254127 w 490994"/>
              <a:gd name="connsiteY137" fmla="*/ 59258 h 607497"/>
              <a:gd name="connsiteX138" fmla="*/ 245502 w 490994"/>
              <a:gd name="connsiteY138" fmla="*/ 58547 h 607497"/>
              <a:gd name="connsiteX139" fmla="*/ 236876 w 490994"/>
              <a:gd name="connsiteY139" fmla="*/ 59258 h 607497"/>
              <a:gd name="connsiteX140" fmla="*/ 234422 w 490994"/>
              <a:gd name="connsiteY140" fmla="*/ 59416 h 607497"/>
              <a:gd name="connsiteX141" fmla="*/ 216142 w 490994"/>
              <a:gd name="connsiteY141" fmla="*/ 40927 h 607497"/>
              <a:gd name="connsiteX142" fmla="*/ 216142 w 490994"/>
              <a:gd name="connsiteY142" fmla="*/ 19595 h 607497"/>
              <a:gd name="connsiteX143" fmla="*/ 235768 w 490994"/>
              <a:gd name="connsiteY143" fmla="*/ 0 h 60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0994" h="607497">
                <a:moveTo>
                  <a:pt x="203312" y="568333"/>
                </a:moveTo>
                <a:lnTo>
                  <a:pt x="287691" y="568333"/>
                </a:lnTo>
                <a:cubicBezTo>
                  <a:pt x="298456" y="568333"/>
                  <a:pt x="307242" y="577115"/>
                  <a:pt x="307242" y="587955"/>
                </a:cubicBezTo>
                <a:cubicBezTo>
                  <a:pt x="307242" y="598794"/>
                  <a:pt x="298456" y="607497"/>
                  <a:pt x="287691" y="607497"/>
                </a:cubicBezTo>
                <a:lnTo>
                  <a:pt x="203312" y="607497"/>
                </a:lnTo>
                <a:cubicBezTo>
                  <a:pt x="192468" y="607497"/>
                  <a:pt x="183682" y="598794"/>
                  <a:pt x="183682" y="587955"/>
                </a:cubicBezTo>
                <a:cubicBezTo>
                  <a:pt x="183682" y="577115"/>
                  <a:pt x="192468" y="568333"/>
                  <a:pt x="203312" y="568333"/>
                </a:cubicBezTo>
                <a:close/>
                <a:moveTo>
                  <a:pt x="186520" y="510187"/>
                </a:moveTo>
                <a:lnTo>
                  <a:pt x="304395" y="510187"/>
                </a:lnTo>
                <a:cubicBezTo>
                  <a:pt x="315320" y="510187"/>
                  <a:pt x="324107" y="518967"/>
                  <a:pt x="324107" y="529804"/>
                </a:cubicBezTo>
                <a:cubicBezTo>
                  <a:pt x="324107" y="540641"/>
                  <a:pt x="315320" y="549421"/>
                  <a:pt x="304395" y="549421"/>
                </a:cubicBezTo>
                <a:lnTo>
                  <a:pt x="186520" y="549421"/>
                </a:lnTo>
                <a:cubicBezTo>
                  <a:pt x="175674" y="549421"/>
                  <a:pt x="166887" y="540641"/>
                  <a:pt x="166887" y="529804"/>
                </a:cubicBezTo>
                <a:cubicBezTo>
                  <a:pt x="166887" y="518967"/>
                  <a:pt x="175674" y="510187"/>
                  <a:pt x="186520" y="510187"/>
                </a:cubicBezTo>
                <a:close/>
                <a:moveTo>
                  <a:pt x="62837" y="319449"/>
                </a:moveTo>
                <a:cubicBezTo>
                  <a:pt x="70116" y="319449"/>
                  <a:pt x="76684" y="323954"/>
                  <a:pt x="79611" y="330831"/>
                </a:cubicBezTo>
                <a:cubicBezTo>
                  <a:pt x="82064" y="336601"/>
                  <a:pt x="84676" y="342529"/>
                  <a:pt x="87445" y="348457"/>
                </a:cubicBezTo>
                <a:cubicBezTo>
                  <a:pt x="91876" y="358021"/>
                  <a:pt x="88236" y="369640"/>
                  <a:pt x="79137" y="374856"/>
                </a:cubicBezTo>
                <a:lnTo>
                  <a:pt x="64498" y="383314"/>
                </a:lnTo>
                <a:cubicBezTo>
                  <a:pt x="61571" y="384974"/>
                  <a:pt x="58168" y="385922"/>
                  <a:pt x="54687" y="385922"/>
                </a:cubicBezTo>
                <a:cubicBezTo>
                  <a:pt x="47724" y="385922"/>
                  <a:pt x="41156" y="382128"/>
                  <a:pt x="37675" y="376121"/>
                </a:cubicBezTo>
                <a:lnTo>
                  <a:pt x="28021" y="359285"/>
                </a:lnTo>
                <a:cubicBezTo>
                  <a:pt x="25410" y="354780"/>
                  <a:pt x="24698" y="349484"/>
                  <a:pt x="26043" y="344426"/>
                </a:cubicBezTo>
                <a:cubicBezTo>
                  <a:pt x="27388" y="339367"/>
                  <a:pt x="30632" y="335099"/>
                  <a:pt x="35222" y="332491"/>
                </a:cubicBezTo>
                <a:lnTo>
                  <a:pt x="53500" y="321978"/>
                </a:lnTo>
                <a:cubicBezTo>
                  <a:pt x="56348" y="320319"/>
                  <a:pt x="59593" y="319449"/>
                  <a:pt x="62837" y="319449"/>
                </a:cubicBezTo>
                <a:close/>
                <a:moveTo>
                  <a:pt x="427899" y="319379"/>
                </a:moveTo>
                <a:cubicBezTo>
                  <a:pt x="431145" y="319379"/>
                  <a:pt x="434391" y="320248"/>
                  <a:pt x="437320" y="321908"/>
                </a:cubicBezTo>
                <a:lnTo>
                  <a:pt x="455767" y="332498"/>
                </a:lnTo>
                <a:cubicBezTo>
                  <a:pt x="460279" y="335106"/>
                  <a:pt x="463525" y="339374"/>
                  <a:pt x="464871" y="344431"/>
                </a:cubicBezTo>
                <a:cubicBezTo>
                  <a:pt x="466296" y="349489"/>
                  <a:pt x="465583" y="354784"/>
                  <a:pt x="462971" y="359289"/>
                </a:cubicBezTo>
                <a:lnTo>
                  <a:pt x="453233" y="376122"/>
                </a:lnTo>
                <a:cubicBezTo>
                  <a:pt x="449750" y="382129"/>
                  <a:pt x="443258" y="385922"/>
                  <a:pt x="436212" y="385922"/>
                </a:cubicBezTo>
                <a:cubicBezTo>
                  <a:pt x="432808" y="385922"/>
                  <a:pt x="429403" y="384974"/>
                  <a:pt x="426395" y="383235"/>
                </a:cubicBezTo>
                <a:lnTo>
                  <a:pt x="411511" y="374700"/>
                </a:lnTo>
                <a:cubicBezTo>
                  <a:pt x="402407" y="369405"/>
                  <a:pt x="398765" y="357787"/>
                  <a:pt x="403198" y="348225"/>
                </a:cubicBezTo>
                <a:cubicBezTo>
                  <a:pt x="405969" y="342456"/>
                  <a:pt x="408582" y="336529"/>
                  <a:pt x="411115" y="330759"/>
                </a:cubicBezTo>
                <a:cubicBezTo>
                  <a:pt x="414045" y="323805"/>
                  <a:pt x="420616" y="319379"/>
                  <a:pt x="427899" y="319379"/>
                </a:cubicBezTo>
                <a:close/>
                <a:moveTo>
                  <a:pt x="19624" y="215859"/>
                </a:moveTo>
                <a:lnTo>
                  <a:pt x="40990" y="215859"/>
                </a:lnTo>
                <a:cubicBezTo>
                  <a:pt x="46371" y="215859"/>
                  <a:pt x="51435" y="218072"/>
                  <a:pt x="54917" y="222024"/>
                </a:cubicBezTo>
                <a:cubicBezTo>
                  <a:pt x="58398" y="225897"/>
                  <a:pt x="59981" y="231193"/>
                  <a:pt x="59269" y="236489"/>
                </a:cubicBezTo>
                <a:cubicBezTo>
                  <a:pt x="58952" y="239097"/>
                  <a:pt x="58636" y="242101"/>
                  <a:pt x="58636" y="245104"/>
                </a:cubicBezTo>
                <a:cubicBezTo>
                  <a:pt x="58636" y="248187"/>
                  <a:pt x="58952" y="251348"/>
                  <a:pt x="59269" y="253719"/>
                </a:cubicBezTo>
                <a:cubicBezTo>
                  <a:pt x="59981" y="259094"/>
                  <a:pt x="58398" y="264390"/>
                  <a:pt x="54996" y="268263"/>
                </a:cubicBezTo>
                <a:cubicBezTo>
                  <a:pt x="51514" y="272136"/>
                  <a:pt x="46450" y="274428"/>
                  <a:pt x="41069" y="274428"/>
                </a:cubicBezTo>
                <a:lnTo>
                  <a:pt x="19624" y="274428"/>
                </a:lnTo>
                <a:cubicBezTo>
                  <a:pt x="8783" y="274428"/>
                  <a:pt x="0" y="265576"/>
                  <a:pt x="0" y="254826"/>
                </a:cubicBezTo>
                <a:lnTo>
                  <a:pt x="0" y="235461"/>
                </a:lnTo>
                <a:cubicBezTo>
                  <a:pt x="0" y="224633"/>
                  <a:pt x="8783" y="215859"/>
                  <a:pt x="19624" y="215859"/>
                </a:cubicBezTo>
                <a:close/>
                <a:moveTo>
                  <a:pt x="450011" y="215789"/>
                </a:moveTo>
                <a:lnTo>
                  <a:pt x="471373" y="215789"/>
                </a:lnTo>
                <a:cubicBezTo>
                  <a:pt x="482133" y="215789"/>
                  <a:pt x="490994" y="224640"/>
                  <a:pt x="490994" y="235467"/>
                </a:cubicBezTo>
                <a:lnTo>
                  <a:pt x="490994" y="254830"/>
                </a:lnTo>
                <a:cubicBezTo>
                  <a:pt x="490994" y="265578"/>
                  <a:pt x="482133" y="274429"/>
                  <a:pt x="471373" y="274429"/>
                </a:cubicBezTo>
                <a:lnTo>
                  <a:pt x="449931" y="274429"/>
                </a:lnTo>
                <a:cubicBezTo>
                  <a:pt x="444472" y="274429"/>
                  <a:pt x="439409" y="272137"/>
                  <a:pt x="436007" y="268265"/>
                </a:cubicBezTo>
                <a:cubicBezTo>
                  <a:pt x="432525" y="264313"/>
                  <a:pt x="430943" y="259018"/>
                  <a:pt x="431655" y="253723"/>
                </a:cubicBezTo>
                <a:cubicBezTo>
                  <a:pt x="431972" y="251352"/>
                  <a:pt x="432367" y="248191"/>
                  <a:pt x="432367" y="245109"/>
                </a:cubicBezTo>
                <a:cubicBezTo>
                  <a:pt x="432367" y="242106"/>
                  <a:pt x="431972" y="239024"/>
                  <a:pt x="431655" y="236495"/>
                </a:cubicBezTo>
                <a:cubicBezTo>
                  <a:pt x="431022" y="231200"/>
                  <a:pt x="432604" y="225905"/>
                  <a:pt x="436007" y="221953"/>
                </a:cubicBezTo>
                <a:cubicBezTo>
                  <a:pt x="439488" y="218081"/>
                  <a:pt x="444551" y="215789"/>
                  <a:pt x="450011" y="215789"/>
                </a:cubicBezTo>
                <a:close/>
                <a:moveTo>
                  <a:pt x="245501" y="133735"/>
                </a:moveTo>
                <a:cubicBezTo>
                  <a:pt x="185810" y="133735"/>
                  <a:pt x="137281" y="182198"/>
                  <a:pt x="137281" y="241809"/>
                </a:cubicBezTo>
                <a:cubicBezTo>
                  <a:pt x="137281" y="269717"/>
                  <a:pt x="153905" y="303159"/>
                  <a:pt x="171639" y="338656"/>
                </a:cubicBezTo>
                <a:cubicBezTo>
                  <a:pt x="185572" y="366564"/>
                  <a:pt x="199901" y="395342"/>
                  <a:pt x="208372" y="425858"/>
                </a:cubicBezTo>
                <a:cubicBezTo>
                  <a:pt x="208768" y="427123"/>
                  <a:pt x="210430" y="428388"/>
                  <a:pt x="211459" y="428388"/>
                </a:cubicBezTo>
                <a:lnTo>
                  <a:pt x="279305" y="428388"/>
                </a:lnTo>
                <a:cubicBezTo>
                  <a:pt x="280255" y="428388"/>
                  <a:pt x="281997" y="427123"/>
                  <a:pt x="282313" y="425858"/>
                </a:cubicBezTo>
                <a:cubicBezTo>
                  <a:pt x="290863" y="394314"/>
                  <a:pt x="305588" y="364983"/>
                  <a:pt x="319838" y="336759"/>
                </a:cubicBezTo>
                <a:lnTo>
                  <a:pt x="319918" y="336601"/>
                </a:lnTo>
                <a:cubicBezTo>
                  <a:pt x="337255" y="301973"/>
                  <a:pt x="353722" y="269321"/>
                  <a:pt x="353722" y="241809"/>
                </a:cubicBezTo>
                <a:cubicBezTo>
                  <a:pt x="353722" y="182198"/>
                  <a:pt x="305113" y="133735"/>
                  <a:pt x="245501" y="133735"/>
                </a:cubicBezTo>
                <a:close/>
                <a:moveTo>
                  <a:pt x="436205" y="104366"/>
                </a:moveTo>
                <a:cubicBezTo>
                  <a:pt x="443250" y="104366"/>
                  <a:pt x="449741" y="108160"/>
                  <a:pt x="453224" y="114168"/>
                </a:cubicBezTo>
                <a:lnTo>
                  <a:pt x="462960" y="131006"/>
                </a:lnTo>
                <a:cubicBezTo>
                  <a:pt x="468343" y="140334"/>
                  <a:pt x="465098" y="152428"/>
                  <a:pt x="455757" y="157804"/>
                </a:cubicBezTo>
                <a:lnTo>
                  <a:pt x="437788" y="168159"/>
                </a:lnTo>
                <a:cubicBezTo>
                  <a:pt x="434859" y="169819"/>
                  <a:pt x="431535" y="170768"/>
                  <a:pt x="428289" y="170768"/>
                </a:cubicBezTo>
                <a:cubicBezTo>
                  <a:pt x="421165" y="170768"/>
                  <a:pt x="414674" y="166737"/>
                  <a:pt x="411349" y="160254"/>
                </a:cubicBezTo>
                <a:cubicBezTo>
                  <a:pt x="408579" y="154879"/>
                  <a:pt x="405413" y="149504"/>
                  <a:pt x="402009" y="144365"/>
                </a:cubicBezTo>
                <a:cubicBezTo>
                  <a:pt x="399080" y="139780"/>
                  <a:pt x="398130" y="134484"/>
                  <a:pt x="399317" y="129346"/>
                </a:cubicBezTo>
                <a:cubicBezTo>
                  <a:pt x="400505" y="124366"/>
                  <a:pt x="403671" y="120097"/>
                  <a:pt x="408262" y="117488"/>
                </a:cubicBezTo>
                <a:lnTo>
                  <a:pt x="426389" y="107054"/>
                </a:lnTo>
                <a:cubicBezTo>
                  <a:pt x="429397" y="105315"/>
                  <a:pt x="432801" y="104366"/>
                  <a:pt x="436205" y="104366"/>
                </a:cubicBezTo>
                <a:close/>
                <a:moveTo>
                  <a:pt x="54676" y="104366"/>
                </a:moveTo>
                <a:cubicBezTo>
                  <a:pt x="58162" y="104366"/>
                  <a:pt x="61569" y="105315"/>
                  <a:pt x="64501" y="107054"/>
                </a:cubicBezTo>
                <a:lnTo>
                  <a:pt x="82644" y="117488"/>
                </a:lnTo>
                <a:cubicBezTo>
                  <a:pt x="87239" y="120097"/>
                  <a:pt x="90408" y="124366"/>
                  <a:pt x="91596" y="129346"/>
                </a:cubicBezTo>
                <a:cubicBezTo>
                  <a:pt x="92864" y="134484"/>
                  <a:pt x="91913" y="139780"/>
                  <a:pt x="88903" y="144365"/>
                </a:cubicBezTo>
                <a:cubicBezTo>
                  <a:pt x="85575" y="149504"/>
                  <a:pt x="82406" y="154879"/>
                  <a:pt x="79633" y="160254"/>
                </a:cubicBezTo>
                <a:cubicBezTo>
                  <a:pt x="76305" y="166737"/>
                  <a:pt x="69809" y="170768"/>
                  <a:pt x="62678" y="170768"/>
                </a:cubicBezTo>
                <a:cubicBezTo>
                  <a:pt x="59430" y="170768"/>
                  <a:pt x="56102" y="169819"/>
                  <a:pt x="53171" y="168159"/>
                </a:cubicBezTo>
                <a:lnTo>
                  <a:pt x="35186" y="157804"/>
                </a:lnTo>
                <a:cubicBezTo>
                  <a:pt x="25758" y="152428"/>
                  <a:pt x="22510" y="140334"/>
                  <a:pt x="27977" y="131006"/>
                </a:cubicBezTo>
                <a:lnTo>
                  <a:pt x="37642" y="114168"/>
                </a:lnTo>
                <a:cubicBezTo>
                  <a:pt x="41128" y="108160"/>
                  <a:pt x="47704" y="104366"/>
                  <a:pt x="54676" y="104366"/>
                </a:cubicBezTo>
                <a:close/>
                <a:moveTo>
                  <a:pt x="245501" y="75152"/>
                </a:moveTo>
                <a:cubicBezTo>
                  <a:pt x="337493" y="75152"/>
                  <a:pt x="412384" y="149942"/>
                  <a:pt x="412384" y="241809"/>
                </a:cubicBezTo>
                <a:cubicBezTo>
                  <a:pt x="412384" y="283236"/>
                  <a:pt x="391959" y="323793"/>
                  <a:pt x="372247" y="363006"/>
                </a:cubicBezTo>
                <a:cubicBezTo>
                  <a:pt x="354909" y="397634"/>
                  <a:pt x="336859" y="433448"/>
                  <a:pt x="334168" y="468155"/>
                </a:cubicBezTo>
                <a:cubicBezTo>
                  <a:pt x="333297" y="478749"/>
                  <a:pt x="324509" y="486971"/>
                  <a:pt x="314138" y="486971"/>
                </a:cubicBezTo>
                <a:lnTo>
                  <a:pt x="176864" y="486971"/>
                </a:lnTo>
                <a:cubicBezTo>
                  <a:pt x="166493" y="486971"/>
                  <a:pt x="157705" y="478749"/>
                  <a:pt x="156755" y="468155"/>
                </a:cubicBezTo>
                <a:cubicBezTo>
                  <a:pt x="153985" y="434792"/>
                  <a:pt x="137043" y="400797"/>
                  <a:pt x="119151" y="364825"/>
                </a:cubicBezTo>
                <a:cubicBezTo>
                  <a:pt x="99201" y="324821"/>
                  <a:pt x="78539" y="283473"/>
                  <a:pt x="78618" y="241809"/>
                </a:cubicBezTo>
                <a:cubicBezTo>
                  <a:pt x="78618" y="149942"/>
                  <a:pt x="153430" y="75152"/>
                  <a:pt x="245501" y="75152"/>
                </a:cubicBezTo>
                <a:close/>
                <a:moveTo>
                  <a:pt x="350001" y="25404"/>
                </a:moveTo>
                <a:cubicBezTo>
                  <a:pt x="353482" y="25404"/>
                  <a:pt x="356885" y="26273"/>
                  <a:pt x="359812" y="28012"/>
                </a:cubicBezTo>
                <a:lnTo>
                  <a:pt x="376587" y="37731"/>
                </a:lnTo>
                <a:cubicBezTo>
                  <a:pt x="386003" y="43104"/>
                  <a:pt x="389168" y="55116"/>
                  <a:pt x="383787" y="64519"/>
                </a:cubicBezTo>
                <a:lnTo>
                  <a:pt x="373343" y="82536"/>
                </a:lnTo>
                <a:cubicBezTo>
                  <a:pt x="369940" y="88462"/>
                  <a:pt x="363848" y="92018"/>
                  <a:pt x="357043" y="92018"/>
                </a:cubicBezTo>
                <a:cubicBezTo>
                  <a:pt x="353324" y="92018"/>
                  <a:pt x="349684" y="90912"/>
                  <a:pt x="346440" y="88857"/>
                </a:cubicBezTo>
                <a:cubicBezTo>
                  <a:pt x="341297" y="85459"/>
                  <a:pt x="335916" y="82378"/>
                  <a:pt x="330536" y="79533"/>
                </a:cubicBezTo>
                <a:cubicBezTo>
                  <a:pt x="325788" y="77083"/>
                  <a:pt x="322307" y="72974"/>
                  <a:pt x="320803" y="67917"/>
                </a:cubicBezTo>
                <a:cubicBezTo>
                  <a:pt x="319379" y="62939"/>
                  <a:pt x="320012" y="57723"/>
                  <a:pt x="322623" y="53219"/>
                </a:cubicBezTo>
                <a:lnTo>
                  <a:pt x="332989" y="35202"/>
                </a:lnTo>
                <a:cubicBezTo>
                  <a:pt x="336549" y="29197"/>
                  <a:pt x="343038" y="25404"/>
                  <a:pt x="350001" y="25404"/>
                </a:cubicBezTo>
                <a:close/>
                <a:moveTo>
                  <a:pt x="140881" y="25404"/>
                </a:moveTo>
                <a:cubicBezTo>
                  <a:pt x="147931" y="25404"/>
                  <a:pt x="154426" y="29197"/>
                  <a:pt x="157911" y="35202"/>
                </a:cubicBezTo>
                <a:lnTo>
                  <a:pt x="168367" y="53219"/>
                </a:lnTo>
                <a:cubicBezTo>
                  <a:pt x="170981" y="57723"/>
                  <a:pt x="171615" y="62939"/>
                  <a:pt x="170189" y="67917"/>
                </a:cubicBezTo>
                <a:cubicBezTo>
                  <a:pt x="168684" y="72974"/>
                  <a:pt x="165199" y="77083"/>
                  <a:pt x="160367" y="79533"/>
                </a:cubicBezTo>
                <a:cubicBezTo>
                  <a:pt x="154981" y="82378"/>
                  <a:pt x="149673" y="85459"/>
                  <a:pt x="144446" y="88857"/>
                </a:cubicBezTo>
                <a:cubicBezTo>
                  <a:pt x="141198" y="90912"/>
                  <a:pt x="137554" y="92018"/>
                  <a:pt x="133831" y="92018"/>
                </a:cubicBezTo>
                <a:cubicBezTo>
                  <a:pt x="127019" y="92018"/>
                  <a:pt x="120999" y="88541"/>
                  <a:pt x="117514" y="82615"/>
                </a:cubicBezTo>
                <a:lnTo>
                  <a:pt x="107058" y="64519"/>
                </a:lnTo>
                <a:cubicBezTo>
                  <a:pt x="104444" y="59936"/>
                  <a:pt x="103731" y="54641"/>
                  <a:pt x="105078" y="49584"/>
                </a:cubicBezTo>
                <a:cubicBezTo>
                  <a:pt x="106424" y="44527"/>
                  <a:pt x="109672" y="40339"/>
                  <a:pt x="114266" y="37731"/>
                </a:cubicBezTo>
                <a:lnTo>
                  <a:pt x="131059" y="28012"/>
                </a:lnTo>
                <a:cubicBezTo>
                  <a:pt x="134069" y="26273"/>
                  <a:pt x="137475" y="25404"/>
                  <a:pt x="140881" y="25404"/>
                </a:cubicBezTo>
                <a:close/>
                <a:moveTo>
                  <a:pt x="235768" y="0"/>
                </a:moveTo>
                <a:lnTo>
                  <a:pt x="255156" y="0"/>
                </a:lnTo>
                <a:cubicBezTo>
                  <a:pt x="265998" y="0"/>
                  <a:pt x="274782" y="8770"/>
                  <a:pt x="274782" y="19595"/>
                </a:cubicBezTo>
                <a:lnTo>
                  <a:pt x="274782" y="40927"/>
                </a:lnTo>
                <a:cubicBezTo>
                  <a:pt x="274782" y="51278"/>
                  <a:pt x="266789" y="59416"/>
                  <a:pt x="256581" y="59416"/>
                </a:cubicBezTo>
                <a:cubicBezTo>
                  <a:pt x="255710" y="59416"/>
                  <a:pt x="254919" y="59337"/>
                  <a:pt x="254127" y="59258"/>
                </a:cubicBezTo>
                <a:cubicBezTo>
                  <a:pt x="251516" y="58863"/>
                  <a:pt x="248509" y="58547"/>
                  <a:pt x="245502" y="58547"/>
                </a:cubicBezTo>
                <a:cubicBezTo>
                  <a:pt x="242415" y="58547"/>
                  <a:pt x="239408" y="58863"/>
                  <a:pt x="236876" y="59258"/>
                </a:cubicBezTo>
                <a:cubicBezTo>
                  <a:pt x="236005" y="59337"/>
                  <a:pt x="235214" y="59416"/>
                  <a:pt x="234422" y="59416"/>
                </a:cubicBezTo>
                <a:cubicBezTo>
                  <a:pt x="224135" y="59416"/>
                  <a:pt x="216142" y="51278"/>
                  <a:pt x="216142" y="40927"/>
                </a:cubicBezTo>
                <a:lnTo>
                  <a:pt x="216142" y="19595"/>
                </a:lnTo>
                <a:cubicBezTo>
                  <a:pt x="216142" y="8770"/>
                  <a:pt x="224926" y="0"/>
                  <a:pt x="235768" y="0"/>
                </a:cubicBezTo>
                <a:close/>
              </a:path>
            </a:pathLst>
          </a:custGeom>
          <a:solidFill>
            <a:schemeClr val="accent1"/>
          </a:solidFill>
          <a:ln>
            <a:noFill/>
          </a:ln>
        </p:spPr>
      </p:sp>
      <p:sp>
        <p:nvSpPr>
          <p:cNvPr id="23" name="矩形 25">
            <a:extLst>
              <a:ext uri="{FF2B5EF4-FFF2-40B4-BE49-F238E27FC236}">
                <a16:creationId xmlns:a16="http://schemas.microsoft.com/office/drawing/2014/main" xmlns="" id="{F2FBC43E-722C-4D8F-9677-52E5C06DE85F}"/>
              </a:ext>
            </a:extLst>
          </p:cNvPr>
          <p:cNvSpPr>
            <a:spLocks noChangeArrowheads="1"/>
          </p:cNvSpPr>
          <p:nvPr/>
        </p:nvSpPr>
        <p:spPr bwMode="auto">
          <a:xfrm>
            <a:off x="1270699" y="2019351"/>
            <a:ext cx="732102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indent="0" eaLnBrk="1" hangingPunct="1">
              <a:lnSpc>
                <a:spcPct val="120000"/>
              </a:lnSpc>
              <a:buClr>
                <a:schemeClr val="tx1"/>
              </a:buClr>
              <a:buNone/>
            </a:pPr>
            <a:r>
              <a:rPr lang="zh-CN" altLang="en-US" sz="2400" b="1" dirty="0">
                <a:solidFill>
                  <a:srgbClr val="004098"/>
                </a:solidFill>
                <a:latin typeface="黑体" panose="02010609060101010101" pitchFamily="49" charset="-122"/>
                <a:ea typeface="黑体" panose="02010609060101010101" pitchFamily="49" charset="-122"/>
              </a:rPr>
              <a:t>基于</a:t>
            </a:r>
            <a:r>
              <a:rPr lang="en-US" altLang="zh-CN" sz="2400" b="1" dirty="0" err="1">
                <a:solidFill>
                  <a:srgbClr val="004098"/>
                </a:solidFill>
                <a:latin typeface="Arial" panose="020B0604020202020204" pitchFamily="34" charset="0"/>
                <a:ea typeface="黑体" panose="02010609060101010101" pitchFamily="49" charset="-122"/>
                <a:cs typeface="Arial" panose="020B0604020202020204" pitchFamily="34" charset="0"/>
              </a:rPr>
              <a:t>serverless</a:t>
            </a:r>
            <a:r>
              <a:rPr lang="zh-CN" altLang="en-US" sz="2400" b="1" dirty="0">
                <a:solidFill>
                  <a:srgbClr val="004098"/>
                </a:solidFill>
                <a:latin typeface="Arial" panose="020B0604020202020204" pitchFamily="34" charset="0"/>
                <a:ea typeface="黑体" panose="02010609060101010101" pitchFamily="49" charset="-122"/>
                <a:cs typeface="Arial" panose="020B0604020202020204" pitchFamily="34" charset="0"/>
              </a:rPr>
              <a:t>的函数</a:t>
            </a:r>
            <a:r>
              <a:rPr lang="zh-CN" altLang="en-US" sz="2400" b="1" dirty="0">
                <a:solidFill>
                  <a:srgbClr val="004098"/>
                </a:solidFill>
                <a:latin typeface="黑体" panose="02010609060101010101" pitchFamily="49" charset="-122"/>
                <a:ea typeface="黑体" panose="02010609060101010101" pitchFamily="49" charset="-122"/>
              </a:rPr>
              <a:t>工作</a:t>
            </a:r>
            <a:r>
              <a:rPr lang="zh-CN" altLang="en-US" sz="2400" b="1" dirty="0" smtClean="0">
                <a:solidFill>
                  <a:srgbClr val="004098"/>
                </a:solidFill>
                <a:latin typeface="黑体" panose="02010609060101010101" pitchFamily="49" charset="-122"/>
                <a:ea typeface="黑体" panose="02010609060101010101" pitchFamily="49" charset="-122"/>
              </a:rPr>
              <a:t>流调度</a:t>
            </a:r>
            <a:r>
              <a:rPr lang="zh-CN" altLang="en-US" sz="2400" b="1" dirty="0">
                <a:solidFill>
                  <a:srgbClr val="004098"/>
                </a:solidFill>
                <a:latin typeface="黑体" panose="02010609060101010101" pitchFamily="49" charset="-122"/>
                <a:ea typeface="黑体" panose="02010609060101010101" pitchFamily="49" charset="-122"/>
              </a:rPr>
              <a:t>优化</a:t>
            </a:r>
          </a:p>
          <a:p>
            <a:pPr marL="0" indent="0" eaLnBrk="1" hangingPunct="1">
              <a:lnSpc>
                <a:spcPct val="120000"/>
              </a:lnSpc>
              <a:buClr>
                <a:schemeClr val="tx1"/>
              </a:buClr>
              <a:buNone/>
            </a:pPr>
            <a:endParaRPr lang="zh-CN" altLang="en-US" sz="2400" b="1" dirty="0">
              <a:solidFill>
                <a:srgbClr val="004098"/>
              </a:solidFill>
              <a:latin typeface="+mn-ea"/>
              <a:ea typeface="+mn-ea"/>
            </a:endParaRPr>
          </a:p>
        </p:txBody>
      </p:sp>
      <p:sp>
        <p:nvSpPr>
          <p:cNvPr id="24" name="文本框 23">
            <a:extLst>
              <a:ext uri="{FF2B5EF4-FFF2-40B4-BE49-F238E27FC236}">
                <a16:creationId xmlns:a16="http://schemas.microsoft.com/office/drawing/2014/main" xmlns="" id="{E2895D07-9A1F-441C-B2BB-26D936B973EC}"/>
              </a:ext>
            </a:extLst>
          </p:cNvPr>
          <p:cNvSpPr txBox="1"/>
          <p:nvPr/>
        </p:nvSpPr>
        <p:spPr>
          <a:xfrm>
            <a:off x="776790" y="4059424"/>
            <a:ext cx="7488360" cy="2250616"/>
          </a:xfrm>
          <a:prstGeom prst="rect">
            <a:avLst/>
          </a:prstGeom>
          <a:noFill/>
        </p:spPr>
        <p:txBody>
          <a:bodyPr wrap="square" rtlCol="0">
            <a:spAutoFit/>
          </a:bodyPr>
          <a:lstStyle/>
          <a:p>
            <a:pPr>
              <a:lnSpc>
                <a:spcPct val="150000"/>
              </a:lnSpc>
            </a:pPr>
            <a:r>
              <a:rPr kumimoji="1" lang="zh-CN" altLang="en-US" sz="1600" dirty="0">
                <a:solidFill>
                  <a:srgbClr val="004098"/>
                </a:solidFill>
                <a:latin typeface="黑体" panose="02010609060101010101" pitchFamily="49" charset="-122"/>
                <a:ea typeface="黑体" panose="02010609060101010101" pitchFamily="49" charset="-122"/>
              </a:rPr>
              <a:t>组成具体功能的工作流任务（</a:t>
            </a:r>
            <a:r>
              <a:rPr kumimoji="1" lang="en-US" altLang="zh-CN" sz="1600" dirty="0">
                <a:solidFill>
                  <a:srgbClr val="004098"/>
                </a:solidFill>
                <a:latin typeface="黑体" panose="02010609060101010101" pitchFamily="49" charset="-122"/>
                <a:ea typeface="黑体" panose="02010609060101010101" pitchFamily="49" charset="-122"/>
              </a:rPr>
              <a:t>workflow</a:t>
            </a:r>
            <a:r>
              <a:rPr kumimoji="1" lang="zh-CN" altLang="en-US" sz="1600" dirty="0">
                <a:solidFill>
                  <a:srgbClr val="004098"/>
                </a:solidFill>
                <a:latin typeface="黑体" panose="02010609060101010101" pitchFamily="49" charset="-122"/>
                <a:ea typeface="黑体" panose="02010609060101010101" pitchFamily="49" charset="-122"/>
              </a:rPr>
              <a:t>）：</a:t>
            </a:r>
          </a:p>
          <a:p>
            <a:pPr marL="285750" indent="-285750">
              <a:lnSpc>
                <a:spcPct val="150000"/>
              </a:lnSpc>
              <a:buFont typeface="Wingdings" panose="05000000000000000000" pitchFamily="2" charset="2"/>
              <a:buChar char="Ø"/>
            </a:pPr>
            <a:r>
              <a:rPr kumimoji="1" lang="zh-CN" altLang="en-US" sz="1600" b="1" dirty="0">
                <a:solidFill>
                  <a:srgbClr val="C00000"/>
                </a:solidFill>
                <a:latin typeface="黑体" panose="02010609060101010101" pitchFamily="49" charset="-122"/>
                <a:ea typeface="黑体" panose="02010609060101010101" pitchFamily="49" charset="-122"/>
              </a:rPr>
              <a:t>开发难题</a:t>
            </a:r>
            <a:r>
              <a:rPr kumimoji="1" lang="zh-CN" altLang="en-US" sz="1600" dirty="0">
                <a:solidFill>
                  <a:srgbClr val="004098"/>
                </a:solidFill>
                <a:latin typeface="黑体" panose="02010609060101010101" pitchFamily="49" charset="-122"/>
                <a:ea typeface="黑体" panose="02010609060101010101" pitchFamily="49" charset="-122"/>
              </a:rPr>
              <a:t>：开发人员对应用框架重构的负担</a:t>
            </a:r>
          </a:p>
          <a:p>
            <a:pPr marL="285750" indent="-285750">
              <a:lnSpc>
                <a:spcPct val="150000"/>
              </a:lnSpc>
              <a:buFont typeface="Wingdings" panose="05000000000000000000" pitchFamily="2" charset="2"/>
              <a:buChar char="Ø"/>
            </a:pPr>
            <a:r>
              <a:rPr kumimoji="1" lang="zh-CN" altLang="en-US" sz="1600" b="1" dirty="0">
                <a:solidFill>
                  <a:srgbClr val="C00000"/>
                </a:solidFill>
                <a:latin typeface="黑体" panose="02010609060101010101" pitchFamily="49" charset="-122"/>
                <a:ea typeface="黑体" panose="02010609060101010101" pitchFamily="49" charset="-122"/>
              </a:rPr>
              <a:t>资源调度难题</a:t>
            </a:r>
            <a:r>
              <a:rPr kumimoji="1" lang="zh-CN" altLang="en-US" sz="1600" dirty="0">
                <a:solidFill>
                  <a:srgbClr val="004098"/>
                </a:solidFill>
                <a:latin typeface="黑体" panose="02010609060101010101" pitchFamily="49" charset="-122"/>
                <a:ea typeface="黑体" panose="02010609060101010101" pitchFamily="49" charset="-122"/>
              </a:rPr>
              <a:t>：优化每个实例的资源分配（包括横向扩展、纵向扩展和节点分布）。</a:t>
            </a:r>
          </a:p>
          <a:p>
            <a:pPr marL="285750" indent="-285750">
              <a:lnSpc>
                <a:spcPct val="150000"/>
              </a:lnSpc>
              <a:buFont typeface="Wingdings" panose="05000000000000000000" pitchFamily="2" charset="2"/>
              <a:buChar char="Ø"/>
            </a:pPr>
            <a:r>
              <a:rPr kumimoji="1" lang="zh-CN" altLang="en-US" sz="1600" b="1" dirty="0">
                <a:solidFill>
                  <a:srgbClr val="C00000"/>
                </a:solidFill>
                <a:latin typeface="黑体" panose="02010609060101010101" pitchFamily="49" charset="-122"/>
                <a:ea typeface="黑体" panose="02010609060101010101" pitchFamily="49" charset="-122"/>
              </a:rPr>
              <a:t>平台限制</a:t>
            </a:r>
            <a:r>
              <a:rPr kumimoji="1" lang="zh-CN" altLang="en-US" sz="1600" dirty="0">
                <a:solidFill>
                  <a:srgbClr val="004098"/>
                </a:solidFill>
                <a:latin typeface="黑体" panose="02010609060101010101" pitchFamily="49" charset="-122"/>
                <a:ea typeface="黑体" panose="02010609060101010101" pitchFamily="49" charset="-122"/>
              </a:rPr>
              <a:t>：对</a:t>
            </a:r>
            <a:r>
              <a:rPr kumimoji="1" lang="en-US" altLang="zh-CN" sz="1600" dirty="0">
                <a:solidFill>
                  <a:srgbClr val="004098"/>
                </a:solidFill>
                <a:latin typeface="黑体" panose="02010609060101010101" pitchFamily="49" charset="-122"/>
                <a:ea typeface="黑体" panose="02010609060101010101" pitchFamily="49" charset="-122"/>
              </a:rPr>
              <a:t>workflow</a:t>
            </a:r>
            <a:r>
              <a:rPr kumimoji="1" lang="zh-CN" altLang="en-US" sz="1600" dirty="0">
                <a:solidFill>
                  <a:srgbClr val="004098"/>
                </a:solidFill>
                <a:latin typeface="黑体" panose="02010609060101010101" pitchFamily="49" charset="-122"/>
                <a:ea typeface="黑体" panose="02010609060101010101" pitchFamily="49" charset="-122"/>
              </a:rPr>
              <a:t>的支持不友好。完整的函数调用逻辑导致数据传递产生瓶颈。</a:t>
            </a:r>
          </a:p>
        </p:txBody>
      </p:sp>
      <p:pic>
        <p:nvPicPr>
          <p:cNvPr id="2" name="图片 1"/>
          <p:cNvPicPr>
            <a:picLocks noChangeAspect="1"/>
          </p:cNvPicPr>
          <p:nvPr/>
        </p:nvPicPr>
        <p:blipFill>
          <a:blip r:embed="rId2"/>
          <a:stretch>
            <a:fillRect/>
          </a:stretch>
        </p:blipFill>
        <p:spPr>
          <a:xfrm>
            <a:off x="5200214" y="2638187"/>
            <a:ext cx="2516201" cy="2170655"/>
          </a:xfrm>
          <a:prstGeom prst="rect">
            <a:avLst/>
          </a:prstGeom>
        </p:spPr>
      </p:pic>
    </p:spTree>
    <p:extLst>
      <p:ext uri="{BB962C8B-B14F-4D97-AF65-F5344CB8AC3E}">
        <p14:creationId xmlns:p14="http://schemas.microsoft.com/office/powerpoint/2010/main" val="289119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a:extLst>
              <a:ext uri="{FF2B5EF4-FFF2-40B4-BE49-F238E27FC236}">
                <a16:creationId xmlns:a16="http://schemas.microsoft.com/office/drawing/2014/main" xmlns="" id="{B1356508-4598-45FC-AEC6-8FEB7E688FA2}"/>
              </a:ext>
            </a:extLst>
          </p:cNvPr>
          <p:cNvSpPr/>
          <p:nvPr/>
        </p:nvSpPr>
        <p:spPr>
          <a:xfrm>
            <a:off x="354377" y="4485190"/>
            <a:ext cx="4622376" cy="1484590"/>
          </a:xfrm>
          <a:prstGeom prst="rect">
            <a:avLst/>
          </a:prstGeom>
          <a:solidFill>
            <a:schemeClr val="bg1"/>
          </a:solidFill>
          <a:ln>
            <a:solidFill>
              <a:srgbClr val="B7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xmlns="" id="{252CA8F5-9680-5640-830A-00F104D6AF50}"/>
              </a:ext>
            </a:extLst>
          </p:cNvPr>
          <p:cNvSpPr>
            <a:spLocks noGrp="1"/>
          </p:cNvSpPr>
          <p:nvPr>
            <p:ph type="title"/>
          </p:nvPr>
        </p:nvSpPr>
        <p:spPr/>
        <p:txBody>
          <a:bodyPr/>
          <a:lstStyle/>
          <a:p>
            <a:r>
              <a:rPr kumimoji="1" lang="zh-CN" altLang="en-US" dirty="0">
                <a:latin typeface="黑体" panose="02010609060101010101" pitchFamily="49" charset="-122"/>
                <a:ea typeface="黑体" panose="02010609060101010101" pitchFamily="49" charset="-122"/>
              </a:rPr>
              <a:t>传统云计算</a:t>
            </a:r>
          </a:p>
        </p:txBody>
      </p:sp>
      <p:sp>
        <p:nvSpPr>
          <p:cNvPr id="6" name="矩形 5">
            <a:extLst>
              <a:ext uri="{FF2B5EF4-FFF2-40B4-BE49-F238E27FC236}">
                <a16:creationId xmlns:a16="http://schemas.microsoft.com/office/drawing/2014/main" xmlns="" id="{1F21813C-1B10-49DB-A06F-829FD88E021A}"/>
              </a:ext>
            </a:extLst>
          </p:cNvPr>
          <p:cNvSpPr/>
          <p:nvPr/>
        </p:nvSpPr>
        <p:spPr>
          <a:xfrm>
            <a:off x="354378" y="2495515"/>
            <a:ext cx="4622377" cy="1484590"/>
          </a:xfrm>
          <a:prstGeom prst="rect">
            <a:avLst/>
          </a:prstGeom>
          <a:solidFill>
            <a:schemeClr val="bg1"/>
          </a:solidFill>
          <a:ln>
            <a:solidFill>
              <a:srgbClr val="B7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8" descr="https://timgsa.baidu.com/timg?image&amp;quality=80&amp;size=b9999_10000&amp;sec=1596532408374&amp;di=6a04af1b894fa11f727f13aff6fccff9&amp;imgtype=0&amp;src=http%3A%2F%2Fwww.uml.org.cn%2Fsjjm%2Fimages%2F201404281001.jpg">
            <a:extLst>
              <a:ext uri="{FF2B5EF4-FFF2-40B4-BE49-F238E27FC236}">
                <a16:creationId xmlns:a16="http://schemas.microsoft.com/office/drawing/2014/main" xmlns="" id="{3CD14CB0-C9AD-472B-BA43-23181C20A4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3973" y="5073833"/>
            <a:ext cx="1142052" cy="380684"/>
          </a:xfrm>
          <a:prstGeom prst="rect">
            <a:avLst/>
          </a:prstGeom>
          <a:solidFill>
            <a:srgbClr val="C00000"/>
          </a:solidFill>
          <a:ln>
            <a:noFill/>
          </a:ln>
        </p:spPr>
      </p:pic>
      <p:sp>
        <p:nvSpPr>
          <p:cNvPr id="27" name="圆角矩形 36">
            <a:extLst>
              <a:ext uri="{FF2B5EF4-FFF2-40B4-BE49-F238E27FC236}">
                <a16:creationId xmlns:a16="http://schemas.microsoft.com/office/drawing/2014/main" xmlns="" id="{E249591B-47DD-4269-88F3-A5A091F6D90D}"/>
              </a:ext>
            </a:extLst>
          </p:cNvPr>
          <p:cNvSpPr>
            <a:spLocks noChangeArrowheads="1"/>
          </p:cNvSpPr>
          <p:nvPr/>
        </p:nvSpPr>
        <p:spPr bwMode="auto">
          <a:xfrm>
            <a:off x="354379" y="1656285"/>
            <a:ext cx="8542253" cy="477633"/>
          </a:xfrm>
          <a:prstGeom prst="roundRect">
            <a:avLst>
              <a:gd name="adj" fmla="val 6033"/>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txBody>
          <a:bodyPr lIns="91432" tIns="45717" rIns="91432" bIns="45717" anchor="ctr"/>
          <a:lstStyle>
            <a:lvl1pPr>
              <a:spcBef>
                <a:spcPct val="20000"/>
              </a:spcBef>
              <a:buClr>
                <a:srgbClr val="C00000"/>
              </a:buClr>
              <a:buSzPct val="85000"/>
              <a:buFont typeface="Wingdings" charset="2"/>
              <a:buChar char="p"/>
              <a:defRPr sz="2800">
                <a:solidFill>
                  <a:schemeClr val="tx1"/>
                </a:solidFill>
                <a:latin typeface="Arial" charset="0"/>
              </a:defRPr>
            </a:lvl1pPr>
            <a:lvl2pPr marL="742950" indent="-285750">
              <a:spcBef>
                <a:spcPct val="20000"/>
              </a:spcBef>
              <a:buClr>
                <a:srgbClr val="C00000"/>
              </a:buClr>
              <a:buSzPct val="85000"/>
              <a:buFont typeface="Wingdings" charset="2"/>
              <a:buChar char="Ø"/>
              <a:defRPr sz="2400">
                <a:solidFill>
                  <a:schemeClr val="tx1"/>
                </a:solidFill>
                <a:latin typeface="Arial" charset="0"/>
              </a:defRPr>
            </a:lvl2pPr>
            <a:lvl3pPr marL="1143000" indent="-228600">
              <a:spcBef>
                <a:spcPct val="20000"/>
              </a:spcBef>
              <a:buClr>
                <a:schemeClr val="accent1"/>
              </a:buClr>
              <a:buSzPct val="85000"/>
              <a:buFont typeface="Wingdings" charset="2"/>
              <a:buChar char="n"/>
              <a:defRPr sz="2000">
                <a:solidFill>
                  <a:schemeClr val="tx1"/>
                </a:solidFill>
                <a:latin typeface="Arial" charset="0"/>
              </a:defRPr>
            </a:lvl3pPr>
            <a:lvl4pPr marL="1600200" indent="-228600">
              <a:spcBef>
                <a:spcPct val="20000"/>
              </a:spcBef>
              <a:buClr>
                <a:schemeClr val="bg2"/>
              </a:buClr>
              <a:buFont typeface="Wingdings" charset="2"/>
              <a:buChar char="§"/>
              <a:defRPr sz="2000">
                <a:solidFill>
                  <a:schemeClr val="tx1"/>
                </a:solidFill>
                <a:latin typeface="Arial" charset="0"/>
              </a:defRPr>
            </a:lvl4pPr>
            <a:lvl5pPr marL="2057400" indent="-228600">
              <a:spcBef>
                <a:spcPct val="20000"/>
              </a:spcBef>
              <a:buClr>
                <a:schemeClr val="tx2"/>
              </a:buClr>
              <a:buSzPct val="80000"/>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9pPr>
          </a:lstStyle>
          <a:p>
            <a:pPr>
              <a:buNone/>
            </a:pPr>
            <a:r>
              <a:rPr kumimoji="1" lang="zh-CN" altLang="en-US" sz="2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基于粗粒度实现的传统云服务存在的问题</a:t>
            </a:r>
            <a:endParaRPr kumimoji="1" lang="zh-CN" altLang="en-US" sz="2200" b="1" dirty="0">
              <a:solidFill>
                <a:srgbClr val="C00000"/>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9BF44521-D584-4EAC-8CA2-4350A5084057}"/>
              </a:ext>
            </a:extLst>
          </p:cNvPr>
          <p:cNvSpPr/>
          <p:nvPr/>
        </p:nvSpPr>
        <p:spPr>
          <a:xfrm>
            <a:off x="354378" y="2496983"/>
            <a:ext cx="4622374" cy="411578"/>
          </a:xfrm>
          <a:prstGeom prst="rect">
            <a:avLst/>
          </a:prstGeom>
          <a:solidFill>
            <a:srgbClr val="B7D6FF"/>
          </a:solidFill>
          <a:ln>
            <a:solidFill>
              <a:srgbClr val="B7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实现模式：基于单机程序、虚拟机构建</a:t>
            </a:r>
            <a:endParaRPr lang="en-US" altLang="zh-CN" b="1" dirty="0">
              <a:solidFill>
                <a:schemeClr val="bg1"/>
              </a:solidFill>
              <a:latin typeface="+mn-ea"/>
            </a:endParaRPr>
          </a:p>
        </p:txBody>
      </p:sp>
      <p:sp>
        <p:nvSpPr>
          <p:cNvPr id="30" name="文本框 29">
            <a:extLst>
              <a:ext uri="{FF2B5EF4-FFF2-40B4-BE49-F238E27FC236}">
                <a16:creationId xmlns:a16="http://schemas.microsoft.com/office/drawing/2014/main" xmlns="" id="{0320E459-0105-4D1B-B00A-6AEE80465544}"/>
              </a:ext>
            </a:extLst>
          </p:cNvPr>
          <p:cNvSpPr txBox="1"/>
          <p:nvPr/>
        </p:nvSpPr>
        <p:spPr>
          <a:xfrm>
            <a:off x="364032" y="3107205"/>
            <a:ext cx="2567127" cy="584775"/>
          </a:xfrm>
          <a:prstGeom prst="rect">
            <a:avLst/>
          </a:prstGeom>
          <a:noFill/>
        </p:spPr>
        <p:txBody>
          <a:bodyPr wrap="square" rtlCol="0">
            <a:spAutoFit/>
          </a:bodyPr>
          <a:lstStyle/>
          <a:p>
            <a:pPr marL="285750" indent="-285750">
              <a:buFont typeface="Arial" panose="020B0604020202020204" pitchFamily="34" charset="0"/>
              <a:buChar char="•"/>
            </a:pPr>
            <a:r>
              <a:rPr lang="zh-CN" altLang="en-US" sz="1600">
                <a:solidFill>
                  <a:srgbClr val="002060"/>
                </a:solidFill>
              </a:rPr>
              <a:t>面向单机环境设计程序</a:t>
            </a:r>
            <a:endParaRPr lang="en-US" altLang="zh-CN" sz="1600">
              <a:solidFill>
                <a:srgbClr val="002060"/>
              </a:solidFill>
            </a:endParaRPr>
          </a:p>
          <a:p>
            <a:pPr marL="285750" indent="-285750">
              <a:buFont typeface="Arial" panose="020B0604020202020204" pitchFamily="34" charset="0"/>
              <a:buChar char="•"/>
            </a:pPr>
            <a:r>
              <a:rPr lang="zh-CN" altLang="en-US" sz="1600">
                <a:solidFill>
                  <a:srgbClr val="002060"/>
                </a:solidFill>
              </a:rPr>
              <a:t>使用虚拟机封装</a:t>
            </a:r>
          </a:p>
        </p:txBody>
      </p:sp>
      <p:pic>
        <p:nvPicPr>
          <p:cNvPr id="42" name="Picture 2" descr="https://ss1.bdstatic.com/70cFvXSh_Q1YnxGkpoWK1HF6hhy/it/u=4099343662,2219247823&amp;fm=26&amp;gp=0.jpg">
            <a:extLst>
              <a:ext uri="{FF2B5EF4-FFF2-40B4-BE49-F238E27FC236}">
                <a16:creationId xmlns:a16="http://schemas.microsoft.com/office/drawing/2014/main" xmlns="" id="{F5604CCC-3717-433E-A254-44E24AA82FF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30" t="9901" r="18208" b="21948"/>
          <a:stretch/>
        </p:blipFill>
        <p:spPr bwMode="auto">
          <a:xfrm>
            <a:off x="2928573" y="3058019"/>
            <a:ext cx="992943" cy="74196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s://timgsa.baidu.com/timg?image&amp;quality=80&amp;size=b9999_10000&amp;sec=1602510888950&amp;di=ee2c4d2d13fa4292f9b5744ccd2780fd&amp;imgtype=0&amp;src=http%3A%2F%2Fwww.linuxeden.com%2Fupimg%2Fallimg%2F160624%2F23254T914-0.jpg">
            <a:extLst>
              <a:ext uri="{FF2B5EF4-FFF2-40B4-BE49-F238E27FC236}">
                <a16:creationId xmlns:a16="http://schemas.microsoft.com/office/drawing/2014/main" xmlns="" id="{D16E9A9E-5516-4E79-8A37-55DDE9A09A3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9260"/>
          <a:stretch/>
        </p:blipFill>
        <p:spPr bwMode="auto">
          <a:xfrm>
            <a:off x="4001022" y="2973956"/>
            <a:ext cx="799475" cy="910088"/>
          </a:xfrm>
          <a:prstGeom prst="rect">
            <a:avLst/>
          </a:prstGeom>
          <a:noFill/>
          <a:extLst>
            <a:ext uri="{909E8E84-426E-40DD-AFC4-6F175D3DCCD1}">
              <a14:hiddenFill xmlns:a14="http://schemas.microsoft.com/office/drawing/2010/main">
                <a:solidFill>
                  <a:srgbClr val="FFFFFF"/>
                </a:solidFill>
              </a14:hiddenFill>
            </a:ext>
          </a:extLst>
        </p:spPr>
      </p:pic>
      <p:sp>
        <p:nvSpPr>
          <p:cNvPr id="44" name="矩形 43">
            <a:extLst>
              <a:ext uri="{FF2B5EF4-FFF2-40B4-BE49-F238E27FC236}">
                <a16:creationId xmlns:a16="http://schemas.microsoft.com/office/drawing/2014/main" xmlns="" id="{0FE89DC0-2122-4C3B-95D5-5F173C72BF48}"/>
              </a:ext>
            </a:extLst>
          </p:cNvPr>
          <p:cNvSpPr/>
          <p:nvPr/>
        </p:nvSpPr>
        <p:spPr>
          <a:xfrm>
            <a:off x="354376" y="4486658"/>
            <a:ext cx="4622376" cy="411578"/>
          </a:xfrm>
          <a:prstGeom prst="rect">
            <a:avLst/>
          </a:prstGeom>
          <a:solidFill>
            <a:srgbClr val="B7D6FF"/>
          </a:solidFill>
          <a:ln>
            <a:solidFill>
              <a:srgbClr val="B7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mn-ea"/>
              </a:rPr>
              <a:t>服务模式：基础设施、平台、软件即服务</a:t>
            </a:r>
            <a:endParaRPr lang="en-US" altLang="zh-CN" b="1">
              <a:solidFill>
                <a:schemeClr val="bg1"/>
              </a:solidFill>
              <a:latin typeface="+mn-ea"/>
            </a:endParaRPr>
          </a:p>
        </p:txBody>
      </p:sp>
      <p:sp>
        <p:nvSpPr>
          <p:cNvPr id="45" name="文本框 44">
            <a:extLst>
              <a:ext uri="{FF2B5EF4-FFF2-40B4-BE49-F238E27FC236}">
                <a16:creationId xmlns:a16="http://schemas.microsoft.com/office/drawing/2014/main" xmlns="" id="{F84A01B0-7485-4594-A6CA-CC01BC2CDEA7}"/>
              </a:ext>
            </a:extLst>
          </p:cNvPr>
          <p:cNvSpPr txBox="1"/>
          <p:nvPr/>
        </p:nvSpPr>
        <p:spPr>
          <a:xfrm>
            <a:off x="364030" y="5096880"/>
            <a:ext cx="2544117" cy="584775"/>
          </a:xfrm>
          <a:prstGeom prst="rect">
            <a:avLst/>
          </a:prstGeom>
          <a:noFill/>
        </p:spPr>
        <p:txBody>
          <a:bodyPr wrap="square" rtlCol="0">
            <a:spAutoFit/>
          </a:bodyPr>
          <a:lstStyle/>
          <a:p>
            <a:pPr marL="285750" indent="-285750">
              <a:buFont typeface="Arial" panose="020B0604020202020204" pitchFamily="34" charset="0"/>
              <a:buChar char="•"/>
            </a:pPr>
            <a:r>
              <a:rPr lang="zh-CN" altLang="en-US" sz="1600">
                <a:solidFill>
                  <a:srgbClr val="002060"/>
                </a:solidFill>
              </a:rPr>
              <a:t>租用服务器物理机</a:t>
            </a:r>
            <a:endParaRPr lang="en-US" altLang="zh-CN" sz="1600">
              <a:solidFill>
                <a:srgbClr val="002060"/>
              </a:solidFill>
            </a:endParaRPr>
          </a:p>
          <a:p>
            <a:pPr marL="285750" indent="-285750">
              <a:buFont typeface="Arial" panose="020B0604020202020204" pitchFamily="34" charset="0"/>
              <a:buChar char="•"/>
            </a:pPr>
            <a:r>
              <a:rPr lang="zh-CN" altLang="en-US" sz="1600">
                <a:solidFill>
                  <a:srgbClr val="002060"/>
                </a:solidFill>
              </a:rPr>
              <a:t>自建环境管理底层设施</a:t>
            </a:r>
            <a:endParaRPr lang="en-US" altLang="zh-CN" sz="1600">
              <a:solidFill>
                <a:srgbClr val="002060"/>
              </a:solidFill>
            </a:endParaRPr>
          </a:p>
        </p:txBody>
      </p:sp>
      <p:pic>
        <p:nvPicPr>
          <p:cNvPr id="46" name="图片 45">
            <a:extLst>
              <a:ext uri="{FF2B5EF4-FFF2-40B4-BE49-F238E27FC236}">
                <a16:creationId xmlns:a16="http://schemas.microsoft.com/office/drawing/2014/main" xmlns="" id="{3F89ECD2-050A-4453-923F-449C0BB8DAF1}"/>
              </a:ext>
            </a:extLst>
          </p:cNvPr>
          <p:cNvPicPr>
            <a:picLocks noChangeAspect="1"/>
          </p:cNvPicPr>
          <p:nvPr/>
        </p:nvPicPr>
        <p:blipFill>
          <a:blip r:embed="rId5"/>
          <a:stretch>
            <a:fillRect/>
          </a:stretch>
        </p:blipFill>
        <p:spPr>
          <a:xfrm>
            <a:off x="2908148" y="5481069"/>
            <a:ext cx="1795775" cy="411578"/>
          </a:xfrm>
          <a:prstGeom prst="rect">
            <a:avLst/>
          </a:prstGeom>
          <a:solidFill>
            <a:srgbClr val="C00000"/>
          </a:solidFill>
          <a:ln>
            <a:noFill/>
          </a:ln>
        </p:spPr>
      </p:pic>
      <p:pic>
        <p:nvPicPr>
          <p:cNvPr id="47" name="图片 46">
            <a:extLst>
              <a:ext uri="{FF2B5EF4-FFF2-40B4-BE49-F238E27FC236}">
                <a16:creationId xmlns:a16="http://schemas.microsoft.com/office/drawing/2014/main" xmlns="" id="{0E1AFB63-724A-4E5B-9729-E12E5AA9CCD5}"/>
              </a:ext>
            </a:extLst>
          </p:cNvPr>
          <p:cNvPicPr>
            <a:picLocks noChangeAspect="1"/>
          </p:cNvPicPr>
          <p:nvPr/>
        </p:nvPicPr>
        <p:blipFill rotWithShape="1">
          <a:blip r:embed="rId6"/>
          <a:srcRect r="46806"/>
          <a:stretch/>
        </p:blipFill>
        <p:spPr>
          <a:xfrm>
            <a:off x="4224708" y="5009187"/>
            <a:ext cx="539480" cy="436595"/>
          </a:xfrm>
          <a:prstGeom prst="rect">
            <a:avLst/>
          </a:prstGeom>
          <a:solidFill>
            <a:srgbClr val="C00000"/>
          </a:solidFill>
          <a:ln>
            <a:noFill/>
          </a:ln>
        </p:spPr>
      </p:pic>
      <p:sp>
        <p:nvSpPr>
          <p:cNvPr id="49" name="矩形 48">
            <a:extLst>
              <a:ext uri="{FF2B5EF4-FFF2-40B4-BE49-F238E27FC236}">
                <a16:creationId xmlns:a16="http://schemas.microsoft.com/office/drawing/2014/main" xmlns="" id="{38463A4D-7DCE-41F4-BE04-F73160076C8A}"/>
              </a:ext>
            </a:extLst>
          </p:cNvPr>
          <p:cNvSpPr/>
          <p:nvPr/>
        </p:nvSpPr>
        <p:spPr>
          <a:xfrm>
            <a:off x="5598160" y="2495514"/>
            <a:ext cx="3268027" cy="4130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问题</a:t>
            </a:r>
          </a:p>
        </p:txBody>
      </p:sp>
      <p:sp>
        <p:nvSpPr>
          <p:cNvPr id="57" name="矩形 56">
            <a:extLst>
              <a:ext uri="{FF2B5EF4-FFF2-40B4-BE49-F238E27FC236}">
                <a16:creationId xmlns:a16="http://schemas.microsoft.com/office/drawing/2014/main" xmlns="" id="{AD90B305-A645-4FE6-83E7-9163CACF6E84}"/>
              </a:ext>
            </a:extLst>
          </p:cNvPr>
          <p:cNvSpPr/>
          <p:nvPr/>
        </p:nvSpPr>
        <p:spPr>
          <a:xfrm>
            <a:off x="5598160" y="2495516"/>
            <a:ext cx="3268027" cy="14845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图片 59">
            <a:extLst>
              <a:ext uri="{FF2B5EF4-FFF2-40B4-BE49-F238E27FC236}">
                <a16:creationId xmlns:a16="http://schemas.microsoft.com/office/drawing/2014/main" xmlns="" id="{919FB46B-F623-4E04-AA4E-1988D5305AE1}"/>
              </a:ext>
            </a:extLst>
          </p:cNvPr>
          <p:cNvPicPr>
            <a:picLocks noChangeAspect="1"/>
          </p:cNvPicPr>
          <p:nvPr/>
        </p:nvPicPr>
        <p:blipFill>
          <a:blip r:embed="rId7"/>
          <a:stretch>
            <a:fillRect/>
          </a:stretch>
        </p:blipFill>
        <p:spPr>
          <a:xfrm>
            <a:off x="5690598" y="3042110"/>
            <a:ext cx="296448" cy="357482"/>
          </a:xfrm>
          <a:prstGeom prst="rect">
            <a:avLst/>
          </a:prstGeom>
        </p:spPr>
      </p:pic>
      <p:sp>
        <p:nvSpPr>
          <p:cNvPr id="61" name="文本框 60">
            <a:extLst>
              <a:ext uri="{FF2B5EF4-FFF2-40B4-BE49-F238E27FC236}">
                <a16:creationId xmlns:a16="http://schemas.microsoft.com/office/drawing/2014/main" xmlns="" id="{4C592026-7AE3-4FAB-B4ED-3BB0AD12731F}"/>
              </a:ext>
            </a:extLst>
          </p:cNvPr>
          <p:cNvSpPr txBox="1"/>
          <p:nvPr/>
        </p:nvSpPr>
        <p:spPr>
          <a:xfrm>
            <a:off x="5961497" y="3003986"/>
            <a:ext cx="1158315" cy="369332"/>
          </a:xfrm>
          <a:prstGeom prst="rect">
            <a:avLst/>
          </a:prstGeom>
          <a:noFill/>
        </p:spPr>
        <p:txBody>
          <a:bodyPr wrap="square" rtlCol="0">
            <a:spAutoFit/>
          </a:bodyPr>
          <a:lstStyle/>
          <a:p>
            <a:r>
              <a:rPr lang="zh-CN" altLang="en-US" b="1">
                <a:solidFill>
                  <a:srgbClr val="C00000"/>
                </a:solidFill>
              </a:rPr>
              <a:t>环节孤立</a:t>
            </a:r>
          </a:p>
        </p:txBody>
      </p:sp>
      <p:pic>
        <p:nvPicPr>
          <p:cNvPr id="62" name="图片 61">
            <a:extLst>
              <a:ext uri="{FF2B5EF4-FFF2-40B4-BE49-F238E27FC236}">
                <a16:creationId xmlns:a16="http://schemas.microsoft.com/office/drawing/2014/main" xmlns="" id="{20BC1440-DB1D-499A-ACCC-CEF1408E0E5D}"/>
              </a:ext>
            </a:extLst>
          </p:cNvPr>
          <p:cNvPicPr>
            <a:picLocks noChangeAspect="1"/>
          </p:cNvPicPr>
          <p:nvPr/>
        </p:nvPicPr>
        <p:blipFill>
          <a:blip r:embed="rId7"/>
          <a:stretch>
            <a:fillRect/>
          </a:stretch>
        </p:blipFill>
        <p:spPr>
          <a:xfrm>
            <a:off x="7297261" y="3042110"/>
            <a:ext cx="296448" cy="357482"/>
          </a:xfrm>
          <a:prstGeom prst="rect">
            <a:avLst/>
          </a:prstGeom>
        </p:spPr>
      </p:pic>
      <p:sp>
        <p:nvSpPr>
          <p:cNvPr id="63" name="文本框 62">
            <a:extLst>
              <a:ext uri="{FF2B5EF4-FFF2-40B4-BE49-F238E27FC236}">
                <a16:creationId xmlns:a16="http://schemas.microsoft.com/office/drawing/2014/main" xmlns="" id="{80393388-50D6-4BB4-9E6D-C1635C1708BB}"/>
              </a:ext>
            </a:extLst>
          </p:cNvPr>
          <p:cNvSpPr txBox="1"/>
          <p:nvPr/>
        </p:nvSpPr>
        <p:spPr>
          <a:xfrm>
            <a:off x="7568160" y="3003986"/>
            <a:ext cx="1158315" cy="369332"/>
          </a:xfrm>
          <a:prstGeom prst="rect">
            <a:avLst/>
          </a:prstGeom>
          <a:noFill/>
        </p:spPr>
        <p:txBody>
          <a:bodyPr wrap="square" rtlCol="0">
            <a:spAutoFit/>
          </a:bodyPr>
          <a:lstStyle/>
          <a:p>
            <a:r>
              <a:rPr lang="zh-CN" altLang="en-US" b="1">
                <a:solidFill>
                  <a:srgbClr val="C00000"/>
                </a:solidFill>
              </a:rPr>
              <a:t>瀑布开发</a:t>
            </a:r>
          </a:p>
        </p:txBody>
      </p:sp>
      <p:pic>
        <p:nvPicPr>
          <p:cNvPr id="64" name="图片 63">
            <a:extLst>
              <a:ext uri="{FF2B5EF4-FFF2-40B4-BE49-F238E27FC236}">
                <a16:creationId xmlns:a16="http://schemas.microsoft.com/office/drawing/2014/main" xmlns="" id="{E1EF2C24-2704-47DF-A4EB-77484A67A238}"/>
              </a:ext>
            </a:extLst>
          </p:cNvPr>
          <p:cNvPicPr>
            <a:picLocks noChangeAspect="1"/>
          </p:cNvPicPr>
          <p:nvPr/>
        </p:nvPicPr>
        <p:blipFill>
          <a:blip r:embed="rId7"/>
          <a:stretch>
            <a:fillRect/>
          </a:stretch>
        </p:blipFill>
        <p:spPr>
          <a:xfrm>
            <a:off x="5690598" y="3443605"/>
            <a:ext cx="296448" cy="357482"/>
          </a:xfrm>
          <a:prstGeom prst="rect">
            <a:avLst/>
          </a:prstGeom>
        </p:spPr>
      </p:pic>
      <p:sp>
        <p:nvSpPr>
          <p:cNvPr id="65" name="文本框 64">
            <a:extLst>
              <a:ext uri="{FF2B5EF4-FFF2-40B4-BE49-F238E27FC236}">
                <a16:creationId xmlns:a16="http://schemas.microsoft.com/office/drawing/2014/main" xmlns="" id="{FF2A2590-B80F-4BFD-AF57-5A64E2C1FA92}"/>
              </a:ext>
            </a:extLst>
          </p:cNvPr>
          <p:cNvSpPr txBox="1"/>
          <p:nvPr/>
        </p:nvSpPr>
        <p:spPr>
          <a:xfrm>
            <a:off x="5961497" y="3405481"/>
            <a:ext cx="1158315" cy="369332"/>
          </a:xfrm>
          <a:prstGeom prst="rect">
            <a:avLst/>
          </a:prstGeom>
          <a:noFill/>
        </p:spPr>
        <p:txBody>
          <a:bodyPr wrap="square" rtlCol="0">
            <a:spAutoFit/>
          </a:bodyPr>
          <a:lstStyle/>
          <a:p>
            <a:r>
              <a:rPr lang="zh-CN" altLang="en-US" b="1">
                <a:solidFill>
                  <a:srgbClr val="C00000"/>
                </a:solidFill>
              </a:rPr>
              <a:t>性能低下</a:t>
            </a:r>
          </a:p>
        </p:txBody>
      </p:sp>
      <p:pic>
        <p:nvPicPr>
          <p:cNvPr id="66" name="图片 65">
            <a:extLst>
              <a:ext uri="{FF2B5EF4-FFF2-40B4-BE49-F238E27FC236}">
                <a16:creationId xmlns:a16="http://schemas.microsoft.com/office/drawing/2014/main" xmlns="" id="{B58D6F73-B448-47E6-B5D9-092DAA735A11}"/>
              </a:ext>
            </a:extLst>
          </p:cNvPr>
          <p:cNvPicPr>
            <a:picLocks noChangeAspect="1"/>
          </p:cNvPicPr>
          <p:nvPr/>
        </p:nvPicPr>
        <p:blipFill>
          <a:blip r:embed="rId7"/>
          <a:stretch>
            <a:fillRect/>
          </a:stretch>
        </p:blipFill>
        <p:spPr>
          <a:xfrm>
            <a:off x="7297261" y="3443605"/>
            <a:ext cx="296448" cy="357482"/>
          </a:xfrm>
          <a:prstGeom prst="rect">
            <a:avLst/>
          </a:prstGeom>
        </p:spPr>
      </p:pic>
      <p:sp>
        <p:nvSpPr>
          <p:cNvPr id="67" name="文本框 66">
            <a:extLst>
              <a:ext uri="{FF2B5EF4-FFF2-40B4-BE49-F238E27FC236}">
                <a16:creationId xmlns:a16="http://schemas.microsoft.com/office/drawing/2014/main" xmlns="" id="{0D35EDE9-39FD-4E95-A4A6-39282780DA17}"/>
              </a:ext>
            </a:extLst>
          </p:cNvPr>
          <p:cNvSpPr txBox="1"/>
          <p:nvPr/>
        </p:nvSpPr>
        <p:spPr>
          <a:xfrm>
            <a:off x="7568160" y="3405481"/>
            <a:ext cx="1158315" cy="369332"/>
          </a:xfrm>
          <a:prstGeom prst="rect">
            <a:avLst/>
          </a:prstGeom>
          <a:noFill/>
        </p:spPr>
        <p:txBody>
          <a:bodyPr wrap="square" rtlCol="0">
            <a:spAutoFit/>
          </a:bodyPr>
          <a:lstStyle/>
          <a:p>
            <a:r>
              <a:rPr lang="zh-CN" altLang="en-US" b="1">
                <a:solidFill>
                  <a:srgbClr val="C00000"/>
                </a:solidFill>
              </a:rPr>
              <a:t>扩展缓慢</a:t>
            </a:r>
          </a:p>
        </p:txBody>
      </p:sp>
      <p:sp>
        <p:nvSpPr>
          <p:cNvPr id="68" name="矩形 67">
            <a:extLst>
              <a:ext uri="{FF2B5EF4-FFF2-40B4-BE49-F238E27FC236}">
                <a16:creationId xmlns:a16="http://schemas.microsoft.com/office/drawing/2014/main" xmlns="" id="{13AAB00C-0D20-4706-9AED-C147363B8EFF}"/>
              </a:ext>
            </a:extLst>
          </p:cNvPr>
          <p:cNvSpPr/>
          <p:nvPr/>
        </p:nvSpPr>
        <p:spPr>
          <a:xfrm>
            <a:off x="5579056" y="4485190"/>
            <a:ext cx="3268027" cy="4130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问题</a:t>
            </a:r>
          </a:p>
        </p:txBody>
      </p:sp>
      <p:sp>
        <p:nvSpPr>
          <p:cNvPr id="69" name="矩形 68">
            <a:extLst>
              <a:ext uri="{FF2B5EF4-FFF2-40B4-BE49-F238E27FC236}">
                <a16:creationId xmlns:a16="http://schemas.microsoft.com/office/drawing/2014/main" xmlns="" id="{920C4CBE-D5C9-4CC9-8A26-B76C51658643}"/>
              </a:ext>
            </a:extLst>
          </p:cNvPr>
          <p:cNvSpPr/>
          <p:nvPr/>
        </p:nvSpPr>
        <p:spPr>
          <a:xfrm>
            <a:off x="5579056" y="4485192"/>
            <a:ext cx="3268027" cy="14845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图片 69">
            <a:extLst>
              <a:ext uri="{FF2B5EF4-FFF2-40B4-BE49-F238E27FC236}">
                <a16:creationId xmlns:a16="http://schemas.microsoft.com/office/drawing/2014/main" xmlns="" id="{2ABD4389-AA13-41F3-80BE-40CA6B34E82C}"/>
              </a:ext>
            </a:extLst>
          </p:cNvPr>
          <p:cNvPicPr>
            <a:picLocks noChangeAspect="1"/>
          </p:cNvPicPr>
          <p:nvPr/>
        </p:nvPicPr>
        <p:blipFill>
          <a:blip r:embed="rId7"/>
          <a:stretch>
            <a:fillRect/>
          </a:stretch>
        </p:blipFill>
        <p:spPr>
          <a:xfrm>
            <a:off x="5671494" y="5031786"/>
            <a:ext cx="296448" cy="357482"/>
          </a:xfrm>
          <a:prstGeom prst="rect">
            <a:avLst/>
          </a:prstGeom>
        </p:spPr>
      </p:pic>
      <p:sp>
        <p:nvSpPr>
          <p:cNvPr id="71" name="文本框 70">
            <a:extLst>
              <a:ext uri="{FF2B5EF4-FFF2-40B4-BE49-F238E27FC236}">
                <a16:creationId xmlns:a16="http://schemas.microsoft.com/office/drawing/2014/main" xmlns="" id="{D4CD3512-85F2-4B65-84CC-2C7300D0A71A}"/>
              </a:ext>
            </a:extLst>
          </p:cNvPr>
          <p:cNvSpPr txBox="1"/>
          <p:nvPr/>
        </p:nvSpPr>
        <p:spPr>
          <a:xfrm>
            <a:off x="5942393" y="4993662"/>
            <a:ext cx="1633956" cy="369332"/>
          </a:xfrm>
          <a:prstGeom prst="rect">
            <a:avLst/>
          </a:prstGeom>
          <a:noFill/>
        </p:spPr>
        <p:txBody>
          <a:bodyPr wrap="square" rtlCol="0">
            <a:spAutoFit/>
          </a:bodyPr>
          <a:lstStyle/>
          <a:p>
            <a:r>
              <a:rPr lang="zh-CN" altLang="en-US" b="1" dirty="0">
                <a:solidFill>
                  <a:srgbClr val="C00000"/>
                </a:solidFill>
              </a:rPr>
              <a:t>资源供给过量</a:t>
            </a:r>
          </a:p>
        </p:txBody>
      </p:sp>
      <p:pic>
        <p:nvPicPr>
          <p:cNvPr id="74" name="图片 73">
            <a:extLst>
              <a:ext uri="{FF2B5EF4-FFF2-40B4-BE49-F238E27FC236}">
                <a16:creationId xmlns:a16="http://schemas.microsoft.com/office/drawing/2014/main" xmlns="" id="{011B7CBF-24EF-48FD-B545-091132B75248}"/>
              </a:ext>
            </a:extLst>
          </p:cNvPr>
          <p:cNvPicPr>
            <a:picLocks noChangeAspect="1"/>
          </p:cNvPicPr>
          <p:nvPr/>
        </p:nvPicPr>
        <p:blipFill>
          <a:blip r:embed="rId7"/>
          <a:stretch>
            <a:fillRect/>
          </a:stretch>
        </p:blipFill>
        <p:spPr>
          <a:xfrm>
            <a:off x="5671494" y="5433281"/>
            <a:ext cx="296448" cy="357482"/>
          </a:xfrm>
          <a:prstGeom prst="rect">
            <a:avLst/>
          </a:prstGeom>
        </p:spPr>
      </p:pic>
      <p:sp>
        <p:nvSpPr>
          <p:cNvPr id="75" name="文本框 74">
            <a:extLst>
              <a:ext uri="{FF2B5EF4-FFF2-40B4-BE49-F238E27FC236}">
                <a16:creationId xmlns:a16="http://schemas.microsoft.com/office/drawing/2014/main" xmlns="" id="{CB3B52B0-CEAA-47B3-9D38-8863A44A9428}"/>
              </a:ext>
            </a:extLst>
          </p:cNvPr>
          <p:cNvSpPr txBox="1"/>
          <p:nvPr/>
        </p:nvSpPr>
        <p:spPr>
          <a:xfrm>
            <a:off x="5942393" y="5395157"/>
            <a:ext cx="1588131" cy="369332"/>
          </a:xfrm>
          <a:prstGeom prst="rect">
            <a:avLst/>
          </a:prstGeom>
          <a:noFill/>
        </p:spPr>
        <p:txBody>
          <a:bodyPr wrap="square" rtlCol="0">
            <a:spAutoFit/>
          </a:bodyPr>
          <a:lstStyle/>
          <a:p>
            <a:r>
              <a:rPr lang="zh-CN" altLang="en-US" b="1">
                <a:solidFill>
                  <a:srgbClr val="C00000"/>
                </a:solidFill>
              </a:rPr>
              <a:t>维护成本巨大</a:t>
            </a:r>
          </a:p>
        </p:txBody>
      </p:sp>
    </p:spTree>
    <p:extLst>
      <p:ext uri="{BB962C8B-B14F-4D97-AF65-F5344CB8AC3E}">
        <p14:creationId xmlns:p14="http://schemas.microsoft.com/office/powerpoint/2010/main" val="315621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par>
                                <p:cTn id="64" presetID="10" presetClass="entr" presetSubtype="0" fill="hold"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par>
                                <p:cTn id="67" presetID="10" presetClass="entr" presetSubtype="0"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500"/>
                                        <p:tgtEl>
                                          <p:spTgt spid="69"/>
                                        </p:tgtEl>
                                      </p:cBhvr>
                                    </p:animEffect>
                                  </p:childTnLst>
                                </p:cTn>
                              </p:par>
                              <p:par>
                                <p:cTn id="76" presetID="10" presetClass="entr" presetSubtype="0" fill="hold" nodeType="with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500"/>
                                        <p:tgtEl>
                                          <p:spTgt spid="7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childTnLst>
                                </p:cTn>
                              </p:par>
                              <p:par>
                                <p:cTn id="82" presetID="10" presetClass="entr" presetSubtype="0" fill="hold" nodeType="with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fade">
                                      <p:cBhvr>
                                        <p:cTn id="84" dur="500"/>
                                        <p:tgtEl>
                                          <p:spTgt spid="7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29" grpId="0" animBg="1"/>
      <p:bldP spid="30" grpId="0"/>
      <p:bldP spid="44" grpId="0" animBg="1"/>
      <p:bldP spid="45" grpId="0"/>
      <p:bldP spid="49" grpId="0" animBg="1"/>
      <p:bldP spid="57" grpId="0" animBg="1"/>
      <p:bldP spid="61" grpId="0"/>
      <p:bldP spid="63" grpId="0"/>
      <p:bldP spid="65" grpId="0"/>
      <p:bldP spid="67" grpId="0"/>
      <p:bldP spid="68" grpId="0" animBg="1"/>
      <p:bldP spid="69" grpId="0" animBg="1"/>
      <p:bldP spid="71"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未来研究</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2" name="Rectangle 2"/>
          <p:cNvSpPr>
            <a:spLocks noChangeArrowheads="1"/>
          </p:cNvSpPr>
          <p:nvPr/>
        </p:nvSpPr>
        <p:spPr bwMode="auto">
          <a:xfrm>
            <a:off x="2181947" y="23017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idea-lightbulb-symbol_45725">
            <a:extLst>
              <a:ext uri="{FF2B5EF4-FFF2-40B4-BE49-F238E27FC236}">
                <a16:creationId xmlns:a16="http://schemas.microsoft.com/office/drawing/2014/main" xmlns="" id="{A02B61F2-E5C9-46DE-A8EF-7C3777C1BCCE}"/>
              </a:ext>
            </a:extLst>
          </p:cNvPr>
          <p:cNvSpPr>
            <a:spLocks noChangeAspect="1"/>
          </p:cNvSpPr>
          <p:nvPr/>
        </p:nvSpPr>
        <p:spPr bwMode="auto">
          <a:xfrm>
            <a:off x="562304" y="1965863"/>
            <a:ext cx="611395" cy="756467"/>
          </a:xfrm>
          <a:custGeom>
            <a:avLst/>
            <a:gdLst>
              <a:gd name="connsiteX0" fmla="*/ 203312 w 490994"/>
              <a:gd name="connsiteY0" fmla="*/ 568333 h 607497"/>
              <a:gd name="connsiteX1" fmla="*/ 287691 w 490994"/>
              <a:gd name="connsiteY1" fmla="*/ 568333 h 607497"/>
              <a:gd name="connsiteX2" fmla="*/ 307242 w 490994"/>
              <a:gd name="connsiteY2" fmla="*/ 587955 h 607497"/>
              <a:gd name="connsiteX3" fmla="*/ 287691 w 490994"/>
              <a:gd name="connsiteY3" fmla="*/ 607497 h 607497"/>
              <a:gd name="connsiteX4" fmla="*/ 203312 w 490994"/>
              <a:gd name="connsiteY4" fmla="*/ 607497 h 607497"/>
              <a:gd name="connsiteX5" fmla="*/ 183682 w 490994"/>
              <a:gd name="connsiteY5" fmla="*/ 587955 h 607497"/>
              <a:gd name="connsiteX6" fmla="*/ 203312 w 490994"/>
              <a:gd name="connsiteY6" fmla="*/ 568333 h 607497"/>
              <a:gd name="connsiteX7" fmla="*/ 186520 w 490994"/>
              <a:gd name="connsiteY7" fmla="*/ 510187 h 607497"/>
              <a:gd name="connsiteX8" fmla="*/ 304395 w 490994"/>
              <a:gd name="connsiteY8" fmla="*/ 510187 h 607497"/>
              <a:gd name="connsiteX9" fmla="*/ 324107 w 490994"/>
              <a:gd name="connsiteY9" fmla="*/ 529804 h 607497"/>
              <a:gd name="connsiteX10" fmla="*/ 304395 w 490994"/>
              <a:gd name="connsiteY10" fmla="*/ 549421 h 607497"/>
              <a:gd name="connsiteX11" fmla="*/ 186520 w 490994"/>
              <a:gd name="connsiteY11" fmla="*/ 549421 h 607497"/>
              <a:gd name="connsiteX12" fmla="*/ 166887 w 490994"/>
              <a:gd name="connsiteY12" fmla="*/ 529804 h 607497"/>
              <a:gd name="connsiteX13" fmla="*/ 186520 w 490994"/>
              <a:gd name="connsiteY13" fmla="*/ 510187 h 607497"/>
              <a:gd name="connsiteX14" fmla="*/ 62837 w 490994"/>
              <a:gd name="connsiteY14" fmla="*/ 319449 h 607497"/>
              <a:gd name="connsiteX15" fmla="*/ 79611 w 490994"/>
              <a:gd name="connsiteY15" fmla="*/ 330831 h 607497"/>
              <a:gd name="connsiteX16" fmla="*/ 87445 w 490994"/>
              <a:gd name="connsiteY16" fmla="*/ 348457 h 607497"/>
              <a:gd name="connsiteX17" fmla="*/ 79137 w 490994"/>
              <a:gd name="connsiteY17" fmla="*/ 374856 h 607497"/>
              <a:gd name="connsiteX18" fmla="*/ 64498 w 490994"/>
              <a:gd name="connsiteY18" fmla="*/ 383314 h 607497"/>
              <a:gd name="connsiteX19" fmla="*/ 54687 w 490994"/>
              <a:gd name="connsiteY19" fmla="*/ 385922 h 607497"/>
              <a:gd name="connsiteX20" fmla="*/ 37675 w 490994"/>
              <a:gd name="connsiteY20" fmla="*/ 376121 h 607497"/>
              <a:gd name="connsiteX21" fmla="*/ 28021 w 490994"/>
              <a:gd name="connsiteY21" fmla="*/ 359285 h 607497"/>
              <a:gd name="connsiteX22" fmla="*/ 26043 w 490994"/>
              <a:gd name="connsiteY22" fmla="*/ 344426 h 607497"/>
              <a:gd name="connsiteX23" fmla="*/ 35222 w 490994"/>
              <a:gd name="connsiteY23" fmla="*/ 332491 h 607497"/>
              <a:gd name="connsiteX24" fmla="*/ 53500 w 490994"/>
              <a:gd name="connsiteY24" fmla="*/ 321978 h 607497"/>
              <a:gd name="connsiteX25" fmla="*/ 62837 w 490994"/>
              <a:gd name="connsiteY25" fmla="*/ 319449 h 607497"/>
              <a:gd name="connsiteX26" fmla="*/ 427899 w 490994"/>
              <a:gd name="connsiteY26" fmla="*/ 319379 h 607497"/>
              <a:gd name="connsiteX27" fmla="*/ 437320 w 490994"/>
              <a:gd name="connsiteY27" fmla="*/ 321908 h 607497"/>
              <a:gd name="connsiteX28" fmla="*/ 455767 w 490994"/>
              <a:gd name="connsiteY28" fmla="*/ 332498 h 607497"/>
              <a:gd name="connsiteX29" fmla="*/ 464871 w 490994"/>
              <a:gd name="connsiteY29" fmla="*/ 344431 h 607497"/>
              <a:gd name="connsiteX30" fmla="*/ 462971 w 490994"/>
              <a:gd name="connsiteY30" fmla="*/ 359289 h 607497"/>
              <a:gd name="connsiteX31" fmla="*/ 453233 w 490994"/>
              <a:gd name="connsiteY31" fmla="*/ 376122 h 607497"/>
              <a:gd name="connsiteX32" fmla="*/ 436212 w 490994"/>
              <a:gd name="connsiteY32" fmla="*/ 385922 h 607497"/>
              <a:gd name="connsiteX33" fmla="*/ 426395 w 490994"/>
              <a:gd name="connsiteY33" fmla="*/ 383235 h 607497"/>
              <a:gd name="connsiteX34" fmla="*/ 411511 w 490994"/>
              <a:gd name="connsiteY34" fmla="*/ 374700 h 607497"/>
              <a:gd name="connsiteX35" fmla="*/ 403198 w 490994"/>
              <a:gd name="connsiteY35" fmla="*/ 348225 h 607497"/>
              <a:gd name="connsiteX36" fmla="*/ 411115 w 490994"/>
              <a:gd name="connsiteY36" fmla="*/ 330759 h 607497"/>
              <a:gd name="connsiteX37" fmla="*/ 427899 w 490994"/>
              <a:gd name="connsiteY37" fmla="*/ 319379 h 607497"/>
              <a:gd name="connsiteX38" fmla="*/ 19624 w 490994"/>
              <a:gd name="connsiteY38" fmla="*/ 215859 h 607497"/>
              <a:gd name="connsiteX39" fmla="*/ 40990 w 490994"/>
              <a:gd name="connsiteY39" fmla="*/ 215859 h 607497"/>
              <a:gd name="connsiteX40" fmla="*/ 54917 w 490994"/>
              <a:gd name="connsiteY40" fmla="*/ 222024 h 607497"/>
              <a:gd name="connsiteX41" fmla="*/ 59269 w 490994"/>
              <a:gd name="connsiteY41" fmla="*/ 236489 h 607497"/>
              <a:gd name="connsiteX42" fmla="*/ 58636 w 490994"/>
              <a:gd name="connsiteY42" fmla="*/ 245104 h 607497"/>
              <a:gd name="connsiteX43" fmla="*/ 59269 w 490994"/>
              <a:gd name="connsiteY43" fmla="*/ 253719 h 607497"/>
              <a:gd name="connsiteX44" fmla="*/ 54996 w 490994"/>
              <a:gd name="connsiteY44" fmla="*/ 268263 h 607497"/>
              <a:gd name="connsiteX45" fmla="*/ 41069 w 490994"/>
              <a:gd name="connsiteY45" fmla="*/ 274428 h 607497"/>
              <a:gd name="connsiteX46" fmla="*/ 19624 w 490994"/>
              <a:gd name="connsiteY46" fmla="*/ 274428 h 607497"/>
              <a:gd name="connsiteX47" fmla="*/ 0 w 490994"/>
              <a:gd name="connsiteY47" fmla="*/ 254826 h 607497"/>
              <a:gd name="connsiteX48" fmla="*/ 0 w 490994"/>
              <a:gd name="connsiteY48" fmla="*/ 235461 h 607497"/>
              <a:gd name="connsiteX49" fmla="*/ 19624 w 490994"/>
              <a:gd name="connsiteY49" fmla="*/ 215859 h 607497"/>
              <a:gd name="connsiteX50" fmla="*/ 450011 w 490994"/>
              <a:gd name="connsiteY50" fmla="*/ 215789 h 607497"/>
              <a:gd name="connsiteX51" fmla="*/ 471373 w 490994"/>
              <a:gd name="connsiteY51" fmla="*/ 215789 h 607497"/>
              <a:gd name="connsiteX52" fmla="*/ 490994 w 490994"/>
              <a:gd name="connsiteY52" fmla="*/ 235467 h 607497"/>
              <a:gd name="connsiteX53" fmla="*/ 490994 w 490994"/>
              <a:gd name="connsiteY53" fmla="*/ 254830 h 607497"/>
              <a:gd name="connsiteX54" fmla="*/ 471373 w 490994"/>
              <a:gd name="connsiteY54" fmla="*/ 274429 h 607497"/>
              <a:gd name="connsiteX55" fmla="*/ 449931 w 490994"/>
              <a:gd name="connsiteY55" fmla="*/ 274429 h 607497"/>
              <a:gd name="connsiteX56" fmla="*/ 436007 w 490994"/>
              <a:gd name="connsiteY56" fmla="*/ 268265 h 607497"/>
              <a:gd name="connsiteX57" fmla="*/ 431655 w 490994"/>
              <a:gd name="connsiteY57" fmla="*/ 253723 h 607497"/>
              <a:gd name="connsiteX58" fmla="*/ 432367 w 490994"/>
              <a:gd name="connsiteY58" fmla="*/ 245109 h 607497"/>
              <a:gd name="connsiteX59" fmla="*/ 431655 w 490994"/>
              <a:gd name="connsiteY59" fmla="*/ 236495 h 607497"/>
              <a:gd name="connsiteX60" fmla="*/ 436007 w 490994"/>
              <a:gd name="connsiteY60" fmla="*/ 221953 h 607497"/>
              <a:gd name="connsiteX61" fmla="*/ 450011 w 490994"/>
              <a:gd name="connsiteY61" fmla="*/ 215789 h 607497"/>
              <a:gd name="connsiteX62" fmla="*/ 245501 w 490994"/>
              <a:gd name="connsiteY62" fmla="*/ 133735 h 607497"/>
              <a:gd name="connsiteX63" fmla="*/ 137281 w 490994"/>
              <a:gd name="connsiteY63" fmla="*/ 241809 h 607497"/>
              <a:gd name="connsiteX64" fmla="*/ 171639 w 490994"/>
              <a:gd name="connsiteY64" fmla="*/ 338656 h 607497"/>
              <a:gd name="connsiteX65" fmla="*/ 208372 w 490994"/>
              <a:gd name="connsiteY65" fmla="*/ 425858 h 607497"/>
              <a:gd name="connsiteX66" fmla="*/ 211459 w 490994"/>
              <a:gd name="connsiteY66" fmla="*/ 428388 h 607497"/>
              <a:gd name="connsiteX67" fmla="*/ 279305 w 490994"/>
              <a:gd name="connsiteY67" fmla="*/ 428388 h 607497"/>
              <a:gd name="connsiteX68" fmla="*/ 282313 w 490994"/>
              <a:gd name="connsiteY68" fmla="*/ 425858 h 607497"/>
              <a:gd name="connsiteX69" fmla="*/ 319838 w 490994"/>
              <a:gd name="connsiteY69" fmla="*/ 336759 h 607497"/>
              <a:gd name="connsiteX70" fmla="*/ 319918 w 490994"/>
              <a:gd name="connsiteY70" fmla="*/ 336601 h 607497"/>
              <a:gd name="connsiteX71" fmla="*/ 353722 w 490994"/>
              <a:gd name="connsiteY71" fmla="*/ 241809 h 607497"/>
              <a:gd name="connsiteX72" fmla="*/ 245501 w 490994"/>
              <a:gd name="connsiteY72" fmla="*/ 133735 h 607497"/>
              <a:gd name="connsiteX73" fmla="*/ 436205 w 490994"/>
              <a:gd name="connsiteY73" fmla="*/ 104366 h 607497"/>
              <a:gd name="connsiteX74" fmla="*/ 453224 w 490994"/>
              <a:gd name="connsiteY74" fmla="*/ 114168 h 607497"/>
              <a:gd name="connsiteX75" fmla="*/ 462960 w 490994"/>
              <a:gd name="connsiteY75" fmla="*/ 131006 h 607497"/>
              <a:gd name="connsiteX76" fmla="*/ 455757 w 490994"/>
              <a:gd name="connsiteY76" fmla="*/ 157804 h 607497"/>
              <a:gd name="connsiteX77" fmla="*/ 437788 w 490994"/>
              <a:gd name="connsiteY77" fmla="*/ 168159 h 607497"/>
              <a:gd name="connsiteX78" fmla="*/ 428289 w 490994"/>
              <a:gd name="connsiteY78" fmla="*/ 170768 h 607497"/>
              <a:gd name="connsiteX79" fmla="*/ 411349 w 490994"/>
              <a:gd name="connsiteY79" fmla="*/ 160254 h 607497"/>
              <a:gd name="connsiteX80" fmla="*/ 402009 w 490994"/>
              <a:gd name="connsiteY80" fmla="*/ 144365 h 607497"/>
              <a:gd name="connsiteX81" fmla="*/ 399317 w 490994"/>
              <a:gd name="connsiteY81" fmla="*/ 129346 h 607497"/>
              <a:gd name="connsiteX82" fmla="*/ 408262 w 490994"/>
              <a:gd name="connsiteY82" fmla="*/ 117488 h 607497"/>
              <a:gd name="connsiteX83" fmla="*/ 426389 w 490994"/>
              <a:gd name="connsiteY83" fmla="*/ 107054 h 607497"/>
              <a:gd name="connsiteX84" fmla="*/ 436205 w 490994"/>
              <a:gd name="connsiteY84" fmla="*/ 104366 h 607497"/>
              <a:gd name="connsiteX85" fmla="*/ 54676 w 490994"/>
              <a:gd name="connsiteY85" fmla="*/ 104366 h 607497"/>
              <a:gd name="connsiteX86" fmla="*/ 64501 w 490994"/>
              <a:gd name="connsiteY86" fmla="*/ 107054 h 607497"/>
              <a:gd name="connsiteX87" fmla="*/ 82644 w 490994"/>
              <a:gd name="connsiteY87" fmla="*/ 117488 h 607497"/>
              <a:gd name="connsiteX88" fmla="*/ 91596 w 490994"/>
              <a:gd name="connsiteY88" fmla="*/ 129346 h 607497"/>
              <a:gd name="connsiteX89" fmla="*/ 88903 w 490994"/>
              <a:gd name="connsiteY89" fmla="*/ 144365 h 607497"/>
              <a:gd name="connsiteX90" fmla="*/ 79633 w 490994"/>
              <a:gd name="connsiteY90" fmla="*/ 160254 h 607497"/>
              <a:gd name="connsiteX91" fmla="*/ 62678 w 490994"/>
              <a:gd name="connsiteY91" fmla="*/ 170768 h 607497"/>
              <a:gd name="connsiteX92" fmla="*/ 53171 w 490994"/>
              <a:gd name="connsiteY92" fmla="*/ 168159 h 607497"/>
              <a:gd name="connsiteX93" fmla="*/ 35186 w 490994"/>
              <a:gd name="connsiteY93" fmla="*/ 157804 h 607497"/>
              <a:gd name="connsiteX94" fmla="*/ 27977 w 490994"/>
              <a:gd name="connsiteY94" fmla="*/ 131006 h 607497"/>
              <a:gd name="connsiteX95" fmla="*/ 37642 w 490994"/>
              <a:gd name="connsiteY95" fmla="*/ 114168 h 607497"/>
              <a:gd name="connsiteX96" fmla="*/ 54676 w 490994"/>
              <a:gd name="connsiteY96" fmla="*/ 104366 h 607497"/>
              <a:gd name="connsiteX97" fmla="*/ 245501 w 490994"/>
              <a:gd name="connsiteY97" fmla="*/ 75152 h 607497"/>
              <a:gd name="connsiteX98" fmla="*/ 412384 w 490994"/>
              <a:gd name="connsiteY98" fmla="*/ 241809 h 607497"/>
              <a:gd name="connsiteX99" fmla="*/ 372247 w 490994"/>
              <a:gd name="connsiteY99" fmla="*/ 363006 h 607497"/>
              <a:gd name="connsiteX100" fmla="*/ 334168 w 490994"/>
              <a:gd name="connsiteY100" fmla="*/ 468155 h 607497"/>
              <a:gd name="connsiteX101" fmla="*/ 314138 w 490994"/>
              <a:gd name="connsiteY101" fmla="*/ 486971 h 607497"/>
              <a:gd name="connsiteX102" fmla="*/ 176864 w 490994"/>
              <a:gd name="connsiteY102" fmla="*/ 486971 h 607497"/>
              <a:gd name="connsiteX103" fmla="*/ 156755 w 490994"/>
              <a:gd name="connsiteY103" fmla="*/ 468155 h 607497"/>
              <a:gd name="connsiteX104" fmla="*/ 119151 w 490994"/>
              <a:gd name="connsiteY104" fmla="*/ 364825 h 607497"/>
              <a:gd name="connsiteX105" fmla="*/ 78618 w 490994"/>
              <a:gd name="connsiteY105" fmla="*/ 241809 h 607497"/>
              <a:gd name="connsiteX106" fmla="*/ 245501 w 490994"/>
              <a:gd name="connsiteY106" fmla="*/ 75152 h 607497"/>
              <a:gd name="connsiteX107" fmla="*/ 350001 w 490994"/>
              <a:gd name="connsiteY107" fmla="*/ 25404 h 607497"/>
              <a:gd name="connsiteX108" fmla="*/ 359812 w 490994"/>
              <a:gd name="connsiteY108" fmla="*/ 28012 h 607497"/>
              <a:gd name="connsiteX109" fmla="*/ 376587 w 490994"/>
              <a:gd name="connsiteY109" fmla="*/ 37731 h 607497"/>
              <a:gd name="connsiteX110" fmla="*/ 383787 w 490994"/>
              <a:gd name="connsiteY110" fmla="*/ 64519 h 607497"/>
              <a:gd name="connsiteX111" fmla="*/ 373343 w 490994"/>
              <a:gd name="connsiteY111" fmla="*/ 82536 h 607497"/>
              <a:gd name="connsiteX112" fmla="*/ 357043 w 490994"/>
              <a:gd name="connsiteY112" fmla="*/ 92018 h 607497"/>
              <a:gd name="connsiteX113" fmla="*/ 346440 w 490994"/>
              <a:gd name="connsiteY113" fmla="*/ 88857 h 607497"/>
              <a:gd name="connsiteX114" fmla="*/ 330536 w 490994"/>
              <a:gd name="connsiteY114" fmla="*/ 79533 h 607497"/>
              <a:gd name="connsiteX115" fmla="*/ 320803 w 490994"/>
              <a:gd name="connsiteY115" fmla="*/ 67917 h 607497"/>
              <a:gd name="connsiteX116" fmla="*/ 322623 w 490994"/>
              <a:gd name="connsiteY116" fmla="*/ 53219 h 607497"/>
              <a:gd name="connsiteX117" fmla="*/ 332989 w 490994"/>
              <a:gd name="connsiteY117" fmla="*/ 35202 h 607497"/>
              <a:gd name="connsiteX118" fmla="*/ 350001 w 490994"/>
              <a:gd name="connsiteY118" fmla="*/ 25404 h 607497"/>
              <a:gd name="connsiteX119" fmla="*/ 140881 w 490994"/>
              <a:gd name="connsiteY119" fmla="*/ 25404 h 607497"/>
              <a:gd name="connsiteX120" fmla="*/ 157911 w 490994"/>
              <a:gd name="connsiteY120" fmla="*/ 35202 h 607497"/>
              <a:gd name="connsiteX121" fmla="*/ 168367 w 490994"/>
              <a:gd name="connsiteY121" fmla="*/ 53219 h 607497"/>
              <a:gd name="connsiteX122" fmla="*/ 170189 w 490994"/>
              <a:gd name="connsiteY122" fmla="*/ 67917 h 607497"/>
              <a:gd name="connsiteX123" fmla="*/ 160367 w 490994"/>
              <a:gd name="connsiteY123" fmla="*/ 79533 h 607497"/>
              <a:gd name="connsiteX124" fmla="*/ 144446 w 490994"/>
              <a:gd name="connsiteY124" fmla="*/ 88857 h 607497"/>
              <a:gd name="connsiteX125" fmla="*/ 133831 w 490994"/>
              <a:gd name="connsiteY125" fmla="*/ 92018 h 607497"/>
              <a:gd name="connsiteX126" fmla="*/ 117514 w 490994"/>
              <a:gd name="connsiteY126" fmla="*/ 82615 h 607497"/>
              <a:gd name="connsiteX127" fmla="*/ 107058 w 490994"/>
              <a:gd name="connsiteY127" fmla="*/ 64519 h 607497"/>
              <a:gd name="connsiteX128" fmla="*/ 105078 w 490994"/>
              <a:gd name="connsiteY128" fmla="*/ 49584 h 607497"/>
              <a:gd name="connsiteX129" fmla="*/ 114266 w 490994"/>
              <a:gd name="connsiteY129" fmla="*/ 37731 h 607497"/>
              <a:gd name="connsiteX130" fmla="*/ 131059 w 490994"/>
              <a:gd name="connsiteY130" fmla="*/ 28012 h 607497"/>
              <a:gd name="connsiteX131" fmla="*/ 140881 w 490994"/>
              <a:gd name="connsiteY131" fmla="*/ 25404 h 607497"/>
              <a:gd name="connsiteX132" fmla="*/ 235768 w 490994"/>
              <a:gd name="connsiteY132" fmla="*/ 0 h 607497"/>
              <a:gd name="connsiteX133" fmla="*/ 255156 w 490994"/>
              <a:gd name="connsiteY133" fmla="*/ 0 h 607497"/>
              <a:gd name="connsiteX134" fmla="*/ 274782 w 490994"/>
              <a:gd name="connsiteY134" fmla="*/ 19595 h 607497"/>
              <a:gd name="connsiteX135" fmla="*/ 274782 w 490994"/>
              <a:gd name="connsiteY135" fmla="*/ 40927 h 607497"/>
              <a:gd name="connsiteX136" fmla="*/ 256581 w 490994"/>
              <a:gd name="connsiteY136" fmla="*/ 59416 h 607497"/>
              <a:gd name="connsiteX137" fmla="*/ 254127 w 490994"/>
              <a:gd name="connsiteY137" fmla="*/ 59258 h 607497"/>
              <a:gd name="connsiteX138" fmla="*/ 245502 w 490994"/>
              <a:gd name="connsiteY138" fmla="*/ 58547 h 607497"/>
              <a:gd name="connsiteX139" fmla="*/ 236876 w 490994"/>
              <a:gd name="connsiteY139" fmla="*/ 59258 h 607497"/>
              <a:gd name="connsiteX140" fmla="*/ 234422 w 490994"/>
              <a:gd name="connsiteY140" fmla="*/ 59416 h 607497"/>
              <a:gd name="connsiteX141" fmla="*/ 216142 w 490994"/>
              <a:gd name="connsiteY141" fmla="*/ 40927 h 607497"/>
              <a:gd name="connsiteX142" fmla="*/ 216142 w 490994"/>
              <a:gd name="connsiteY142" fmla="*/ 19595 h 607497"/>
              <a:gd name="connsiteX143" fmla="*/ 235768 w 490994"/>
              <a:gd name="connsiteY143" fmla="*/ 0 h 60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0994" h="607497">
                <a:moveTo>
                  <a:pt x="203312" y="568333"/>
                </a:moveTo>
                <a:lnTo>
                  <a:pt x="287691" y="568333"/>
                </a:lnTo>
                <a:cubicBezTo>
                  <a:pt x="298456" y="568333"/>
                  <a:pt x="307242" y="577115"/>
                  <a:pt x="307242" y="587955"/>
                </a:cubicBezTo>
                <a:cubicBezTo>
                  <a:pt x="307242" y="598794"/>
                  <a:pt x="298456" y="607497"/>
                  <a:pt x="287691" y="607497"/>
                </a:cubicBezTo>
                <a:lnTo>
                  <a:pt x="203312" y="607497"/>
                </a:lnTo>
                <a:cubicBezTo>
                  <a:pt x="192468" y="607497"/>
                  <a:pt x="183682" y="598794"/>
                  <a:pt x="183682" y="587955"/>
                </a:cubicBezTo>
                <a:cubicBezTo>
                  <a:pt x="183682" y="577115"/>
                  <a:pt x="192468" y="568333"/>
                  <a:pt x="203312" y="568333"/>
                </a:cubicBezTo>
                <a:close/>
                <a:moveTo>
                  <a:pt x="186520" y="510187"/>
                </a:moveTo>
                <a:lnTo>
                  <a:pt x="304395" y="510187"/>
                </a:lnTo>
                <a:cubicBezTo>
                  <a:pt x="315320" y="510187"/>
                  <a:pt x="324107" y="518967"/>
                  <a:pt x="324107" y="529804"/>
                </a:cubicBezTo>
                <a:cubicBezTo>
                  <a:pt x="324107" y="540641"/>
                  <a:pt x="315320" y="549421"/>
                  <a:pt x="304395" y="549421"/>
                </a:cubicBezTo>
                <a:lnTo>
                  <a:pt x="186520" y="549421"/>
                </a:lnTo>
                <a:cubicBezTo>
                  <a:pt x="175674" y="549421"/>
                  <a:pt x="166887" y="540641"/>
                  <a:pt x="166887" y="529804"/>
                </a:cubicBezTo>
                <a:cubicBezTo>
                  <a:pt x="166887" y="518967"/>
                  <a:pt x="175674" y="510187"/>
                  <a:pt x="186520" y="510187"/>
                </a:cubicBezTo>
                <a:close/>
                <a:moveTo>
                  <a:pt x="62837" y="319449"/>
                </a:moveTo>
                <a:cubicBezTo>
                  <a:pt x="70116" y="319449"/>
                  <a:pt x="76684" y="323954"/>
                  <a:pt x="79611" y="330831"/>
                </a:cubicBezTo>
                <a:cubicBezTo>
                  <a:pt x="82064" y="336601"/>
                  <a:pt x="84676" y="342529"/>
                  <a:pt x="87445" y="348457"/>
                </a:cubicBezTo>
                <a:cubicBezTo>
                  <a:pt x="91876" y="358021"/>
                  <a:pt x="88236" y="369640"/>
                  <a:pt x="79137" y="374856"/>
                </a:cubicBezTo>
                <a:lnTo>
                  <a:pt x="64498" y="383314"/>
                </a:lnTo>
                <a:cubicBezTo>
                  <a:pt x="61571" y="384974"/>
                  <a:pt x="58168" y="385922"/>
                  <a:pt x="54687" y="385922"/>
                </a:cubicBezTo>
                <a:cubicBezTo>
                  <a:pt x="47724" y="385922"/>
                  <a:pt x="41156" y="382128"/>
                  <a:pt x="37675" y="376121"/>
                </a:cubicBezTo>
                <a:lnTo>
                  <a:pt x="28021" y="359285"/>
                </a:lnTo>
                <a:cubicBezTo>
                  <a:pt x="25410" y="354780"/>
                  <a:pt x="24698" y="349484"/>
                  <a:pt x="26043" y="344426"/>
                </a:cubicBezTo>
                <a:cubicBezTo>
                  <a:pt x="27388" y="339367"/>
                  <a:pt x="30632" y="335099"/>
                  <a:pt x="35222" y="332491"/>
                </a:cubicBezTo>
                <a:lnTo>
                  <a:pt x="53500" y="321978"/>
                </a:lnTo>
                <a:cubicBezTo>
                  <a:pt x="56348" y="320319"/>
                  <a:pt x="59593" y="319449"/>
                  <a:pt x="62837" y="319449"/>
                </a:cubicBezTo>
                <a:close/>
                <a:moveTo>
                  <a:pt x="427899" y="319379"/>
                </a:moveTo>
                <a:cubicBezTo>
                  <a:pt x="431145" y="319379"/>
                  <a:pt x="434391" y="320248"/>
                  <a:pt x="437320" y="321908"/>
                </a:cubicBezTo>
                <a:lnTo>
                  <a:pt x="455767" y="332498"/>
                </a:lnTo>
                <a:cubicBezTo>
                  <a:pt x="460279" y="335106"/>
                  <a:pt x="463525" y="339374"/>
                  <a:pt x="464871" y="344431"/>
                </a:cubicBezTo>
                <a:cubicBezTo>
                  <a:pt x="466296" y="349489"/>
                  <a:pt x="465583" y="354784"/>
                  <a:pt x="462971" y="359289"/>
                </a:cubicBezTo>
                <a:lnTo>
                  <a:pt x="453233" y="376122"/>
                </a:lnTo>
                <a:cubicBezTo>
                  <a:pt x="449750" y="382129"/>
                  <a:pt x="443258" y="385922"/>
                  <a:pt x="436212" y="385922"/>
                </a:cubicBezTo>
                <a:cubicBezTo>
                  <a:pt x="432808" y="385922"/>
                  <a:pt x="429403" y="384974"/>
                  <a:pt x="426395" y="383235"/>
                </a:cubicBezTo>
                <a:lnTo>
                  <a:pt x="411511" y="374700"/>
                </a:lnTo>
                <a:cubicBezTo>
                  <a:pt x="402407" y="369405"/>
                  <a:pt x="398765" y="357787"/>
                  <a:pt x="403198" y="348225"/>
                </a:cubicBezTo>
                <a:cubicBezTo>
                  <a:pt x="405969" y="342456"/>
                  <a:pt x="408582" y="336529"/>
                  <a:pt x="411115" y="330759"/>
                </a:cubicBezTo>
                <a:cubicBezTo>
                  <a:pt x="414045" y="323805"/>
                  <a:pt x="420616" y="319379"/>
                  <a:pt x="427899" y="319379"/>
                </a:cubicBezTo>
                <a:close/>
                <a:moveTo>
                  <a:pt x="19624" y="215859"/>
                </a:moveTo>
                <a:lnTo>
                  <a:pt x="40990" y="215859"/>
                </a:lnTo>
                <a:cubicBezTo>
                  <a:pt x="46371" y="215859"/>
                  <a:pt x="51435" y="218072"/>
                  <a:pt x="54917" y="222024"/>
                </a:cubicBezTo>
                <a:cubicBezTo>
                  <a:pt x="58398" y="225897"/>
                  <a:pt x="59981" y="231193"/>
                  <a:pt x="59269" y="236489"/>
                </a:cubicBezTo>
                <a:cubicBezTo>
                  <a:pt x="58952" y="239097"/>
                  <a:pt x="58636" y="242101"/>
                  <a:pt x="58636" y="245104"/>
                </a:cubicBezTo>
                <a:cubicBezTo>
                  <a:pt x="58636" y="248187"/>
                  <a:pt x="58952" y="251348"/>
                  <a:pt x="59269" y="253719"/>
                </a:cubicBezTo>
                <a:cubicBezTo>
                  <a:pt x="59981" y="259094"/>
                  <a:pt x="58398" y="264390"/>
                  <a:pt x="54996" y="268263"/>
                </a:cubicBezTo>
                <a:cubicBezTo>
                  <a:pt x="51514" y="272136"/>
                  <a:pt x="46450" y="274428"/>
                  <a:pt x="41069" y="274428"/>
                </a:cubicBezTo>
                <a:lnTo>
                  <a:pt x="19624" y="274428"/>
                </a:lnTo>
                <a:cubicBezTo>
                  <a:pt x="8783" y="274428"/>
                  <a:pt x="0" y="265576"/>
                  <a:pt x="0" y="254826"/>
                </a:cubicBezTo>
                <a:lnTo>
                  <a:pt x="0" y="235461"/>
                </a:lnTo>
                <a:cubicBezTo>
                  <a:pt x="0" y="224633"/>
                  <a:pt x="8783" y="215859"/>
                  <a:pt x="19624" y="215859"/>
                </a:cubicBezTo>
                <a:close/>
                <a:moveTo>
                  <a:pt x="450011" y="215789"/>
                </a:moveTo>
                <a:lnTo>
                  <a:pt x="471373" y="215789"/>
                </a:lnTo>
                <a:cubicBezTo>
                  <a:pt x="482133" y="215789"/>
                  <a:pt x="490994" y="224640"/>
                  <a:pt x="490994" y="235467"/>
                </a:cubicBezTo>
                <a:lnTo>
                  <a:pt x="490994" y="254830"/>
                </a:lnTo>
                <a:cubicBezTo>
                  <a:pt x="490994" y="265578"/>
                  <a:pt x="482133" y="274429"/>
                  <a:pt x="471373" y="274429"/>
                </a:cubicBezTo>
                <a:lnTo>
                  <a:pt x="449931" y="274429"/>
                </a:lnTo>
                <a:cubicBezTo>
                  <a:pt x="444472" y="274429"/>
                  <a:pt x="439409" y="272137"/>
                  <a:pt x="436007" y="268265"/>
                </a:cubicBezTo>
                <a:cubicBezTo>
                  <a:pt x="432525" y="264313"/>
                  <a:pt x="430943" y="259018"/>
                  <a:pt x="431655" y="253723"/>
                </a:cubicBezTo>
                <a:cubicBezTo>
                  <a:pt x="431972" y="251352"/>
                  <a:pt x="432367" y="248191"/>
                  <a:pt x="432367" y="245109"/>
                </a:cubicBezTo>
                <a:cubicBezTo>
                  <a:pt x="432367" y="242106"/>
                  <a:pt x="431972" y="239024"/>
                  <a:pt x="431655" y="236495"/>
                </a:cubicBezTo>
                <a:cubicBezTo>
                  <a:pt x="431022" y="231200"/>
                  <a:pt x="432604" y="225905"/>
                  <a:pt x="436007" y="221953"/>
                </a:cubicBezTo>
                <a:cubicBezTo>
                  <a:pt x="439488" y="218081"/>
                  <a:pt x="444551" y="215789"/>
                  <a:pt x="450011" y="215789"/>
                </a:cubicBezTo>
                <a:close/>
                <a:moveTo>
                  <a:pt x="245501" y="133735"/>
                </a:moveTo>
                <a:cubicBezTo>
                  <a:pt x="185810" y="133735"/>
                  <a:pt x="137281" y="182198"/>
                  <a:pt x="137281" y="241809"/>
                </a:cubicBezTo>
                <a:cubicBezTo>
                  <a:pt x="137281" y="269717"/>
                  <a:pt x="153905" y="303159"/>
                  <a:pt x="171639" y="338656"/>
                </a:cubicBezTo>
                <a:cubicBezTo>
                  <a:pt x="185572" y="366564"/>
                  <a:pt x="199901" y="395342"/>
                  <a:pt x="208372" y="425858"/>
                </a:cubicBezTo>
                <a:cubicBezTo>
                  <a:pt x="208768" y="427123"/>
                  <a:pt x="210430" y="428388"/>
                  <a:pt x="211459" y="428388"/>
                </a:cubicBezTo>
                <a:lnTo>
                  <a:pt x="279305" y="428388"/>
                </a:lnTo>
                <a:cubicBezTo>
                  <a:pt x="280255" y="428388"/>
                  <a:pt x="281997" y="427123"/>
                  <a:pt x="282313" y="425858"/>
                </a:cubicBezTo>
                <a:cubicBezTo>
                  <a:pt x="290863" y="394314"/>
                  <a:pt x="305588" y="364983"/>
                  <a:pt x="319838" y="336759"/>
                </a:cubicBezTo>
                <a:lnTo>
                  <a:pt x="319918" y="336601"/>
                </a:lnTo>
                <a:cubicBezTo>
                  <a:pt x="337255" y="301973"/>
                  <a:pt x="353722" y="269321"/>
                  <a:pt x="353722" y="241809"/>
                </a:cubicBezTo>
                <a:cubicBezTo>
                  <a:pt x="353722" y="182198"/>
                  <a:pt x="305113" y="133735"/>
                  <a:pt x="245501" y="133735"/>
                </a:cubicBezTo>
                <a:close/>
                <a:moveTo>
                  <a:pt x="436205" y="104366"/>
                </a:moveTo>
                <a:cubicBezTo>
                  <a:pt x="443250" y="104366"/>
                  <a:pt x="449741" y="108160"/>
                  <a:pt x="453224" y="114168"/>
                </a:cubicBezTo>
                <a:lnTo>
                  <a:pt x="462960" y="131006"/>
                </a:lnTo>
                <a:cubicBezTo>
                  <a:pt x="468343" y="140334"/>
                  <a:pt x="465098" y="152428"/>
                  <a:pt x="455757" y="157804"/>
                </a:cubicBezTo>
                <a:lnTo>
                  <a:pt x="437788" y="168159"/>
                </a:lnTo>
                <a:cubicBezTo>
                  <a:pt x="434859" y="169819"/>
                  <a:pt x="431535" y="170768"/>
                  <a:pt x="428289" y="170768"/>
                </a:cubicBezTo>
                <a:cubicBezTo>
                  <a:pt x="421165" y="170768"/>
                  <a:pt x="414674" y="166737"/>
                  <a:pt x="411349" y="160254"/>
                </a:cubicBezTo>
                <a:cubicBezTo>
                  <a:pt x="408579" y="154879"/>
                  <a:pt x="405413" y="149504"/>
                  <a:pt x="402009" y="144365"/>
                </a:cubicBezTo>
                <a:cubicBezTo>
                  <a:pt x="399080" y="139780"/>
                  <a:pt x="398130" y="134484"/>
                  <a:pt x="399317" y="129346"/>
                </a:cubicBezTo>
                <a:cubicBezTo>
                  <a:pt x="400505" y="124366"/>
                  <a:pt x="403671" y="120097"/>
                  <a:pt x="408262" y="117488"/>
                </a:cubicBezTo>
                <a:lnTo>
                  <a:pt x="426389" y="107054"/>
                </a:lnTo>
                <a:cubicBezTo>
                  <a:pt x="429397" y="105315"/>
                  <a:pt x="432801" y="104366"/>
                  <a:pt x="436205" y="104366"/>
                </a:cubicBezTo>
                <a:close/>
                <a:moveTo>
                  <a:pt x="54676" y="104366"/>
                </a:moveTo>
                <a:cubicBezTo>
                  <a:pt x="58162" y="104366"/>
                  <a:pt x="61569" y="105315"/>
                  <a:pt x="64501" y="107054"/>
                </a:cubicBezTo>
                <a:lnTo>
                  <a:pt x="82644" y="117488"/>
                </a:lnTo>
                <a:cubicBezTo>
                  <a:pt x="87239" y="120097"/>
                  <a:pt x="90408" y="124366"/>
                  <a:pt x="91596" y="129346"/>
                </a:cubicBezTo>
                <a:cubicBezTo>
                  <a:pt x="92864" y="134484"/>
                  <a:pt x="91913" y="139780"/>
                  <a:pt x="88903" y="144365"/>
                </a:cubicBezTo>
                <a:cubicBezTo>
                  <a:pt x="85575" y="149504"/>
                  <a:pt x="82406" y="154879"/>
                  <a:pt x="79633" y="160254"/>
                </a:cubicBezTo>
                <a:cubicBezTo>
                  <a:pt x="76305" y="166737"/>
                  <a:pt x="69809" y="170768"/>
                  <a:pt x="62678" y="170768"/>
                </a:cubicBezTo>
                <a:cubicBezTo>
                  <a:pt x="59430" y="170768"/>
                  <a:pt x="56102" y="169819"/>
                  <a:pt x="53171" y="168159"/>
                </a:cubicBezTo>
                <a:lnTo>
                  <a:pt x="35186" y="157804"/>
                </a:lnTo>
                <a:cubicBezTo>
                  <a:pt x="25758" y="152428"/>
                  <a:pt x="22510" y="140334"/>
                  <a:pt x="27977" y="131006"/>
                </a:cubicBezTo>
                <a:lnTo>
                  <a:pt x="37642" y="114168"/>
                </a:lnTo>
                <a:cubicBezTo>
                  <a:pt x="41128" y="108160"/>
                  <a:pt x="47704" y="104366"/>
                  <a:pt x="54676" y="104366"/>
                </a:cubicBezTo>
                <a:close/>
                <a:moveTo>
                  <a:pt x="245501" y="75152"/>
                </a:moveTo>
                <a:cubicBezTo>
                  <a:pt x="337493" y="75152"/>
                  <a:pt x="412384" y="149942"/>
                  <a:pt x="412384" y="241809"/>
                </a:cubicBezTo>
                <a:cubicBezTo>
                  <a:pt x="412384" y="283236"/>
                  <a:pt x="391959" y="323793"/>
                  <a:pt x="372247" y="363006"/>
                </a:cubicBezTo>
                <a:cubicBezTo>
                  <a:pt x="354909" y="397634"/>
                  <a:pt x="336859" y="433448"/>
                  <a:pt x="334168" y="468155"/>
                </a:cubicBezTo>
                <a:cubicBezTo>
                  <a:pt x="333297" y="478749"/>
                  <a:pt x="324509" y="486971"/>
                  <a:pt x="314138" y="486971"/>
                </a:cubicBezTo>
                <a:lnTo>
                  <a:pt x="176864" y="486971"/>
                </a:lnTo>
                <a:cubicBezTo>
                  <a:pt x="166493" y="486971"/>
                  <a:pt x="157705" y="478749"/>
                  <a:pt x="156755" y="468155"/>
                </a:cubicBezTo>
                <a:cubicBezTo>
                  <a:pt x="153985" y="434792"/>
                  <a:pt x="137043" y="400797"/>
                  <a:pt x="119151" y="364825"/>
                </a:cubicBezTo>
                <a:cubicBezTo>
                  <a:pt x="99201" y="324821"/>
                  <a:pt x="78539" y="283473"/>
                  <a:pt x="78618" y="241809"/>
                </a:cubicBezTo>
                <a:cubicBezTo>
                  <a:pt x="78618" y="149942"/>
                  <a:pt x="153430" y="75152"/>
                  <a:pt x="245501" y="75152"/>
                </a:cubicBezTo>
                <a:close/>
                <a:moveTo>
                  <a:pt x="350001" y="25404"/>
                </a:moveTo>
                <a:cubicBezTo>
                  <a:pt x="353482" y="25404"/>
                  <a:pt x="356885" y="26273"/>
                  <a:pt x="359812" y="28012"/>
                </a:cubicBezTo>
                <a:lnTo>
                  <a:pt x="376587" y="37731"/>
                </a:lnTo>
                <a:cubicBezTo>
                  <a:pt x="386003" y="43104"/>
                  <a:pt x="389168" y="55116"/>
                  <a:pt x="383787" y="64519"/>
                </a:cubicBezTo>
                <a:lnTo>
                  <a:pt x="373343" y="82536"/>
                </a:lnTo>
                <a:cubicBezTo>
                  <a:pt x="369940" y="88462"/>
                  <a:pt x="363848" y="92018"/>
                  <a:pt x="357043" y="92018"/>
                </a:cubicBezTo>
                <a:cubicBezTo>
                  <a:pt x="353324" y="92018"/>
                  <a:pt x="349684" y="90912"/>
                  <a:pt x="346440" y="88857"/>
                </a:cubicBezTo>
                <a:cubicBezTo>
                  <a:pt x="341297" y="85459"/>
                  <a:pt x="335916" y="82378"/>
                  <a:pt x="330536" y="79533"/>
                </a:cubicBezTo>
                <a:cubicBezTo>
                  <a:pt x="325788" y="77083"/>
                  <a:pt x="322307" y="72974"/>
                  <a:pt x="320803" y="67917"/>
                </a:cubicBezTo>
                <a:cubicBezTo>
                  <a:pt x="319379" y="62939"/>
                  <a:pt x="320012" y="57723"/>
                  <a:pt x="322623" y="53219"/>
                </a:cubicBezTo>
                <a:lnTo>
                  <a:pt x="332989" y="35202"/>
                </a:lnTo>
                <a:cubicBezTo>
                  <a:pt x="336549" y="29197"/>
                  <a:pt x="343038" y="25404"/>
                  <a:pt x="350001" y="25404"/>
                </a:cubicBezTo>
                <a:close/>
                <a:moveTo>
                  <a:pt x="140881" y="25404"/>
                </a:moveTo>
                <a:cubicBezTo>
                  <a:pt x="147931" y="25404"/>
                  <a:pt x="154426" y="29197"/>
                  <a:pt x="157911" y="35202"/>
                </a:cubicBezTo>
                <a:lnTo>
                  <a:pt x="168367" y="53219"/>
                </a:lnTo>
                <a:cubicBezTo>
                  <a:pt x="170981" y="57723"/>
                  <a:pt x="171615" y="62939"/>
                  <a:pt x="170189" y="67917"/>
                </a:cubicBezTo>
                <a:cubicBezTo>
                  <a:pt x="168684" y="72974"/>
                  <a:pt x="165199" y="77083"/>
                  <a:pt x="160367" y="79533"/>
                </a:cubicBezTo>
                <a:cubicBezTo>
                  <a:pt x="154981" y="82378"/>
                  <a:pt x="149673" y="85459"/>
                  <a:pt x="144446" y="88857"/>
                </a:cubicBezTo>
                <a:cubicBezTo>
                  <a:pt x="141198" y="90912"/>
                  <a:pt x="137554" y="92018"/>
                  <a:pt x="133831" y="92018"/>
                </a:cubicBezTo>
                <a:cubicBezTo>
                  <a:pt x="127019" y="92018"/>
                  <a:pt x="120999" y="88541"/>
                  <a:pt x="117514" y="82615"/>
                </a:cubicBezTo>
                <a:lnTo>
                  <a:pt x="107058" y="64519"/>
                </a:lnTo>
                <a:cubicBezTo>
                  <a:pt x="104444" y="59936"/>
                  <a:pt x="103731" y="54641"/>
                  <a:pt x="105078" y="49584"/>
                </a:cubicBezTo>
                <a:cubicBezTo>
                  <a:pt x="106424" y="44527"/>
                  <a:pt x="109672" y="40339"/>
                  <a:pt x="114266" y="37731"/>
                </a:cubicBezTo>
                <a:lnTo>
                  <a:pt x="131059" y="28012"/>
                </a:lnTo>
                <a:cubicBezTo>
                  <a:pt x="134069" y="26273"/>
                  <a:pt x="137475" y="25404"/>
                  <a:pt x="140881" y="25404"/>
                </a:cubicBezTo>
                <a:close/>
                <a:moveTo>
                  <a:pt x="235768" y="0"/>
                </a:moveTo>
                <a:lnTo>
                  <a:pt x="255156" y="0"/>
                </a:lnTo>
                <a:cubicBezTo>
                  <a:pt x="265998" y="0"/>
                  <a:pt x="274782" y="8770"/>
                  <a:pt x="274782" y="19595"/>
                </a:cubicBezTo>
                <a:lnTo>
                  <a:pt x="274782" y="40927"/>
                </a:lnTo>
                <a:cubicBezTo>
                  <a:pt x="274782" y="51278"/>
                  <a:pt x="266789" y="59416"/>
                  <a:pt x="256581" y="59416"/>
                </a:cubicBezTo>
                <a:cubicBezTo>
                  <a:pt x="255710" y="59416"/>
                  <a:pt x="254919" y="59337"/>
                  <a:pt x="254127" y="59258"/>
                </a:cubicBezTo>
                <a:cubicBezTo>
                  <a:pt x="251516" y="58863"/>
                  <a:pt x="248509" y="58547"/>
                  <a:pt x="245502" y="58547"/>
                </a:cubicBezTo>
                <a:cubicBezTo>
                  <a:pt x="242415" y="58547"/>
                  <a:pt x="239408" y="58863"/>
                  <a:pt x="236876" y="59258"/>
                </a:cubicBezTo>
                <a:cubicBezTo>
                  <a:pt x="236005" y="59337"/>
                  <a:pt x="235214" y="59416"/>
                  <a:pt x="234422" y="59416"/>
                </a:cubicBezTo>
                <a:cubicBezTo>
                  <a:pt x="224135" y="59416"/>
                  <a:pt x="216142" y="51278"/>
                  <a:pt x="216142" y="40927"/>
                </a:cubicBezTo>
                <a:lnTo>
                  <a:pt x="216142" y="19595"/>
                </a:lnTo>
                <a:cubicBezTo>
                  <a:pt x="216142" y="8770"/>
                  <a:pt x="224926" y="0"/>
                  <a:pt x="235768" y="0"/>
                </a:cubicBezTo>
                <a:close/>
              </a:path>
            </a:pathLst>
          </a:custGeom>
          <a:solidFill>
            <a:schemeClr val="accent1"/>
          </a:solidFill>
          <a:ln>
            <a:noFill/>
          </a:ln>
        </p:spPr>
      </p:sp>
      <p:sp>
        <p:nvSpPr>
          <p:cNvPr id="11" name="矩形 25">
            <a:extLst>
              <a:ext uri="{FF2B5EF4-FFF2-40B4-BE49-F238E27FC236}">
                <a16:creationId xmlns:a16="http://schemas.microsoft.com/office/drawing/2014/main" xmlns="" id="{F2FBC43E-722C-4D8F-9677-52E5C06DE85F}"/>
              </a:ext>
            </a:extLst>
          </p:cNvPr>
          <p:cNvSpPr>
            <a:spLocks noChangeArrowheads="1"/>
          </p:cNvSpPr>
          <p:nvPr/>
        </p:nvSpPr>
        <p:spPr bwMode="auto">
          <a:xfrm>
            <a:off x="1270699" y="2112569"/>
            <a:ext cx="7321025" cy="50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indent="0" eaLnBrk="1" hangingPunct="1">
              <a:lnSpc>
                <a:spcPct val="120000"/>
              </a:lnSpc>
              <a:buClr>
                <a:schemeClr val="tx1"/>
              </a:buClr>
              <a:buNone/>
            </a:pPr>
            <a:r>
              <a:rPr lang="zh-CN" altLang="en-US" sz="2400" b="1" dirty="0">
                <a:solidFill>
                  <a:srgbClr val="004098"/>
                </a:solidFill>
                <a:latin typeface="黑体" panose="02010609060101010101" pitchFamily="49" charset="-122"/>
                <a:ea typeface="黑体" panose="02010609060101010101" pitchFamily="49" charset="-122"/>
              </a:rPr>
              <a:t>基于容器抢占的共享机制</a:t>
            </a:r>
            <a:endParaRPr lang="zh-CN" altLang="en-US" sz="2400" b="1" dirty="0">
              <a:solidFill>
                <a:srgbClr val="004098"/>
              </a:solidFill>
              <a:latin typeface="+mn-ea"/>
              <a:ea typeface="+mn-ea"/>
            </a:endParaRPr>
          </a:p>
        </p:txBody>
      </p:sp>
      <p:sp>
        <p:nvSpPr>
          <p:cNvPr id="12" name="文本框 11">
            <a:extLst>
              <a:ext uri="{FF2B5EF4-FFF2-40B4-BE49-F238E27FC236}">
                <a16:creationId xmlns:a16="http://schemas.microsoft.com/office/drawing/2014/main" xmlns="" id="{E2895D07-9A1F-441C-B2BB-26D936B973EC}"/>
              </a:ext>
            </a:extLst>
          </p:cNvPr>
          <p:cNvSpPr txBox="1"/>
          <p:nvPr/>
        </p:nvSpPr>
        <p:spPr>
          <a:xfrm>
            <a:off x="935926" y="4369207"/>
            <a:ext cx="7488360" cy="2262158"/>
          </a:xfrm>
          <a:prstGeom prst="rect">
            <a:avLst/>
          </a:prstGeom>
          <a:noFill/>
        </p:spPr>
        <p:txBody>
          <a:bodyPr wrap="square" rtlCol="0">
            <a:spAutoFit/>
          </a:bodyPr>
          <a:lstStyle/>
          <a:p>
            <a:pPr>
              <a:lnSpc>
                <a:spcPct val="150000"/>
              </a:lnSpc>
            </a:pPr>
            <a:r>
              <a:rPr kumimoji="1" lang="zh-CN" altLang="en-US" sz="1600" dirty="0">
                <a:solidFill>
                  <a:srgbClr val="004098"/>
                </a:solidFill>
                <a:latin typeface="黑体" panose="02010609060101010101" pitchFamily="49" charset="-122"/>
                <a:ea typeface="黑体" panose="02010609060101010101" pitchFamily="49" charset="-122"/>
              </a:rPr>
              <a:t>由于</a:t>
            </a:r>
            <a:r>
              <a:rPr kumimoji="1" lang="zh-CN" altLang="en-US" sz="1600" dirty="0" smtClean="0">
                <a:solidFill>
                  <a:srgbClr val="004098"/>
                </a:solidFill>
                <a:latin typeface="黑体" panose="02010609060101010101" pitchFamily="49" charset="-122"/>
                <a:ea typeface="黑体" panose="02010609060101010101" pitchFamily="49" charset="-122"/>
              </a:rPr>
              <a:t>不同</a:t>
            </a:r>
            <a:r>
              <a:rPr kumimoji="1" lang="en-US" altLang="zh-CN" sz="1600" dirty="0" smtClean="0">
                <a:solidFill>
                  <a:srgbClr val="004098"/>
                </a:solidFill>
                <a:latin typeface="黑体" panose="02010609060101010101" pitchFamily="49" charset="-122"/>
                <a:ea typeface="黑体" panose="02010609060101010101" pitchFamily="49" charset="-122"/>
              </a:rPr>
              <a:t>Function</a:t>
            </a:r>
            <a:r>
              <a:rPr kumimoji="1" lang="zh-CN" altLang="en-US" sz="1600" dirty="0" smtClean="0">
                <a:solidFill>
                  <a:srgbClr val="004098"/>
                </a:solidFill>
                <a:latin typeface="黑体" panose="02010609060101010101" pitchFamily="49" charset="-122"/>
                <a:ea typeface="黑体" panose="02010609060101010101" pitchFamily="49" charset="-122"/>
              </a:rPr>
              <a:t>之间</a:t>
            </a:r>
            <a:r>
              <a:rPr kumimoji="1" lang="zh-CN" altLang="en-US" sz="1600" dirty="0">
                <a:solidFill>
                  <a:srgbClr val="004098"/>
                </a:solidFill>
                <a:latin typeface="黑体" panose="02010609060101010101" pitchFamily="49" charset="-122"/>
                <a:ea typeface="黑体" panose="02010609060101010101" pitchFamily="49" charset="-122"/>
              </a:rPr>
              <a:t>的隔离性：</a:t>
            </a:r>
          </a:p>
          <a:p>
            <a:pPr marL="285750" indent="-285750">
              <a:lnSpc>
                <a:spcPct val="150000"/>
              </a:lnSpc>
              <a:buFont typeface="Wingdings" panose="05000000000000000000" pitchFamily="2" charset="2"/>
              <a:buChar char="Ø"/>
            </a:pPr>
            <a:r>
              <a:rPr kumimoji="1" lang="zh-CN" altLang="en-US" sz="1600" b="1" dirty="0">
                <a:solidFill>
                  <a:srgbClr val="C00000"/>
                </a:solidFill>
                <a:latin typeface="黑体" panose="02010609060101010101" pitchFamily="49" charset="-122"/>
                <a:ea typeface="黑体" panose="02010609060101010101" pitchFamily="49" charset="-122"/>
              </a:rPr>
              <a:t>容器冗余</a:t>
            </a:r>
            <a:r>
              <a:rPr kumimoji="1" lang="zh-CN" altLang="en-US" sz="1600" dirty="0">
                <a:solidFill>
                  <a:srgbClr val="004098"/>
                </a:solidFill>
                <a:latin typeface="黑体" panose="02010609060101010101" pitchFamily="49" charset="-122"/>
                <a:ea typeface="黑体" panose="02010609060101010101" pitchFamily="49" charset="-122"/>
              </a:rPr>
              <a:t>：应用负载变化造成的容器闲置。</a:t>
            </a:r>
          </a:p>
          <a:p>
            <a:pPr marL="285750" indent="-285750">
              <a:lnSpc>
                <a:spcPct val="150000"/>
              </a:lnSpc>
              <a:buFont typeface="Wingdings" panose="05000000000000000000" pitchFamily="2" charset="2"/>
              <a:buChar char="Ø"/>
            </a:pPr>
            <a:r>
              <a:rPr kumimoji="1" lang="zh-CN" altLang="en-US" sz="1600" b="1" dirty="0">
                <a:solidFill>
                  <a:srgbClr val="C00000"/>
                </a:solidFill>
                <a:latin typeface="黑体" panose="02010609060101010101" pitchFamily="49" charset="-122"/>
                <a:ea typeface="黑体" panose="02010609060101010101" pitchFamily="49" charset="-122"/>
              </a:rPr>
              <a:t>资源浪费</a:t>
            </a:r>
            <a:r>
              <a:rPr kumimoji="1" lang="zh-CN" altLang="en-US" sz="1600" dirty="0">
                <a:solidFill>
                  <a:srgbClr val="004098"/>
                </a:solidFill>
                <a:latin typeface="黑体" panose="02010609060101010101" pitchFamily="49" charset="-122"/>
                <a:ea typeface="黑体" panose="02010609060101010101" pitchFamily="49" charset="-122"/>
              </a:rPr>
              <a:t>：闲置容器无法被</a:t>
            </a:r>
            <a:r>
              <a:rPr kumimoji="1" lang="zh-CN" altLang="en-US" sz="1600" dirty="0" smtClean="0">
                <a:solidFill>
                  <a:srgbClr val="004098"/>
                </a:solidFill>
                <a:latin typeface="黑体" panose="02010609060101010101" pitchFamily="49" charset="-122"/>
                <a:ea typeface="黑体" panose="02010609060101010101" pitchFamily="49" charset="-122"/>
              </a:rPr>
              <a:t>其他</a:t>
            </a:r>
            <a:r>
              <a:rPr kumimoji="1" lang="en-US" altLang="zh-CN" sz="1600" dirty="0" smtClean="0">
                <a:solidFill>
                  <a:srgbClr val="004098"/>
                </a:solidFill>
                <a:latin typeface="黑体" panose="02010609060101010101" pitchFamily="49" charset="-122"/>
                <a:ea typeface="黑体" panose="02010609060101010101" pitchFamily="49" charset="-122"/>
              </a:rPr>
              <a:t>Function</a:t>
            </a:r>
            <a:r>
              <a:rPr kumimoji="1" lang="zh-CN" altLang="en-US" sz="1600" dirty="0">
                <a:solidFill>
                  <a:srgbClr val="004098"/>
                </a:solidFill>
                <a:latin typeface="黑体" panose="02010609060101010101" pitchFamily="49" charset="-122"/>
                <a:ea typeface="黑体" panose="02010609060101010101" pitchFamily="49" charset="-122"/>
              </a:rPr>
              <a:t>复用。</a:t>
            </a:r>
          </a:p>
          <a:p>
            <a:pPr marL="285750" indent="-285750">
              <a:lnSpc>
                <a:spcPct val="150000"/>
              </a:lnSpc>
              <a:buFont typeface="Wingdings" panose="05000000000000000000" pitchFamily="2" charset="2"/>
              <a:buChar char="Ø"/>
            </a:pPr>
            <a:r>
              <a:rPr kumimoji="1" lang="zh-CN" altLang="en-US" sz="1600" b="1" dirty="0">
                <a:solidFill>
                  <a:srgbClr val="C00000"/>
                </a:solidFill>
                <a:latin typeface="黑体" panose="02010609060101010101" pitchFamily="49" charset="-122"/>
                <a:ea typeface="黑体" panose="02010609060101010101" pitchFamily="49" charset="-122"/>
              </a:rPr>
              <a:t>环境冲突</a:t>
            </a:r>
            <a:r>
              <a:rPr kumimoji="1" lang="zh-CN" altLang="en-US" sz="1600" dirty="0">
                <a:solidFill>
                  <a:srgbClr val="004098"/>
                </a:solidFill>
                <a:latin typeface="黑体" panose="02010609060101010101" pitchFamily="49" charset="-122"/>
                <a:ea typeface="黑体" panose="02010609060101010101" pitchFamily="49" charset="-122"/>
              </a:rPr>
              <a:t>：</a:t>
            </a:r>
            <a:r>
              <a:rPr kumimoji="1" lang="zh-CN" altLang="en-US" sz="1600" dirty="0" smtClean="0">
                <a:solidFill>
                  <a:srgbClr val="004098"/>
                </a:solidFill>
                <a:latin typeface="黑体" panose="02010609060101010101" pitchFamily="49" charset="-122"/>
                <a:ea typeface="黑体" panose="02010609060101010101" pitchFamily="49" charset="-122"/>
              </a:rPr>
              <a:t>不同</a:t>
            </a:r>
            <a:r>
              <a:rPr kumimoji="1" lang="en-US" altLang="zh-CN" sz="1600" dirty="0" smtClean="0">
                <a:solidFill>
                  <a:srgbClr val="004098"/>
                </a:solidFill>
                <a:latin typeface="黑体" panose="02010609060101010101" pitchFamily="49" charset="-122"/>
                <a:ea typeface="黑体" panose="02010609060101010101" pitchFamily="49" charset="-122"/>
              </a:rPr>
              <a:t>Function</a:t>
            </a:r>
            <a:r>
              <a:rPr kumimoji="1" lang="zh-CN" altLang="en-US" sz="1600" dirty="0">
                <a:solidFill>
                  <a:srgbClr val="004098"/>
                </a:solidFill>
                <a:latin typeface="黑体" panose="02010609060101010101" pitchFamily="49" charset="-122"/>
                <a:ea typeface="黑体" panose="02010609060101010101" pitchFamily="49" charset="-122"/>
              </a:rPr>
              <a:t>中的环境设置可能相互冲突导致无法复用（如</a:t>
            </a:r>
            <a:r>
              <a:rPr kumimoji="1" lang="en-US" altLang="zh-CN" sz="1600" dirty="0" err="1">
                <a:solidFill>
                  <a:srgbClr val="004098"/>
                </a:solidFill>
                <a:latin typeface="黑体" panose="02010609060101010101" pitchFamily="49" charset="-122"/>
                <a:ea typeface="黑体" panose="02010609060101010101" pitchFamily="49" charset="-122"/>
              </a:rPr>
              <a:t>pkg</a:t>
            </a:r>
            <a:r>
              <a:rPr kumimoji="1" lang="zh-CN" altLang="en-US" sz="1600" dirty="0">
                <a:solidFill>
                  <a:srgbClr val="004098"/>
                </a:solidFill>
                <a:latin typeface="黑体" panose="02010609060101010101" pitchFamily="49" charset="-122"/>
                <a:ea typeface="黑体" panose="02010609060101010101" pitchFamily="49" charset="-122"/>
              </a:rPr>
              <a:t>的类型或版本冲突）</a:t>
            </a:r>
            <a:endParaRPr kumimoji="1" lang="en-US" altLang="zh-CN" sz="1600" dirty="0">
              <a:solidFill>
                <a:srgbClr val="004098"/>
              </a:solidFill>
              <a:latin typeface="黑体" panose="02010609060101010101" pitchFamily="49" charset="-122"/>
              <a:ea typeface="黑体" panose="02010609060101010101" pitchFamily="49" charset="-122"/>
            </a:endParaRPr>
          </a:p>
          <a:p>
            <a:pPr marL="285750" indent="-285750">
              <a:lnSpc>
                <a:spcPct val="150000"/>
              </a:lnSpc>
              <a:buFont typeface="Calibri" panose="020F0502020204030204" pitchFamily="34" charset="0"/>
              <a:buChar char="√"/>
            </a:pPr>
            <a:endParaRPr lang="zh-CN" altLang="en-US" sz="1400" b="1" dirty="0">
              <a:solidFill>
                <a:srgbClr val="C0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stretch>
            <a:fillRect/>
          </a:stretch>
        </p:blipFill>
        <p:spPr>
          <a:xfrm>
            <a:off x="3890477" y="2722330"/>
            <a:ext cx="4469751" cy="1846957"/>
          </a:xfrm>
          <a:prstGeom prst="rect">
            <a:avLst/>
          </a:prstGeom>
        </p:spPr>
      </p:pic>
    </p:spTree>
    <p:extLst>
      <p:ext uri="{BB962C8B-B14F-4D97-AF65-F5344CB8AC3E}">
        <p14:creationId xmlns:p14="http://schemas.microsoft.com/office/powerpoint/2010/main" val="113566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未来研究</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2" name="Rectangle 2"/>
          <p:cNvSpPr>
            <a:spLocks noChangeArrowheads="1"/>
          </p:cNvSpPr>
          <p:nvPr/>
        </p:nvSpPr>
        <p:spPr bwMode="auto">
          <a:xfrm>
            <a:off x="2181947" y="23017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idea-lightbulb-symbol_45725">
            <a:extLst>
              <a:ext uri="{FF2B5EF4-FFF2-40B4-BE49-F238E27FC236}">
                <a16:creationId xmlns:a16="http://schemas.microsoft.com/office/drawing/2014/main" xmlns="" id="{A02B61F2-E5C9-46DE-A8EF-7C3777C1BCCE}"/>
              </a:ext>
            </a:extLst>
          </p:cNvPr>
          <p:cNvSpPr>
            <a:spLocks noChangeAspect="1"/>
          </p:cNvSpPr>
          <p:nvPr/>
        </p:nvSpPr>
        <p:spPr bwMode="auto">
          <a:xfrm>
            <a:off x="609600" y="1808822"/>
            <a:ext cx="611395" cy="756467"/>
          </a:xfrm>
          <a:custGeom>
            <a:avLst/>
            <a:gdLst>
              <a:gd name="connsiteX0" fmla="*/ 203312 w 490994"/>
              <a:gd name="connsiteY0" fmla="*/ 568333 h 607497"/>
              <a:gd name="connsiteX1" fmla="*/ 287691 w 490994"/>
              <a:gd name="connsiteY1" fmla="*/ 568333 h 607497"/>
              <a:gd name="connsiteX2" fmla="*/ 307242 w 490994"/>
              <a:gd name="connsiteY2" fmla="*/ 587955 h 607497"/>
              <a:gd name="connsiteX3" fmla="*/ 287691 w 490994"/>
              <a:gd name="connsiteY3" fmla="*/ 607497 h 607497"/>
              <a:gd name="connsiteX4" fmla="*/ 203312 w 490994"/>
              <a:gd name="connsiteY4" fmla="*/ 607497 h 607497"/>
              <a:gd name="connsiteX5" fmla="*/ 183682 w 490994"/>
              <a:gd name="connsiteY5" fmla="*/ 587955 h 607497"/>
              <a:gd name="connsiteX6" fmla="*/ 203312 w 490994"/>
              <a:gd name="connsiteY6" fmla="*/ 568333 h 607497"/>
              <a:gd name="connsiteX7" fmla="*/ 186520 w 490994"/>
              <a:gd name="connsiteY7" fmla="*/ 510187 h 607497"/>
              <a:gd name="connsiteX8" fmla="*/ 304395 w 490994"/>
              <a:gd name="connsiteY8" fmla="*/ 510187 h 607497"/>
              <a:gd name="connsiteX9" fmla="*/ 324107 w 490994"/>
              <a:gd name="connsiteY9" fmla="*/ 529804 h 607497"/>
              <a:gd name="connsiteX10" fmla="*/ 304395 w 490994"/>
              <a:gd name="connsiteY10" fmla="*/ 549421 h 607497"/>
              <a:gd name="connsiteX11" fmla="*/ 186520 w 490994"/>
              <a:gd name="connsiteY11" fmla="*/ 549421 h 607497"/>
              <a:gd name="connsiteX12" fmla="*/ 166887 w 490994"/>
              <a:gd name="connsiteY12" fmla="*/ 529804 h 607497"/>
              <a:gd name="connsiteX13" fmla="*/ 186520 w 490994"/>
              <a:gd name="connsiteY13" fmla="*/ 510187 h 607497"/>
              <a:gd name="connsiteX14" fmla="*/ 62837 w 490994"/>
              <a:gd name="connsiteY14" fmla="*/ 319449 h 607497"/>
              <a:gd name="connsiteX15" fmla="*/ 79611 w 490994"/>
              <a:gd name="connsiteY15" fmla="*/ 330831 h 607497"/>
              <a:gd name="connsiteX16" fmla="*/ 87445 w 490994"/>
              <a:gd name="connsiteY16" fmla="*/ 348457 h 607497"/>
              <a:gd name="connsiteX17" fmla="*/ 79137 w 490994"/>
              <a:gd name="connsiteY17" fmla="*/ 374856 h 607497"/>
              <a:gd name="connsiteX18" fmla="*/ 64498 w 490994"/>
              <a:gd name="connsiteY18" fmla="*/ 383314 h 607497"/>
              <a:gd name="connsiteX19" fmla="*/ 54687 w 490994"/>
              <a:gd name="connsiteY19" fmla="*/ 385922 h 607497"/>
              <a:gd name="connsiteX20" fmla="*/ 37675 w 490994"/>
              <a:gd name="connsiteY20" fmla="*/ 376121 h 607497"/>
              <a:gd name="connsiteX21" fmla="*/ 28021 w 490994"/>
              <a:gd name="connsiteY21" fmla="*/ 359285 h 607497"/>
              <a:gd name="connsiteX22" fmla="*/ 26043 w 490994"/>
              <a:gd name="connsiteY22" fmla="*/ 344426 h 607497"/>
              <a:gd name="connsiteX23" fmla="*/ 35222 w 490994"/>
              <a:gd name="connsiteY23" fmla="*/ 332491 h 607497"/>
              <a:gd name="connsiteX24" fmla="*/ 53500 w 490994"/>
              <a:gd name="connsiteY24" fmla="*/ 321978 h 607497"/>
              <a:gd name="connsiteX25" fmla="*/ 62837 w 490994"/>
              <a:gd name="connsiteY25" fmla="*/ 319449 h 607497"/>
              <a:gd name="connsiteX26" fmla="*/ 427899 w 490994"/>
              <a:gd name="connsiteY26" fmla="*/ 319379 h 607497"/>
              <a:gd name="connsiteX27" fmla="*/ 437320 w 490994"/>
              <a:gd name="connsiteY27" fmla="*/ 321908 h 607497"/>
              <a:gd name="connsiteX28" fmla="*/ 455767 w 490994"/>
              <a:gd name="connsiteY28" fmla="*/ 332498 h 607497"/>
              <a:gd name="connsiteX29" fmla="*/ 464871 w 490994"/>
              <a:gd name="connsiteY29" fmla="*/ 344431 h 607497"/>
              <a:gd name="connsiteX30" fmla="*/ 462971 w 490994"/>
              <a:gd name="connsiteY30" fmla="*/ 359289 h 607497"/>
              <a:gd name="connsiteX31" fmla="*/ 453233 w 490994"/>
              <a:gd name="connsiteY31" fmla="*/ 376122 h 607497"/>
              <a:gd name="connsiteX32" fmla="*/ 436212 w 490994"/>
              <a:gd name="connsiteY32" fmla="*/ 385922 h 607497"/>
              <a:gd name="connsiteX33" fmla="*/ 426395 w 490994"/>
              <a:gd name="connsiteY33" fmla="*/ 383235 h 607497"/>
              <a:gd name="connsiteX34" fmla="*/ 411511 w 490994"/>
              <a:gd name="connsiteY34" fmla="*/ 374700 h 607497"/>
              <a:gd name="connsiteX35" fmla="*/ 403198 w 490994"/>
              <a:gd name="connsiteY35" fmla="*/ 348225 h 607497"/>
              <a:gd name="connsiteX36" fmla="*/ 411115 w 490994"/>
              <a:gd name="connsiteY36" fmla="*/ 330759 h 607497"/>
              <a:gd name="connsiteX37" fmla="*/ 427899 w 490994"/>
              <a:gd name="connsiteY37" fmla="*/ 319379 h 607497"/>
              <a:gd name="connsiteX38" fmla="*/ 19624 w 490994"/>
              <a:gd name="connsiteY38" fmla="*/ 215859 h 607497"/>
              <a:gd name="connsiteX39" fmla="*/ 40990 w 490994"/>
              <a:gd name="connsiteY39" fmla="*/ 215859 h 607497"/>
              <a:gd name="connsiteX40" fmla="*/ 54917 w 490994"/>
              <a:gd name="connsiteY40" fmla="*/ 222024 h 607497"/>
              <a:gd name="connsiteX41" fmla="*/ 59269 w 490994"/>
              <a:gd name="connsiteY41" fmla="*/ 236489 h 607497"/>
              <a:gd name="connsiteX42" fmla="*/ 58636 w 490994"/>
              <a:gd name="connsiteY42" fmla="*/ 245104 h 607497"/>
              <a:gd name="connsiteX43" fmla="*/ 59269 w 490994"/>
              <a:gd name="connsiteY43" fmla="*/ 253719 h 607497"/>
              <a:gd name="connsiteX44" fmla="*/ 54996 w 490994"/>
              <a:gd name="connsiteY44" fmla="*/ 268263 h 607497"/>
              <a:gd name="connsiteX45" fmla="*/ 41069 w 490994"/>
              <a:gd name="connsiteY45" fmla="*/ 274428 h 607497"/>
              <a:gd name="connsiteX46" fmla="*/ 19624 w 490994"/>
              <a:gd name="connsiteY46" fmla="*/ 274428 h 607497"/>
              <a:gd name="connsiteX47" fmla="*/ 0 w 490994"/>
              <a:gd name="connsiteY47" fmla="*/ 254826 h 607497"/>
              <a:gd name="connsiteX48" fmla="*/ 0 w 490994"/>
              <a:gd name="connsiteY48" fmla="*/ 235461 h 607497"/>
              <a:gd name="connsiteX49" fmla="*/ 19624 w 490994"/>
              <a:gd name="connsiteY49" fmla="*/ 215859 h 607497"/>
              <a:gd name="connsiteX50" fmla="*/ 450011 w 490994"/>
              <a:gd name="connsiteY50" fmla="*/ 215789 h 607497"/>
              <a:gd name="connsiteX51" fmla="*/ 471373 w 490994"/>
              <a:gd name="connsiteY51" fmla="*/ 215789 h 607497"/>
              <a:gd name="connsiteX52" fmla="*/ 490994 w 490994"/>
              <a:gd name="connsiteY52" fmla="*/ 235467 h 607497"/>
              <a:gd name="connsiteX53" fmla="*/ 490994 w 490994"/>
              <a:gd name="connsiteY53" fmla="*/ 254830 h 607497"/>
              <a:gd name="connsiteX54" fmla="*/ 471373 w 490994"/>
              <a:gd name="connsiteY54" fmla="*/ 274429 h 607497"/>
              <a:gd name="connsiteX55" fmla="*/ 449931 w 490994"/>
              <a:gd name="connsiteY55" fmla="*/ 274429 h 607497"/>
              <a:gd name="connsiteX56" fmla="*/ 436007 w 490994"/>
              <a:gd name="connsiteY56" fmla="*/ 268265 h 607497"/>
              <a:gd name="connsiteX57" fmla="*/ 431655 w 490994"/>
              <a:gd name="connsiteY57" fmla="*/ 253723 h 607497"/>
              <a:gd name="connsiteX58" fmla="*/ 432367 w 490994"/>
              <a:gd name="connsiteY58" fmla="*/ 245109 h 607497"/>
              <a:gd name="connsiteX59" fmla="*/ 431655 w 490994"/>
              <a:gd name="connsiteY59" fmla="*/ 236495 h 607497"/>
              <a:gd name="connsiteX60" fmla="*/ 436007 w 490994"/>
              <a:gd name="connsiteY60" fmla="*/ 221953 h 607497"/>
              <a:gd name="connsiteX61" fmla="*/ 450011 w 490994"/>
              <a:gd name="connsiteY61" fmla="*/ 215789 h 607497"/>
              <a:gd name="connsiteX62" fmla="*/ 245501 w 490994"/>
              <a:gd name="connsiteY62" fmla="*/ 133735 h 607497"/>
              <a:gd name="connsiteX63" fmla="*/ 137281 w 490994"/>
              <a:gd name="connsiteY63" fmla="*/ 241809 h 607497"/>
              <a:gd name="connsiteX64" fmla="*/ 171639 w 490994"/>
              <a:gd name="connsiteY64" fmla="*/ 338656 h 607497"/>
              <a:gd name="connsiteX65" fmla="*/ 208372 w 490994"/>
              <a:gd name="connsiteY65" fmla="*/ 425858 h 607497"/>
              <a:gd name="connsiteX66" fmla="*/ 211459 w 490994"/>
              <a:gd name="connsiteY66" fmla="*/ 428388 h 607497"/>
              <a:gd name="connsiteX67" fmla="*/ 279305 w 490994"/>
              <a:gd name="connsiteY67" fmla="*/ 428388 h 607497"/>
              <a:gd name="connsiteX68" fmla="*/ 282313 w 490994"/>
              <a:gd name="connsiteY68" fmla="*/ 425858 h 607497"/>
              <a:gd name="connsiteX69" fmla="*/ 319838 w 490994"/>
              <a:gd name="connsiteY69" fmla="*/ 336759 h 607497"/>
              <a:gd name="connsiteX70" fmla="*/ 319918 w 490994"/>
              <a:gd name="connsiteY70" fmla="*/ 336601 h 607497"/>
              <a:gd name="connsiteX71" fmla="*/ 353722 w 490994"/>
              <a:gd name="connsiteY71" fmla="*/ 241809 h 607497"/>
              <a:gd name="connsiteX72" fmla="*/ 245501 w 490994"/>
              <a:gd name="connsiteY72" fmla="*/ 133735 h 607497"/>
              <a:gd name="connsiteX73" fmla="*/ 436205 w 490994"/>
              <a:gd name="connsiteY73" fmla="*/ 104366 h 607497"/>
              <a:gd name="connsiteX74" fmla="*/ 453224 w 490994"/>
              <a:gd name="connsiteY74" fmla="*/ 114168 h 607497"/>
              <a:gd name="connsiteX75" fmla="*/ 462960 w 490994"/>
              <a:gd name="connsiteY75" fmla="*/ 131006 h 607497"/>
              <a:gd name="connsiteX76" fmla="*/ 455757 w 490994"/>
              <a:gd name="connsiteY76" fmla="*/ 157804 h 607497"/>
              <a:gd name="connsiteX77" fmla="*/ 437788 w 490994"/>
              <a:gd name="connsiteY77" fmla="*/ 168159 h 607497"/>
              <a:gd name="connsiteX78" fmla="*/ 428289 w 490994"/>
              <a:gd name="connsiteY78" fmla="*/ 170768 h 607497"/>
              <a:gd name="connsiteX79" fmla="*/ 411349 w 490994"/>
              <a:gd name="connsiteY79" fmla="*/ 160254 h 607497"/>
              <a:gd name="connsiteX80" fmla="*/ 402009 w 490994"/>
              <a:gd name="connsiteY80" fmla="*/ 144365 h 607497"/>
              <a:gd name="connsiteX81" fmla="*/ 399317 w 490994"/>
              <a:gd name="connsiteY81" fmla="*/ 129346 h 607497"/>
              <a:gd name="connsiteX82" fmla="*/ 408262 w 490994"/>
              <a:gd name="connsiteY82" fmla="*/ 117488 h 607497"/>
              <a:gd name="connsiteX83" fmla="*/ 426389 w 490994"/>
              <a:gd name="connsiteY83" fmla="*/ 107054 h 607497"/>
              <a:gd name="connsiteX84" fmla="*/ 436205 w 490994"/>
              <a:gd name="connsiteY84" fmla="*/ 104366 h 607497"/>
              <a:gd name="connsiteX85" fmla="*/ 54676 w 490994"/>
              <a:gd name="connsiteY85" fmla="*/ 104366 h 607497"/>
              <a:gd name="connsiteX86" fmla="*/ 64501 w 490994"/>
              <a:gd name="connsiteY86" fmla="*/ 107054 h 607497"/>
              <a:gd name="connsiteX87" fmla="*/ 82644 w 490994"/>
              <a:gd name="connsiteY87" fmla="*/ 117488 h 607497"/>
              <a:gd name="connsiteX88" fmla="*/ 91596 w 490994"/>
              <a:gd name="connsiteY88" fmla="*/ 129346 h 607497"/>
              <a:gd name="connsiteX89" fmla="*/ 88903 w 490994"/>
              <a:gd name="connsiteY89" fmla="*/ 144365 h 607497"/>
              <a:gd name="connsiteX90" fmla="*/ 79633 w 490994"/>
              <a:gd name="connsiteY90" fmla="*/ 160254 h 607497"/>
              <a:gd name="connsiteX91" fmla="*/ 62678 w 490994"/>
              <a:gd name="connsiteY91" fmla="*/ 170768 h 607497"/>
              <a:gd name="connsiteX92" fmla="*/ 53171 w 490994"/>
              <a:gd name="connsiteY92" fmla="*/ 168159 h 607497"/>
              <a:gd name="connsiteX93" fmla="*/ 35186 w 490994"/>
              <a:gd name="connsiteY93" fmla="*/ 157804 h 607497"/>
              <a:gd name="connsiteX94" fmla="*/ 27977 w 490994"/>
              <a:gd name="connsiteY94" fmla="*/ 131006 h 607497"/>
              <a:gd name="connsiteX95" fmla="*/ 37642 w 490994"/>
              <a:gd name="connsiteY95" fmla="*/ 114168 h 607497"/>
              <a:gd name="connsiteX96" fmla="*/ 54676 w 490994"/>
              <a:gd name="connsiteY96" fmla="*/ 104366 h 607497"/>
              <a:gd name="connsiteX97" fmla="*/ 245501 w 490994"/>
              <a:gd name="connsiteY97" fmla="*/ 75152 h 607497"/>
              <a:gd name="connsiteX98" fmla="*/ 412384 w 490994"/>
              <a:gd name="connsiteY98" fmla="*/ 241809 h 607497"/>
              <a:gd name="connsiteX99" fmla="*/ 372247 w 490994"/>
              <a:gd name="connsiteY99" fmla="*/ 363006 h 607497"/>
              <a:gd name="connsiteX100" fmla="*/ 334168 w 490994"/>
              <a:gd name="connsiteY100" fmla="*/ 468155 h 607497"/>
              <a:gd name="connsiteX101" fmla="*/ 314138 w 490994"/>
              <a:gd name="connsiteY101" fmla="*/ 486971 h 607497"/>
              <a:gd name="connsiteX102" fmla="*/ 176864 w 490994"/>
              <a:gd name="connsiteY102" fmla="*/ 486971 h 607497"/>
              <a:gd name="connsiteX103" fmla="*/ 156755 w 490994"/>
              <a:gd name="connsiteY103" fmla="*/ 468155 h 607497"/>
              <a:gd name="connsiteX104" fmla="*/ 119151 w 490994"/>
              <a:gd name="connsiteY104" fmla="*/ 364825 h 607497"/>
              <a:gd name="connsiteX105" fmla="*/ 78618 w 490994"/>
              <a:gd name="connsiteY105" fmla="*/ 241809 h 607497"/>
              <a:gd name="connsiteX106" fmla="*/ 245501 w 490994"/>
              <a:gd name="connsiteY106" fmla="*/ 75152 h 607497"/>
              <a:gd name="connsiteX107" fmla="*/ 350001 w 490994"/>
              <a:gd name="connsiteY107" fmla="*/ 25404 h 607497"/>
              <a:gd name="connsiteX108" fmla="*/ 359812 w 490994"/>
              <a:gd name="connsiteY108" fmla="*/ 28012 h 607497"/>
              <a:gd name="connsiteX109" fmla="*/ 376587 w 490994"/>
              <a:gd name="connsiteY109" fmla="*/ 37731 h 607497"/>
              <a:gd name="connsiteX110" fmla="*/ 383787 w 490994"/>
              <a:gd name="connsiteY110" fmla="*/ 64519 h 607497"/>
              <a:gd name="connsiteX111" fmla="*/ 373343 w 490994"/>
              <a:gd name="connsiteY111" fmla="*/ 82536 h 607497"/>
              <a:gd name="connsiteX112" fmla="*/ 357043 w 490994"/>
              <a:gd name="connsiteY112" fmla="*/ 92018 h 607497"/>
              <a:gd name="connsiteX113" fmla="*/ 346440 w 490994"/>
              <a:gd name="connsiteY113" fmla="*/ 88857 h 607497"/>
              <a:gd name="connsiteX114" fmla="*/ 330536 w 490994"/>
              <a:gd name="connsiteY114" fmla="*/ 79533 h 607497"/>
              <a:gd name="connsiteX115" fmla="*/ 320803 w 490994"/>
              <a:gd name="connsiteY115" fmla="*/ 67917 h 607497"/>
              <a:gd name="connsiteX116" fmla="*/ 322623 w 490994"/>
              <a:gd name="connsiteY116" fmla="*/ 53219 h 607497"/>
              <a:gd name="connsiteX117" fmla="*/ 332989 w 490994"/>
              <a:gd name="connsiteY117" fmla="*/ 35202 h 607497"/>
              <a:gd name="connsiteX118" fmla="*/ 350001 w 490994"/>
              <a:gd name="connsiteY118" fmla="*/ 25404 h 607497"/>
              <a:gd name="connsiteX119" fmla="*/ 140881 w 490994"/>
              <a:gd name="connsiteY119" fmla="*/ 25404 h 607497"/>
              <a:gd name="connsiteX120" fmla="*/ 157911 w 490994"/>
              <a:gd name="connsiteY120" fmla="*/ 35202 h 607497"/>
              <a:gd name="connsiteX121" fmla="*/ 168367 w 490994"/>
              <a:gd name="connsiteY121" fmla="*/ 53219 h 607497"/>
              <a:gd name="connsiteX122" fmla="*/ 170189 w 490994"/>
              <a:gd name="connsiteY122" fmla="*/ 67917 h 607497"/>
              <a:gd name="connsiteX123" fmla="*/ 160367 w 490994"/>
              <a:gd name="connsiteY123" fmla="*/ 79533 h 607497"/>
              <a:gd name="connsiteX124" fmla="*/ 144446 w 490994"/>
              <a:gd name="connsiteY124" fmla="*/ 88857 h 607497"/>
              <a:gd name="connsiteX125" fmla="*/ 133831 w 490994"/>
              <a:gd name="connsiteY125" fmla="*/ 92018 h 607497"/>
              <a:gd name="connsiteX126" fmla="*/ 117514 w 490994"/>
              <a:gd name="connsiteY126" fmla="*/ 82615 h 607497"/>
              <a:gd name="connsiteX127" fmla="*/ 107058 w 490994"/>
              <a:gd name="connsiteY127" fmla="*/ 64519 h 607497"/>
              <a:gd name="connsiteX128" fmla="*/ 105078 w 490994"/>
              <a:gd name="connsiteY128" fmla="*/ 49584 h 607497"/>
              <a:gd name="connsiteX129" fmla="*/ 114266 w 490994"/>
              <a:gd name="connsiteY129" fmla="*/ 37731 h 607497"/>
              <a:gd name="connsiteX130" fmla="*/ 131059 w 490994"/>
              <a:gd name="connsiteY130" fmla="*/ 28012 h 607497"/>
              <a:gd name="connsiteX131" fmla="*/ 140881 w 490994"/>
              <a:gd name="connsiteY131" fmla="*/ 25404 h 607497"/>
              <a:gd name="connsiteX132" fmla="*/ 235768 w 490994"/>
              <a:gd name="connsiteY132" fmla="*/ 0 h 607497"/>
              <a:gd name="connsiteX133" fmla="*/ 255156 w 490994"/>
              <a:gd name="connsiteY133" fmla="*/ 0 h 607497"/>
              <a:gd name="connsiteX134" fmla="*/ 274782 w 490994"/>
              <a:gd name="connsiteY134" fmla="*/ 19595 h 607497"/>
              <a:gd name="connsiteX135" fmla="*/ 274782 w 490994"/>
              <a:gd name="connsiteY135" fmla="*/ 40927 h 607497"/>
              <a:gd name="connsiteX136" fmla="*/ 256581 w 490994"/>
              <a:gd name="connsiteY136" fmla="*/ 59416 h 607497"/>
              <a:gd name="connsiteX137" fmla="*/ 254127 w 490994"/>
              <a:gd name="connsiteY137" fmla="*/ 59258 h 607497"/>
              <a:gd name="connsiteX138" fmla="*/ 245502 w 490994"/>
              <a:gd name="connsiteY138" fmla="*/ 58547 h 607497"/>
              <a:gd name="connsiteX139" fmla="*/ 236876 w 490994"/>
              <a:gd name="connsiteY139" fmla="*/ 59258 h 607497"/>
              <a:gd name="connsiteX140" fmla="*/ 234422 w 490994"/>
              <a:gd name="connsiteY140" fmla="*/ 59416 h 607497"/>
              <a:gd name="connsiteX141" fmla="*/ 216142 w 490994"/>
              <a:gd name="connsiteY141" fmla="*/ 40927 h 607497"/>
              <a:gd name="connsiteX142" fmla="*/ 216142 w 490994"/>
              <a:gd name="connsiteY142" fmla="*/ 19595 h 607497"/>
              <a:gd name="connsiteX143" fmla="*/ 235768 w 490994"/>
              <a:gd name="connsiteY143" fmla="*/ 0 h 60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0994" h="607497">
                <a:moveTo>
                  <a:pt x="203312" y="568333"/>
                </a:moveTo>
                <a:lnTo>
                  <a:pt x="287691" y="568333"/>
                </a:lnTo>
                <a:cubicBezTo>
                  <a:pt x="298456" y="568333"/>
                  <a:pt x="307242" y="577115"/>
                  <a:pt x="307242" y="587955"/>
                </a:cubicBezTo>
                <a:cubicBezTo>
                  <a:pt x="307242" y="598794"/>
                  <a:pt x="298456" y="607497"/>
                  <a:pt x="287691" y="607497"/>
                </a:cubicBezTo>
                <a:lnTo>
                  <a:pt x="203312" y="607497"/>
                </a:lnTo>
                <a:cubicBezTo>
                  <a:pt x="192468" y="607497"/>
                  <a:pt x="183682" y="598794"/>
                  <a:pt x="183682" y="587955"/>
                </a:cubicBezTo>
                <a:cubicBezTo>
                  <a:pt x="183682" y="577115"/>
                  <a:pt x="192468" y="568333"/>
                  <a:pt x="203312" y="568333"/>
                </a:cubicBezTo>
                <a:close/>
                <a:moveTo>
                  <a:pt x="186520" y="510187"/>
                </a:moveTo>
                <a:lnTo>
                  <a:pt x="304395" y="510187"/>
                </a:lnTo>
                <a:cubicBezTo>
                  <a:pt x="315320" y="510187"/>
                  <a:pt x="324107" y="518967"/>
                  <a:pt x="324107" y="529804"/>
                </a:cubicBezTo>
                <a:cubicBezTo>
                  <a:pt x="324107" y="540641"/>
                  <a:pt x="315320" y="549421"/>
                  <a:pt x="304395" y="549421"/>
                </a:cubicBezTo>
                <a:lnTo>
                  <a:pt x="186520" y="549421"/>
                </a:lnTo>
                <a:cubicBezTo>
                  <a:pt x="175674" y="549421"/>
                  <a:pt x="166887" y="540641"/>
                  <a:pt x="166887" y="529804"/>
                </a:cubicBezTo>
                <a:cubicBezTo>
                  <a:pt x="166887" y="518967"/>
                  <a:pt x="175674" y="510187"/>
                  <a:pt x="186520" y="510187"/>
                </a:cubicBezTo>
                <a:close/>
                <a:moveTo>
                  <a:pt x="62837" y="319449"/>
                </a:moveTo>
                <a:cubicBezTo>
                  <a:pt x="70116" y="319449"/>
                  <a:pt x="76684" y="323954"/>
                  <a:pt x="79611" y="330831"/>
                </a:cubicBezTo>
                <a:cubicBezTo>
                  <a:pt x="82064" y="336601"/>
                  <a:pt x="84676" y="342529"/>
                  <a:pt x="87445" y="348457"/>
                </a:cubicBezTo>
                <a:cubicBezTo>
                  <a:pt x="91876" y="358021"/>
                  <a:pt x="88236" y="369640"/>
                  <a:pt x="79137" y="374856"/>
                </a:cubicBezTo>
                <a:lnTo>
                  <a:pt x="64498" y="383314"/>
                </a:lnTo>
                <a:cubicBezTo>
                  <a:pt x="61571" y="384974"/>
                  <a:pt x="58168" y="385922"/>
                  <a:pt x="54687" y="385922"/>
                </a:cubicBezTo>
                <a:cubicBezTo>
                  <a:pt x="47724" y="385922"/>
                  <a:pt x="41156" y="382128"/>
                  <a:pt x="37675" y="376121"/>
                </a:cubicBezTo>
                <a:lnTo>
                  <a:pt x="28021" y="359285"/>
                </a:lnTo>
                <a:cubicBezTo>
                  <a:pt x="25410" y="354780"/>
                  <a:pt x="24698" y="349484"/>
                  <a:pt x="26043" y="344426"/>
                </a:cubicBezTo>
                <a:cubicBezTo>
                  <a:pt x="27388" y="339367"/>
                  <a:pt x="30632" y="335099"/>
                  <a:pt x="35222" y="332491"/>
                </a:cubicBezTo>
                <a:lnTo>
                  <a:pt x="53500" y="321978"/>
                </a:lnTo>
                <a:cubicBezTo>
                  <a:pt x="56348" y="320319"/>
                  <a:pt x="59593" y="319449"/>
                  <a:pt x="62837" y="319449"/>
                </a:cubicBezTo>
                <a:close/>
                <a:moveTo>
                  <a:pt x="427899" y="319379"/>
                </a:moveTo>
                <a:cubicBezTo>
                  <a:pt x="431145" y="319379"/>
                  <a:pt x="434391" y="320248"/>
                  <a:pt x="437320" y="321908"/>
                </a:cubicBezTo>
                <a:lnTo>
                  <a:pt x="455767" y="332498"/>
                </a:lnTo>
                <a:cubicBezTo>
                  <a:pt x="460279" y="335106"/>
                  <a:pt x="463525" y="339374"/>
                  <a:pt x="464871" y="344431"/>
                </a:cubicBezTo>
                <a:cubicBezTo>
                  <a:pt x="466296" y="349489"/>
                  <a:pt x="465583" y="354784"/>
                  <a:pt x="462971" y="359289"/>
                </a:cubicBezTo>
                <a:lnTo>
                  <a:pt x="453233" y="376122"/>
                </a:lnTo>
                <a:cubicBezTo>
                  <a:pt x="449750" y="382129"/>
                  <a:pt x="443258" y="385922"/>
                  <a:pt x="436212" y="385922"/>
                </a:cubicBezTo>
                <a:cubicBezTo>
                  <a:pt x="432808" y="385922"/>
                  <a:pt x="429403" y="384974"/>
                  <a:pt x="426395" y="383235"/>
                </a:cubicBezTo>
                <a:lnTo>
                  <a:pt x="411511" y="374700"/>
                </a:lnTo>
                <a:cubicBezTo>
                  <a:pt x="402407" y="369405"/>
                  <a:pt x="398765" y="357787"/>
                  <a:pt x="403198" y="348225"/>
                </a:cubicBezTo>
                <a:cubicBezTo>
                  <a:pt x="405969" y="342456"/>
                  <a:pt x="408582" y="336529"/>
                  <a:pt x="411115" y="330759"/>
                </a:cubicBezTo>
                <a:cubicBezTo>
                  <a:pt x="414045" y="323805"/>
                  <a:pt x="420616" y="319379"/>
                  <a:pt x="427899" y="319379"/>
                </a:cubicBezTo>
                <a:close/>
                <a:moveTo>
                  <a:pt x="19624" y="215859"/>
                </a:moveTo>
                <a:lnTo>
                  <a:pt x="40990" y="215859"/>
                </a:lnTo>
                <a:cubicBezTo>
                  <a:pt x="46371" y="215859"/>
                  <a:pt x="51435" y="218072"/>
                  <a:pt x="54917" y="222024"/>
                </a:cubicBezTo>
                <a:cubicBezTo>
                  <a:pt x="58398" y="225897"/>
                  <a:pt x="59981" y="231193"/>
                  <a:pt x="59269" y="236489"/>
                </a:cubicBezTo>
                <a:cubicBezTo>
                  <a:pt x="58952" y="239097"/>
                  <a:pt x="58636" y="242101"/>
                  <a:pt x="58636" y="245104"/>
                </a:cubicBezTo>
                <a:cubicBezTo>
                  <a:pt x="58636" y="248187"/>
                  <a:pt x="58952" y="251348"/>
                  <a:pt x="59269" y="253719"/>
                </a:cubicBezTo>
                <a:cubicBezTo>
                  <a:pt x="59981" y="259094"/>
                  <a:pt x="58398" y="264390"/>
                  <a:pt x="54996" y="268263"/>
                </a:cubicBezTo>
                <a:cubicBezTo>
                  <a:pt x="51514" y="272136"/>
                  <a:pt x="46450" y="274428"/>
                  <a:pt x="41069" y="274428"/>
                </a:cubicBezTo>
                <a:lnTo>
                  <a:pt x="19624" y="274428"/>
                </a:lnTo>
                <a:cubicBezTo>
                  <a:pt x="8783" y="274428"/>
                  <a:pt x="0" y="265576"/>
                  <a:pt x="0" y="254826"/>
                </a:cubicBezTo>
                <a:lnTo>
                  <a:pt x="0" y="235461"/>
                </a:lnTo>
                <a:cubicBezTo>
                  <a:pt x="0" y="224633"/>
                  <a:pt x="8783" y="215859"/>
                  <a:pt x="19624" y="215859"/>
                </a:cubicBezTo>
                <a:close/>
                <a:moveTo>
                  <a:pt x="450011" y="215789"/>
                </a:moveTo>
                <a:lnTo>
                  <a:pt x="471373" y="215789"/>
                </a:lnTo>
                <a:cubicBezTo>
                  <a:pt x="482133" y="215789"/>
                  <a:pt x="490994" y="224640"/>
                  <a:pt x="490994" y="235467"/>
                </a:cubicBezTo>
                <a:lnTo>
                  <a:pt x="490994" y="254830"/>
                </a:lnTo>
                <a:cubicBezTo>
                  <a:pt x="490994" y="265578"/>
                  <a:pt x="482133" y="274429"/>
                  <a:pt x="471373" y="274429"/>
                </a:cubicBezTo>
                <a:lnTo>
                  <a:pt x="449931" y="274429"/>
                </a:lnTo>
                <a:cubicBezTo>
                  <a:pt x="444472" y="274429"/>
                  <a:pt x="439409" y="272137"/>
                  <a:pt x="436007" y="268265"/>
                </a:cubicBezTo>
                <a:cubicBezTo>
                  <a:pt x="432525" y="264313"/>
                  <a:pt x="430943" y="259018"/>
                  <a:pt x="431655" y="253723"/>
                </a:cubicBezTo>
                <a:cubicBezTo>
                  <a:pt x="431972" y="251352"/>
                  <a:pt x="432367" y="248191"/>
                  <a:pt x="432367" y="245109"/>
                </a:cubicBezTo>
                <a:cubicBezTo>
                  <a:pt x="432367" y="242106"/>
                  <a:pt x="431972" y="239024"/>
                  <a:pt x="431655" y="236495"/>
                </a:cubicBezTo>
                <a:cubicBezTo>
                  <a:pt x="431022" y="231200"/>
                  <a:pt x="432604" y="225905"/>
                  <a:pt x="436007" y="221953"/>
                </a:cubicBezTo>
                <a:cubicBezTo>
                  <a:pt x="439488" y="218081"/>
                  <a:pt x="444551" y="215789"/>
                  <a:pt x="450011" y="215789"/>
                </a:cubicBezTo>
                <a:close/>
                <a:moveTo>
                  <a:pt x="245501" y="133735"/>
                </a:moveTo>
                <a:cubicBezTo>
                  <a:pt x="185810" y="133735"/>
                  <a:pt x="137281" y="182198"/>
                  <a:pt x="137281" y="241809"/>
                </a:cubicBezTo>
                <a:cubicBezTo>
                  <a:pt x="137281" y="269717"/>
                  <a:pt x="153905" y="303159"/>
                  <a:pt x="171639" y="338656"/>
                </a:cubicBezTo>
                <a:cubicBezTo>
                  <a:pt x="185572" y="366564"/>
                  <a:pt x="199901" y="395342"/>
                  <a:pt x="208372" y="425858"/>
                </a:cubicBezTo>
                <a:cubicBezTo>
                  <a:pt x="208768" y="427123"/>
                  <a:pt x="210430" y="428388"/>
                  <a:pt x="211459" y="428388"/>
                </a:cubicBezTo>
                <a:lnTo>
                  <a:pt x="279305" y="428388"/>
                </a:lnTo>
                <a:cubicBezTo>
                  <a:pt x="280255" y="428388"/>
                  <a:pt x="281997" y="427123"/>
                  <a:pt x="282313" y="425858"/>
                </a:cubicBezTo>
                <a:cubicBezTo>
                  <a:pt x="290863" y="394314"/>
                  <a:pt x="305588" y="364983"/>
                  <a:pt x="319838" y="336759"/>
                </a:cubicBezTo>
                <a:lnTo>
                  <a:pt x="319918" y="336601"/>
                </a:lnTo>
                <a:cubicBezTo>
                  <a:pt x="337255" y="301973"/>
                  <a:pt x="353722" y="269321"/>
                  <a:pt x="353722" y="241809"/>
                </a:cubicBezTo>
                <a:cubicBezTo>
                  <a:pt x="353722" y="182198"/>
                  <a:pt x="305113" y="133735"/>
                  <a:pt x="245501" y="133735"/>
                </a:cubicBezTo>
                <a:close/>
                <a:moveTo>
                  <a:pt x="436205" y="104366"/>
                </a:moveTo>
                <a:cubicBezTo>
                  <a:pt x="443250" y="104366"/>
                  <a:pt x="449741" y="108160"/>
                  <a:pt x="453224" y="114168"/>
                </a:cubicBezTo>
                <a:lnTo>
                  <a:pt x="462960" y="131006"/>
                </a:lnTo>
                <a:cubicBezTo>
                  <a:pt x="468343" y="140334"/>
                  <a:pt x="465098" y="152428"/>
                  <a:pt x="455757" y="157804"/>
                </a:cubicBezTo>
                <a:lnTo>
                  <a:pt x="437788" y="168159"/>
                </a:lnTo>
                <a:cubicBezTo>
                  <a:pt x="434859" y="169819"/>
                  <a:pt x="431535" y="170768"/>
                  <a:pt x="428289" y="170768"/>
                </a:cubicBezTo>
                <a:cubicBezTo>
                  <a:pt x="421165" y="170768"/>
                  <a:pt x="414674" y="166737"/>
                  <a:pt x="411349" y="160254"/>
                </a:cubicBezTo>
                <a:cubicBezTo>
                  <a:pt x="408579" y="154879"/>
                  <a:pt x="405413" y="149504"/>
                  <a:pt x="402009" y="144365"/>
                </a:cubicBezTo>
                <a:cubicBezTo>
                  <a:pt x="399080" y="139780"/>
                  <a:pt x="398130" y="134484"/>
                  <a:pt x="399317" y="129346"/>
                </a:cubicBezTo>
                <a:cubicBezTo>
                  <a:pt x="400505" y="124366"/>
                  <a:pt x="403671" y="120097"/>
                  <a:pt x="408262" y="117488"/>
                </a:cubicBezTo>
                <a:lnTo>
                  <a:pt x="426389" y="107054"/>
                </a:lnTo>
                <a:cubicBezTo>
                  <a:pt x="429397" y="105315"/>
                  <a:pt x="432801" y="104366"/>
                  <a:pt x="436205" y="104366"/>
                </a:cubicBezTo>
                <a:close/>
                <a:moveTo>
                  <a:pt x="54676" y="104366"/>
                </a:moveTo>
                <a:cubicBezTo>
                  <a:pt x="58162" y="104366"/>
                  <a:pt x="61569" y="105315"/>
                  <a:pt x="64501" y="107054"/>
                </a:cubicBezTo>
                <a:lnTo>
                  <a:pt x="82644" y="117488"/>
                </a:lnTo>
                <a:cubicBezTo>
                  <a:pt x="87239" y="120097"/>
                  <a:pt x="90408" y="124366"/>
                  <a:pt x="91596" y="129346"/>
                </a:cubicBezTo>
                <a:cubicBezTo>
                  <a:pt x="92864" y="134484"/>
                  <a:pt x="91913" y="139780"/>
                  <a:pt x="88903" y="144365"/>
                </a:cubicBezTo>
                <a:cubicBezTo>
                  <a:pt x="85575" y="149504"/>
                  <a:pt x="82406" y="154879"/>
                  <a:pt x="79633" y="160254"/>
                </a:cubicBezTo>
                <a:cubicBezTo>
                  <a:pt x="76305" y="166737"/>
                  <a:pt x="69809" y="170768"/>
                  <a:pt x="62678" y="170768"/>
                </a:cubicBezTo>
                <a:cubicBezTo>
                  <a:pt x="59430" y="170768"/>
                  <a:pt x="56102" y="169819"/>
                  <a:pt x="53171" y="168159"/>
                </a:cubicBezTo>
                <a:lnTo>
                  <a:pt x="35186" y="157804"/>
                </a:lnTo>
                <a:cubicBezTo>
                  <a:pt x="25758" y="152428"/>
                  <a:pt x="22510" y="140334"/>
                  <a:pt x="27977" y="131006"/>
                </a:cubicBezTo>
                <a:lnTo>
                  <a:pt x="37642" y="114168"/>
                </a:lnTo>
                <a:cubicBezTo>
                  <a:pt x="41128" y="108160"/>
                  <a:pt x="47704" y="104366"/>
                  <a:pt x="54676" y="104366"/>
                </a:cubicBezTo>
                <a:close/>
                <a:moveTo>
                  <a:pt x="245501" y="75152"/>
                </a:moveTo>
                <a:cubicBezTo>
                  <a:pt x="337493" y="75152"/>
                  <a:pt x="412384" y="149942"/>
                  <a:pt x="412384" y="241809"/>
                </a:cubicBezTo>
                <a:cubicBezTo>
                  <a:pt x="412384" y="283236"/>
                  <a:pt x="391959" y="323793"/>
                  <a:pt x="372247" y="363006"/>
                </a:cubicBezTo>
                <a:cubicBezTo>
                  <a:pt x="354909" y="397634"/>
                  <a:pt x="336859" y="433448"/>
                  <a:pt x="334168" y="468155"/>
                </a:cubicBezTo>
                <a:cubicBezTo>
                  <a:pt x="333297" y="478749"/>
                  <a:pt x="324509" y="486971"/>
                  <a:pt x="314138" y="486971"/>
                </a:cubicBezTo>
                <a:lnTo>
                  <a:pt x="176864" y="486971"/>
                </a:lnTo>
                <a:cubicBezTo>
                  <a:pt x="166493" y="486971"/>
                  <a:pt x="157705" y="478749"/>
                  <a:pt x="156755" y="468155"/>
                </a:cubicBezTo>
                <a:cubicBezTo>
                  <a:pt x="153985" y="434792"/>
                  <a:pt x="137043" y="400797"/>
                  <a:pt x="119151" y="364825"/>
                </a:cubicBezTo>
                <a:cubicBezTo>
                  <a:pt x="99201" y="324821"/>
                  <a:pt x="78539" y="283473"/>
                  <a:pt x="78618" y="241809"/>
                </a:cubicBezTo>
                <a:cubicBezTo>
                  <a:pt x="78618" y="149942"/>
                  <a:pt x="153430" y="75152"/>
                  <a:pt x="245501" y="75152"/>
                </a:cubicBezTo>
                <a:close/>
                <a:moveTo>
                  <a:pt x="350001" y="25404"/>
                </a:moveTo>
                <a:cubicBezTo>
                  <a:pt x="353482" y="25404"/>
                  <a:pt x="356885" y="26273"/>
                  <a:pt x="359812" y="28012"/>
                </a:cubicBezTo>
                <a:lnTo>
                  <a:pt x="376587" y="37731"/>
                </a:lnTo>
                <a:cubicBezTo>
                  <a:pt x="386003" y="43104"/>
                  <a:pt x="389168" y="55116"/>
                  <a:pt x="383787" y="64519"/>
                </a:cubicBezTo>
                <a:lnTo>
                  <a:pt x="373343" y="82536"/>
                </a:lnTo>
                <a:cubicBezTo>
                  <a:pt x="369940" y="88462"/>
                  <a:pt x="363848" y="92018"/>
                  <a:pt x="357043" y="92018"/>
                </a:cubicBezTo>
                <a:cubicBezTo>
                  <a:pt x="353324" y="92018"/>
                  <a:pt x="349684" y="90912"/>
                  <a:pt x="346440" y="88857"/>
                </a:cubicBezTo>
                <a:cubicBezTo>
                  <a:pt x="341297" y="85459"/>
                  <a:pt x="335916" y="82378"/>
                  <a:pt x="330536" y="79533"/>
                </a:cubicBezTo>
                <a:cubicBezTo>
                  <a:pt x="325788" y="77083"/>
                  <a:pt x="322307" y="72974"/>
                  <a:pt x="320803" y="67917"/>
                </a:cubicBezTo>
                <a:cubicBezTo>
                  <a:pt x="319379" y="62939"/>
                  <a:pt x="320012" y="57723"/>
                  <a:pt x="322623" y="53219"/>
                </a:cubicBezTo>
                <a:lnTo>
                  <a:pt x="332989" y="35202"/>
                </a:lnTo>
                <a:cubicBezTo>
                  <a:pt x="336549" y="29197"/>
                  <a:pt x="343038" y="25404"/>
                  <a:pt x="350001" y="25404"/>
                </a:cubicBezTo>
                <a:close/>
                <a:moveTo>
                  <a:pt x="140881" y="25404"/>
                </a:moveTo>
                <a:cubicBezTo>
                  <a:pt x="147931" y="25404"/>
                  <a:pt x="154426" y="29197"/>
                  <a:pt x="157911" y="35202"/>
                </a:cubicBezTo>
                <a:lnTo>
                  <a:pt x="168367" y="53219"/>
                </a:lnTo>
                <a:cubicBezTo>
                  <a:pt x="170981" y="57723"/>
                  <a:pt x="171615" y="62939"/>
                  <a:pt x="170189" y="67917"/>
                </a:cubicBezTo>
                <a:cubicBezTo>
                  <a:pt x="168684" y="72974"/>
                  <a:pt x="165199" y="77083"/>
                  <a:pt x="160367" y="79533"/>
                </a:cubicBezTo>
                <a:cubicBezTo>
                  <a:pt x="154981" y="82378"/>
                  <a:pt x="149673" y="85459"/>
                  <a:pt x="144446" y="88857"/>
                </a:cubicBezTo>
                <a:cubicBezTo>
                  <a:pt x="141198" y="90912"/>
                  <a:pt x="137554" y="92018"/>
                  <a:pt x="133831" y="92018"/>
                </a:cubicBezTo>
                <a:cubicBezTo>
                  <a:pt x="127019" y="92018"/>
                  <a:pt x="120999" y="88541"/>
                  <a:pt x="117514" y="82615"/>
                </a:cubicBezTo>
                <a:lnTo>
                  <a:pt x="107058" y="64519"/>
                </a:lnTo>
                <a:cubicBezTo>
                  <a:pt x="104444" y="59936"/>
                  <a:pt x="103731" y="54641"/>
                  <a:pt x="105078" y="49584"/>
                </a:cubicBezTo>
                <a:cubicBezTo>
                  <a:pt x="106424" y="44527"/>
                  <a:pt x="109672" y="40339"/>
                  <a:pt x="114266" y="37731"/>
                </a:cubicBezTo>
                <a:lnTo>
                  <a:pt x="131059" y="28012"/>
                </a:lnTo>
                <a:cubicBezTo>
                  <a:pt x="134069" y="26273"/>
                  <a:pt x="137475" y="25404"/>
                  <a:pt x="140881" y="25404"/>
                </a:cubicBezTo>
                <a:close/>
                <a:moveTo>
                  <a:pt x="235768" y="0"/>
                </a:moveTo>
                <a:lnTo>
                  <a:pt x="255156" y="0"/>
                </a:lnTo>
                <a:cubicBezTo>
                  <a:pt x="265998" y="0"/>
                  <a:pt x="274782" y="8770"/>
                  <a:pt x="274782" y="19595"/>
                </a:cubicBezTo>
                <a:lnTo>
                  <a:pt x="274782" y="40927"/>
                </a:lnTo>
                <a:cubicBezTo>
                  <a:pt x="274782" y="51278"/>
                  <a:pt x="266789" y="59416"/>
                  <a:pt x="256581" y="59416"/>
                </a:cubicBezTo>
                <a:cubicBezTo>
                  <a:pt x="255710" y="59416"/>
                  <a:pt x="254919" y="59337"/>
                  <a:pt x="254127" y="59258"/>
                </a:cubicBezTo>
                <a:cubicBezTo>
                  <a:pt x="251516" y="58863"/>
                  <a:pt x="248509" y="58547"/>
                  <a:pt x="245502" y="58547"/>
                </a:cubicBezTo>
                <a:cubicBezTo>
                  <a:pt x="242415" y="58547"/>
                  <a:pt x="239408" y="58863"/>
                  <a:pt x="236876" y="59258"/>
                </a:cubicBezTo>
                <a:cubicBezTo>
                  <a:pt x="236005" y="59337"/>
                  <a:pt x="235214" y="59416"/>
                  <a:pt x="234422" y="59416"/>
                </a:cubicBezTo>
                <a:cubicBezTo>
                  <a:pt x="224135" y="59416"/>
                  <a:pt x="216142" y="51278"/>
                  <a:pt x="216142" y="40927"/>
                </a:cubicBezTo>
                <a:lnTo>
                  <a:pt x="216142" y="19595"/>
                </a:lnTo>
                <a:cubicBezTo>
                  <a:pt x="216142" y="8770"/>
                  <a:pt x="224926" y="0"/>
                  <a:pt x="235768" y="0"/>
                </a:cubicBezTo>
                <a:close/>
              </a:path>
            </a:pathLst>
          </a:custGeom>
          <a:solidFill>
            <a:schemeClr val="accent1"/>
          </a:solidFill>
          <a:ln>
            <a:noFill/>
          </a:ln>
        </p:spPr>
      </p:sp>
      <p:sp>
        <p:nvSpPr>
          <p:cNvPr id="9" name="矩形 25">
            <a:extLst>
              <a:ext uri="{FF2B5EF4-FFF2-40B4-BE49-F238E27FC236}">
                <a16:creationId xmlns:a16="http://schemas.microsoft.com/office/drawing/2014/main" xmlns="" id="{F2FBC43E-722C-4D8F-9677-52E5C06DE85F}"/>
              </a:ext>
            </a:extLst>
          </p:cNvPr>
          <p:cNvSpPr>
            <a:spLocks noChangeArrowheads="1"/>
          </p:cNvSpPr>
          <p:nvPr/>
        </p:nvSpPr>
        <p:spPr bwMode="auto">
          <a:xfrm>
            <a:off x="1388940" y="1933588"/>
            <a:ext cx="7321025" cy="50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indent="0" eaLnBrk="1" hangingPunct="1">
              <a:lnSpc>
                <a:spcPct val="120000"/>
              </a:lnSpc>
              <a:buClr>
                <a:schemeClr val="tx1"/>
              </a:buClr>
              <a:buNone/>
            </a:pPr>
            <a:r>
              <a:rPr lang="zh-CN" altLang="en-US" sz="2400" b="1" dirty="0">
                <a:solidFill>
                  <a:srgbClr val="004098"/>
                </a:solidFill>
                <a:latin typeface="+mn-ea"/>
                <a:ea typeface="+mn-ea"/>
              </a:rPr>
              <a:t>智能容量规划</a:t>
            </a:r>
          </a:p>
        </p:txBody>
      </p:sp>
      <p:sp>
        <p:nvSpPr>
          <p:cNvPr id="10" name="文本框 9">
            <a:extLst>
              <a:ext uri="{FF2B5EF4-FFF2-40B4-BE49-F238E27FC236}">
                <a16:creationId xmlns:a16="http://schemas.microsoft.com/office/drawing/2014/main" xmlns="" id="{E2895D07-9A1F-441C-B2BB-26D936B973EC}"/>
              </a:ext>
            </a:extLst>
          </p:cNvPr>
          <p:cNvSpPr txBox="1"/>
          <p:nvPr/>
        </p:nvSpPr>
        <p:spPr>
          <a:xfrm>
            <a:off x="1399162" y="2594072"/>
            <a:ext cx="7488360" cy="207749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kumimoji="1" lang="zh-CN" altLang="en-US" dirty="0">
                <a:solidFill>
                  <a:srgbClr val="004098"/>
                </a:solidFill>
                <a:latin typeface="黑体" panose="02010609060101010101" pitchFamily="49" charset="-122"/>
                <a:ea typeface="黑体" panose="02010609060101010101" pitchFamily="49" charset="-122"/>
              </a:rPr>
              <a:t>现有容量规划技术主要针对数据库领域，在容器部署下容量规划仍</a:t>
            </a:r>
            <a:r>
              <a:rPr kumimoji="1" lang="zh-CN" altLang="en-US" b="1" dirty="0">
                <a:solidFill>
                  <a:srgbClr val="C00000"/>
                </a:solidFill>
                <a:latin typeface="黑体" panose="02010609060101010101" pitchFamily="49" charset="-122"/>
                <a:ea typeface="黑体" panose="02010609060101010101" pitchFamily="49" charset="-122"/>
              </a:rPr>
              <a:t>不精细</a:t>
            </a:r>
            <a:r>
              <a:rPr kumimoji="1" lang="zh-CN" altLang="en-US" dirty="0">
                <a:solidFill>
                  <a:srgbClr val="004098"/>
                </a:solidFill>
                <a:latin typeface="黑体" panose="02010609060101010101" pitchFamily="49" charset="-122"/>
                <a:ea typeface="黑体" panose="02010609060101010101" pitchFamily="49" charset="-122"/>
              </a:rPr>
              <a:t>，且</a:t>
            </a:r>
            <a:r>
              <a:rPr kumimoji="1" lang="zh-CN" altLang="en-US" b="1" dirty="0">
                <a:solidFill>
                  <a:srgbClr val="C00000"/>
                </a:solidFill>
                <a:latin typeface="黑体" panose="02010609060101010101" pitchFamily="49" charset="-122"/>
                <a:ea typeface="黑体" panose="02010609060101010101" pitchFamily="49" charset="-122"/>
              </a:rPr>
              <a:t>无法预知峰值突变</a:t>
            </a:r>
            <a:r>
              <a:rPr kumimoji="1" lang="zh-CN" altLang="en-US" dirty="0">
                <a:solidFill>
                  <a:srgbClr val="004098"/>
                </a:solidFill>
                <a:latin typeface="黑体" panose="02010609060101010101" pitchFamily="49" charset="-122"/>
                <a:ea typeface="黑体" panose="02010609060101010101" pitchFamily="49" charset="-122"/>
              </a:rPr>
              <a:t>，暂不通用</a:t>
            </a:r>
            <a:endParaRPr kumimoji="1" lang="en-US" altLang="zh-CN" dirty="0">
              <a:solidFill>
                <a:srgbClr val="004098"/>
              </a:solidFill>
              <a:latin typeface="黑体" panose="02010609060101010101" pitchFamily="49" charset="-122"/>
              <a:ea typeface="黑体" panose="02010609060101010101" pitchFamily="49" charset="-122"/>
            </a:endParaRPr>
          </a:p>
          <a:p>
            <a:pPr>
              <a:lnSpc>
                <a:spcPct val="150000"/>
              </a:lnSpc>
            </a:pPr>
            <a:endParaRPr kumimoji="1" lang="en-US" altLang="zh-CN" sz="1600" b="1" dirty="0">
              <a:solidFill>
                <a:srgbClr val="004098"/>
              </a:solidFill>
              <a:latin typeface="黑体" panose="02010609060101010101" pitchFamily="49" charset="-122"/>
              <a:ea typeface="黑体" panose="02010609060101010101" pitchFamily="49" charset="-122"/>
            </a:endParaRPr>
          </a:p>
          <a:p>
            <a:pPr>
              <a:lnSpc>
                <a:spcPct val="150000"/>
              </a:lnSpc>
            </a:pPr>
            <a:endParaRPr kumimoji="1" lang="en-US" altLang="zh-CN" dirty="0">
              <a:solidFill>
                <a:srgbClr val="004098"/>
              </a:solidFill>
              <a:latin typeface="黑体" panose="02010609060101010101" pitchFamily="49" charset="-122"/>
              <a:ea typeface="黑体" panose="02010609060101010101" pitchFamily="49" charset="-122"/>
            </a:endParaRPr>
          </a:p>
          <a:p>
            <a:pPr marL="285750" indent="-285750">
              <a:lnSpc>
                <a:spcPct val="150000"/>
              </a:lnSpc>
              <a:buFont typeface="Calibri" panose="020F0502020204030204" pitchFamily="34" charset="0"/>
              <a:buChar char="√"/>
            </a:pPr>
            <a:endParaRPr lang="zh-CN" altLang="en-US" sz="1600" b="1" dirty="0">
              <a:solidFill>
                <a:srgbClr val="C00000"/>
              </a:solidFill>
              <a:latin typeface="黑体" panose="02010609060101010101" pitchFamily="49" charset="-122"/>
              <a:ea typeface="黑体" panose="02010609060101010101" pitchFamily="49" charset="-122"/>
            </a:endParaRPr>
          </a:p>
        </p:txBody>
      </p:sp>
      <p:sp>
        <p:nvSpPr>
          <p:cNvPr id="11" name="idea-lightbulb-symbol_45725">
            <a:extLst>
              <a:ext uri="{FF2B5EF4-FFF2-40B4-BE49-F238E27FC236}">
                <a16:creationId xmlns:a16="http://schemas.microsoft.com/office/drawing/2014/main" xmlns="" id="{53D7DF5F-ECA5-442A-8AC0-A229F92169CD}"/>
              </a:ext>
            </a:extLst>
          </p:cNvPr>
          <p:cNvSpPr>
            <a:spLocks noChangeAspect="1"/>
          </p:cNvSpPr>
          <p:nvPr/>
        </p:nvSpPr>
        <p:spPr bwMode="auto">
          <a:xfrm>
            <a:off x="619822" y="3798265"/>
            <a:ext cx="611395" cy="756467"/>
          </a:xfrm>
          <a:custGeom>
            <a:avLst/>
            <a:gdLst>
              <a:gd name="connsiteX0" fmla="*/ 203312 w 490994"/>
              <a:gd name="connsiteY0" fmla="*/ 568333 h 607497"/>
              <a:gd name="connsiteX1" fmla="*/ 287691 w 490994"/>
              <a:gd name="connsiteY1" fmla="*/ 568333 h 607497"/>
              <a:gd name="connsiteX2" fmla="*/ 307242 w 490994"/>
              <a:gd name="connsiteY2" fmla="*/ 587955 h 607497"/>
              <a:gd name="connsiteX3" fmla="*/ 287691 w 490994"/>
              <a:gd name="connsiteY3" fmla="*/ 607497 h 607497"/>
              <a:gd name="connsiteX4" fmla="*/ 203312 w 490994"/>
              <a:gd name="connsiteY4" fmla="*/ 607497 h 607497"/>
              <a:gd name="connsiteX5" fmla="*/ 183682 w 490994"/>
              <a:gd name="connsiteY5" fmla="*/ 587955 h 607497"/>
              <a:gd name="connsiteX6" fmla="*/ 203312 w 490994"/>
              <a:gd name="connsiteY6" fmla="*/ 568333 h 607497"/>
              <a:gd name="connsiteX7" fmla="*/ 186520 w 490994"/>
              <a:gd name="connsiteY7" fmla="*/ 510187 h 607497"/>
              <a:gd name="connsiteX8" fmla="*/ 304395 w 490994"/>
              <a:gd name="connsiteY8" fmla="*/ 510187 h 607497"/>
              <a:gd name="connsiteX9" fmla="*/ 324107 w 490994"/>
              <a:gd name="connsiteY9" fmla="*/ 529804 h 607497"/>
              <a:gd name="connsiteX10" fmla="*/ 304395 w 490994"/>
              <a:gd name="connsiteY10" fmla="*/ 549421 h 607497"/>
              <a:gd name="connsiteX11" fmla="*/ 186520 w 490994"/>
              <a:gd name="connsiteY11" fmla="*/ 549421 h 607497"/>
              <a:gd name="connsiteX12" fmla="*/ 166887 w 490994"/>
              <a:gd name="connsiteY12" fmla="*/ 529804 h 607497"/>
              <a:gd name="connsiteX13" fmla="*/ 186520 w 490994"/>
              <a:gd name="connsiteY13" fmla="*/ 510187 h 607497"/>
              <a:gd name="connsiteX14" fmla="*/ 62837 w 490994"/>
              <a:gd name="connsiteY14" fmla="*/ 319449 h 607497"/>
              <a:gd name="connsiteX15" fmla="*/ 79611 w 490994"/>
              <a:gd name="connsiteY15" fmla="*/ 330831 h 607497"/>
              <a:gd name="connsiteX16" fmla="*/ 87445 w 490994"/>
              <a:gd name="connsiteY16" fmla="*/ 348457 h 607497"/>
              <a:gd name="connsiteX17" fmla="*/ 79137 w 490994"/>
              <a:gd name="connsiteY17" fmla="*/ 374856 h 607497"/>
              <a:gd name="connsiteX18" fmla="*/ 64498 w 490994"/>
              <a:gd name="connsiteY18" fmla="*/ 383314 h 607497"/>
              <a:gd name="connsiteX19" fmla="*/ 54687 w 490994"/>
              <a:gd name="connsiteY19" fmla="*/ 385922 h 607497"/>
              <a:gd name="connsiteX20" fmla="*/ 37675 w 490994"/>
              <a:gd name="connsiteY20" fmla="*/ 376121 h 607497"/>
              <a:gd name="connsiteX21" fmla="*/ 28021 w 490994"/>
              <a:gd name="connsiteY21" fmla="*/ 359285 h 607497"/>
              <a:gd name="connsiteX22" fmla="*/ 26043 w 490994"/>
              <a:gd name="connsiteY22" fmla="*/ 344426 h 607497"/>
              <a:gd name="connsiteX23" fmla="*/ 35222 w 490994"/>
              <a:gd name="connsiteY23" fmla="*/ 332491 h 607497"/>
              <a:gd name="connsiteX24" fmla="*/ 53500 w 490994"/>
              <a:gd name="connsiteY24" fmla="*/ 321978 h 607497"/>
              <a:gd name="connsiteX25" fmla="*/ 62837 w 490994"/>
              <a:gd name="connsiteY25" fmla="*/ 319449 h 607497"/>
              <a:gd name="connsiteX26" fmla="*/ 427899 w 490994"/>
              <a:gd name="connsiteY26" fmla="*/ 319379 h 607497"/>
              <a:gd name="connsiteX27" fmla="*/ 437320 w 490994"/>
              <a:gd name="connsiteY27" fmla="*/ 321908 h 607497"/>
              <a:gd name="connsiteX28" fmla="*/ 455767 w 490994"/>
              <a:gd name="connsiteY28" fmla="*/ 332498 h 607497"/>
              <a:gd name="connsiteX29" fmla="*/ 464871 w 490994"/>
              <a:gd name="connsiteY29" fmla="*/ 344431 h 607497"/>
              <a:gd name="connsiteX30" fmla="*/ 462971 w 490994"/>
              <a:gd name="connsiteY30" fmla="*/ 359289 h 607497"/>
              <a:gd name="connsiteX31" fmla="*/ 453233 w 490994"/>
              <a:gd name="connsiteY31" fmla="*/ 376122 h 607497"/>
              <a:gd name="connsiteX32" fmla="*/ 436212 w 490994"/>
              <a:gd name="connsiteY32" fmla="*/ 385922 h 607497"/>
              <a:gd name="connsiteX33" fmla="*/ 426395 w 490994"/>
              <a:gd name="connsiteY33" fmla="*/ 383235 h 607497"/>
              <a:gd name="connsiteX34" fmla="*/ 411511 w 490994"/>
              <a:gd name="connsiteY34" fmla="*/ 374700 h 607497"/>
              <a:gd name="connsiteX35" fmla="*/ 403198 w 490994"/>
              <a:gd name="connsiteY35" fmla="*/ 348225 h 607497"/>
              <a:gd name="connsiteX36" fmla="*/ 411115 w 490994"/>
              <a:gd name="connsiteY36" fmla="*/ 330759 h 607497"/>
              <a:gd name="connsiteX37" fmla="*/ 427899 w 490994"/>
              <a:gd name="connsiteY37" fmla="*/ 319379 h 607497"/>
              <a:gd name="connsiteX38" fmla="*/ 19624 w 490994"/>
              <a:gd name="connsiteY38" fmla="*/ 215859 h 607497"/>
              <a:gd name="connsiteX39" fmla="*/ 40990 w 490994"/>
              <a:gd name="connsiteY39" fmla="*/ 215859 h 607497"/>
              <a:gd name="connsiteX40" fmla="*/ 54917 w 490994"/>
              <a:gd name="connsiteY40" fmla="*/ 222024 h 607497"/>
              <a:gd name="connsiteX41" fmla="*/ 59269 w 490994"/>
              <a:gd name="connsiteY41" fmla="*/ 236489 h 607497"/>
              <a:gd name="connsiteX42" fmla="*/ 58636 w 490994"/>
              <a:gd name="connsiteY42" fmla="*/ 245104 h 607497"/>
              <a:gd name="connsiteX43" fmla="*/ 59269 w 490994"/>
              <a:gd name="connsiteY43" fmla="*/ 253719 h 607497"/>
              <a:gd name="connsiteX44" fmla="*/ 54996 w 490994"/>
              <a:gd name="connsiteY44" fmla="*/ 268263 h 607497"/>
              <a:gd name="connsiteX45" fmla="*/ 41069 w 490994"/>
              <a:gd name="connsiteY45" fmla="*/ 274428 h 607497"/>
              <a:gd name="connsiteX46" fmla="*/ 19624 w 490994"/>
              <a:gd name="connsiteY46" fmla="*/ 274428 h 607497"/>
              <a:gd name="connsiteX47" fmla="*/ 0 w 490994"/>
              <a:gd name="connsiteY47" fmla="*/ 254826 h 607497"/>
              <a:gd name="connsiteX48" fmla="*/ 0 w 490994"/>
              <a:gd name="connsiteY48" fmla="*/ 235461 h 607497"/>
              <a:gd name="connsiteX49" fmla="*/ 19624 w 490994"/>
              <a:gd name="connsiteY49" fmla="*/ 215859 h 607497"/>
              <a:gd name="connsiteX50" fmla="*/ 450011 w 490994"/>
              <a:gd name="connsiteY50" fmla="*/ 215789 h 607497"/>
              <a:gd name="connsiteX51" fmla="*/ 471373 w 490994"/>
              <a:gd name="connsiteY51" fmla="*/ 215789 h 607497"/>
              <a:gd name="connsiteX52" fmla="*/ 490994 w 490994"/>
              <a:gd name="connsiteY52" fmla="*/ 235467 h 607497"/>
              <a:gd name="connsiteX53" fmla="*/ 490994 w 490994"/>
              <a:gd name="connsiteY53" fmla="*/ 254830 h 607497"/>
              <a:gd name="connsiteX54" fmla="*/ 471373 w 490994"/>
              <a:gd name="connsiteY54" fmla="*/ 274429 h 607497"/>
              <a:gd name="connsiteX55" fmla="*/ 449931 w 490994"/>
              <a:gd name="connsiteY55" fmla="*/ 274429 h 607497"/>
              <a:gd name="connsiteX56" fmla="*/ 436007 w 490994"/>
              <a:gd name="connsiteY56" fmla="*/ 268265 h 607497"/>
              <a:gd name="connsiteX57" fmla="*/ 431655 w 490994"/>
              <a:gd name="connsiteY57" fmla="*/ 253723 h 607497"/>
              <a:gd name="connsiteX58" fmla="*/ 432367 w 490994"/>
              <a:gd name="connsiteY58" fmla="*/ 245109 h 607497"/>
              <a:gd name="connsiteX59" fmla="*/ 431655 w 490994"/>
              <a:gd name="connsiteY59" fmla="*/ 236495 h 607497"/>
              <a:gd name="connsiteX60" fmla="*/ 436007 w 490994"/>
              <a:gd name="connsiteY60" fmla="*/ 221953 h 607497"/>
              <a:gd name="connsiteX61" fmla="*/ 450011 w 490994"/>
              <a:gd name="connsiteY61" fmla="*/ 215789 h 607497"/>
              <a:gd name="connsiteX62" fmla="*/ 245501 w 490994"/>
              <a:gd name="connsiteY62" fmla="*/ 133735 h 607497"/>
              <a:gd name="connsiteX63" fmla="*/ 137281 w 490994"/>
              <a:gd name="connsiteY63" fmla="*/ 241809 h 607497"/>
              <a:gd name="connsiteX64" fmla="*/ 171639 w 490994"/>
              <a:gd name="connsiteY64" fmla="*/ 338656 h 607497"/>
              <a:gd name="connsiteX65" fmla="*/ 208372 w 490994"/>
              <a:gd name="connsiteY65" fmla="*/ 425858 h 607497"/>
              <a:gd name="connsiteX66" fmla="*/ 211459 w 490994"/>
              <a:gd name="connsiteY66" fmla="*/ 428388 h 607497"/>
              <a:gd name="connsiteX67" fmla="*/ 279305 w 490994"/>
              <a:gd name="connsiteY67" fmla="*/ 428388 h 607497"/>
              <a:gd name="connsiteX68" fmla="*/ 282313 w 490994"/>
              <a:gd name="connsiteY68" fmla="*/ 425858 h 607497"/>
              <a:gd name="connsiteX69" fmla="*/ 319838 w 490994"/>
              <a:gd name="connsiteY69" fmla="*/ 336759 h 607497"/>
              <a:gd name="connsiteX70" fmla="*/ 319918 w 490994"/>
              <a:gd name="connsiteY70" fmla="*/ 336601 h 607497"/>
              <a:gd name="connsiteX71" fmla="*/ 353722 w 490994"/>
              <a:gd name="connsiteY71" fmla="*/ 241809 h 607497"/>
              <a:gd name="connsiteX72" fmla="*/ 245501 w 490994"/>
              <a:gd name="connsiteY72" fmla="*/ 133735 h 607497"/>
              <a:gd name="connsiteX73" fmla="*/ 436205 w 490994"/>
              <a:gd name="connsiteY73" fmla="*/ 104366 h 607497"/>
              <a:gd name="connsiteX74" fmla="*/ 453224 w 490994"/>
              <a:gd name="connsiteY74" fmla="*/ 114168 h 607497"/>
              <a:gd name="connsiteX75" fmla="*/ 462960 w 490994"/>
              <a:gd name="connsiteY75" fmla="*/ 131006 h 607497"/>
              <a:gd name="connsiteX76" fmla="*/ 455757 w 490994"/>
              <a:gd name="connsiteY76" fmla="*/ 157804 h 607497"/>
              <a:gd name="connsiteX77" fmla="*/ 437788 w 490994"/>
              <a:gd name="connsiteY77" fmla="*/ 168159 h 607497"/>
              <a:gd name="connsiteX78" fmla="*/ 428289 w 490994"/>
              <a:gd name="connsiteY78" fmla="*/ 170768 h 607497"/>
              <a:gd name="connsiteX79" fmla="*/ 411349 w 490994"/>
              <a:gd name="connsiteY79" fmla="*/ 160254 h 607497"/>
              <a:gd name="connsiteX80" fmla="*/ 402009 w 490994"/>
              <a:gd name="connsiteY80" fmla="*/ 144365 h 607497"/>
              <a:gd name="connsiteX81" fmla="*/ 399317 w 490994"/>
              <a:gd name="connsiteY81" fmla="*/ 129346 h 607497"/>
              <a:gd name="connsiteX82" fmla="*/ 408262 w 490994"/>
              <a:gd name="connsiteY82" fmla="*/ 117488 h 607497"/>
              <a:gd name="connsiteX83" fmla="*/ 426389 w 490994"/>
              <a:gd name="connsiteY83" fmla="*/ 107054 h 607497"/>
              <a:gd name="connsiteX84" fmla="*/ 436205 w 490994"/>
              <a:gd name="connsiteY84" fmla="*/ 104366 h 607497"/>
              <a:gd name="connsiteX85" fmla="*/ 54676 w 490994"/>
              <a:gd name="connsiteY85" fmla="*/ 104366 h 607497"/>
              <a:gd name="connsiteX86" fmla="*/ 64501 w 490994"/>
              <a:gd name="connsiteY86" fmla="*/ 107054 h 607497"/>
              <a:gd name="connsiteX87" fmla="*/ 82644 w 490994"/>
              <a:gd name="connsiteY87" fmla="*/ 117488 h 607497"/>
              <a:gd name="connsiteX88" fmla="*/ 91596 w 490994"/>
              <a:gd name="connsiteY88" fmla="*/ 129346 h 607497"/>
              <a:gd name="connsiteX89" fmla="*/ 88903 w 490994"/>
              <a:gd name="connsiteY89" fmla="*/ 144365 h 607497"/>
              <a:gd name="connsiteX90" fmla="*/ 79633 w 490994"/>
              <a:gd name="connsiteY90" fmla="*/ 160254 h 607497"/>
              <a:gd name="connsiteX91" fmla="*/ 62678 w 490994"/>
              <a:gd name="connsiteY91" fmla="*/ 170768 h 607497"/>
              <a:gd name="connsiteX92" fmla="*/ 53171 w 490994"/>
              <a:gd name="connsiteY92" fmla="*/ 168159 h 607497"/>
              <a:gd name="connsiteX93" fmla="*/ 35186 w 490994"/>
              <a:gd name="connsiteY93" fmla="*/ 157804 h 607497"/>
              <a:gd name="connsiteX94" fmla="*/ 27977 w 490994"/>
              <a:gd name="connsiteY94" fmla="*/ 131006 h 607497"/>
              <a:gd name="connsiteX95" fmla="*/ 37642 w 490994"/>
              <a:gd name="connsiteY95" fmla="*/ 114168 h 607497"/>
              <a:gd name="connsiteX96" fmla="*/ 54676 w 490994"/>
              <a:gd name="connsiteY96" fmla="*/ 104366 h 607497"/>
              <a:gd name="connsiteX97" fmla="*/ 245501 w 490994"/>
              <a:gd name="connsiteY97" fmla="*/ 75152 h 607497"/>
              <a:gd name="connsiteX98" fmla="*/ 412384 w 490994"/>
              <a:gd name="connsiteY98" fmla="*/ 241809 h 607497"/>
              <a:gd name="connsiteX99" fmla="*/ 372247 w 490994"/>
              <a:gd name="connsiteY99" fmla="*/ 363006 h 607497"/>
              <a:gd name="connsiteX100" fmla="*/ 334168 w 490994"/>
              <a:gd name="connsiteY100" fmla="*/ 468155 h 607497"/>
              <a:gd name="connsiteX101" fmla="*/ 314138 w 490994"/>
              <a:gd name="connsiteY101" fmla="*/ 486971 h 607497"/>
              <a:gd name="connsiteX102" fmla="*/ 176864 w 490994"/>
              <a:gd name="connsiteY102" fmla="*/ 486971 h 607497"/>
              <a:gd name="connsiteX103" fmla="*/ 156755 w 490994"/>
              <a:gd name="connsiteY103" fmla="*/ 468155 h 607497"/>
              <a:gd name="connsiteX104" fmla="*/ 119151 w 490994"/>
              <a:gd name="connsiteY104" fmla="*/ 364825 h 607497"/>
              <a:gd name="connsiteX105" fmla="*/ 78618 w 490994"/>
              <a:gd name="connsiteY105" fmla="*/ 241809 h 607497"/>
              <a:gd name="connsiteX106" fmla="*/ 245501 w 490994"/>
              <a:gd name="connsiteY106" fmla="*/ 75152 h 607497"/>
              <a:gd name="connsiteX107" fmla="*/ 350001 w 490994"/>
              <a:gd name="connsiteY107" fmla="*/ 25404 h 607497"/>
              <a:gd name="connsiteX108" fmla="*/ 359812 w 490994"/>
              <a:gd name="connsiteY108" fmla="*/ 28012 h 607497"/>
              <a:gd name="connsiteX109" fmla="*/ 376587 w 490994"/>
              <a:gd name="connsiteY109" fmla="*/ 37731 h 607497"/>
              <a:gd name="connsiteX110" fmla="*/ 383787 w 490994"/>
              <a:gd name="connsiteY110" fmla="*/ 64519 h 607497"/>
              <a:gd name="connsiteX111" fmla="*/ 373343 w 490994"/>
              <a:gd name="connsiteY111" fmla="*/ 82536 h 607497"/>
              <a:gd name="connsiteX112" fmla="*/ 357043 w 490994"/>
              <a:gd name="connsiteY112" fmla="*/ 92018 h 607497"/>
              <a:gd name="connsiteX113" fmla="*/ 346440 w 490994"/>
              <a:gd name="connsiteY113" fmla="*/ 88857 h 607497"/>
              <a:gd name="connsiteX114" fmla="*/ 330536 w 490994"/>
              <a:gd name="connsiteY114" fmla="*/ 79533 h 607497"/>
              <a:gd name="connsiteX115" fmla="*/ 320803 w 490994"/>
              <a:gd name="connsiteY115" fmla="*/ 67917 h 607497"/>
              <a:gd name="connsiteX116" fmla="*/ 322623 w 490994"/>
              <a:gd name="connsiteY116" fmla="*/ 53219 h 607497"/>
              <a:gd name="connsiteX117" fmla="*/ 332989 w 490994"/>
              <a:gd name="connsiteY117" fmla="*/ 35202 h 607497"/>
              <a:gd name="connsiteX118" fmla="*/ 350001 w 490994"/>
              <a:gd name="connsiteY118" fmla="*/ 25404 h 607497"/>
              <a:gd name="connsiteX119" fmla="*/ 140881 w 490994"/>
              <a:gd name="connsiteY119" fmla="*/ 25404 h 607497"/>
              <a:gd name="connsiteX120" fmla="*/ 157911 w 490994"/>
              <a:gd name="connsiteY120" fmla="*/ 35202 h 607497"/>
              <a:gd name="connsiteX121" fmla="*/ 168367 w 490994"/>
              <a:gd name="connsiteY121" fmla="*/ 53219 h 607497"/>
              <a:gd name="connsiteX122" fmla="*/ 170189 w 490994"/>
              <a:gd name="connsiteY122" fmla="*/ 67917 h 607497"/>
              <a:gd name="connsiteX123" fmla="*/ 160367 w 490994"/>
              <a:gd name="connsiteY123" fmla="*/ 79533 h 607497"/>
              <a:gd name="connsiteX124" fmla="*/ 144446 w 490994"/>
              <a:gd name="connsiteY124" fmla="*/ 88857 h 607497"/>
              <a:gd name="connsiteX125" fmla="*/ 133831 w 490994"/>
              <a:gd name="connsiteY125" fmla="*/ 92018 h 607497"/>
              <a:gd name="connsiteX126" fmla="*/ 117514 w 490994"/>
              <a:gd name="connsiteY126" fmla="*/ 82615 h 607497"/>
              <a:gd name="connsiteX127" fmla="*/ 107058 w 490994"/>
              <a:gd name="connsiteY127" fmla="*/ 64519 h 607497"/>
              <a:gd name="connsiteX128" fmla="*/ 105078 w 490994"/>
              <a:gd name="connsiteY128" fmla="*/ 49584 h 607497"/>
              <a:gd name="connsiteX129" fmla="*/ 114266 w 490994"/>
              <a:gd name="connsiteY129" fmla="*/ 37731 h 607497"/>
              <a:gd name="connsiteX130" fmla="*/ 131059 w 490994"/>
              <a:gd name="connsiteY130" fmla="*/ 28012 h 607497"/>
              <a:gd name="connsiteX131" fmla="*/ 140881 w 490994"/>
              <a:gd name="connsiteY131" fmla="*/ 25404 h 607497"/>
              <a:gd name="connsiteX132" fmla="*/ 235768 w 490994"/>
              <a:gd name="connsiteY132" fmla="*/ 0 h 607497"/>
              <a:gd name="connsiteX133" fmla="*/ 255156 w 490994"/>
              <a:gd name="connsiteY133" fmla="*/ 0 h 607497"/>
              <a:gd name="connsiteX134" fmla="*/ 274782 w 490994"/>
              <a:gd name="connsiteY134" fmla="*/ 19595 h 607497"/>
              <a:gd name="connsiteX135" fmla="*/ 274782 w 490994"/>
              <a:gd name="connsiteY135" fmla="*/ 40927 h 607497"/>
              <a:gd name="connsiteX136" fmla="*/ 256581 w 490994"/>
              <a:gd name="connsiteY136" fmla="*/ 59416 h 607497"/>
              <a:gd name="connsiteX137" fmla="*/ 254127 w 490994"/>
              <a:gd name="connsiteY137" fmla="*/ 59258 h 607497"/>
              <a:gd name="connsiteX138" fmla="*/ 245502 w 490994"/>
              <a:gd name="connsiteY138" fmla="*/ 58547 h 607497"/>
              <a:gd name="connsiteX139" fmla="*/ 236876 w 490994"/>
              <a:gd name="connsiteY139" fmla="*/ 59258 h 607497"/>
              <a:gd name="connsiteX140" fmla="*/ 234422 w 490994"/>
              <a:gd name="connsiteY140" fmla="*/ 59416 h 607497"/>
              <a:gd name="connsiteX141" fmla="*/ 216142 w 490994"/>
              <a:gd name="connsiteY141" fmla="*/ 40927 h 607497"/>
              <a:gd name="connsiteX142" fmla="*/ 216142 w 490994"/>
              <a:gd name="connsiteY142" fmla="*/ 19595 h 607497"/>
              <a:gd name="connsiteX143" fmla="*/ 235768 w 490994"/>
              <a:gd name="connsiteY143" fmla="*/ 0 h 60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0994" h="607497">
                <a:moveTo>
                  <a:pt x="203312" y="568333"/>
                </a:moveTo>
                <a:lnTo>
                  <a:pt x="287691" y="568333"/>
                </a:lnTo>
                <a:cubicBezTo>
                  <a:pt x="298456" y="568333"/>
                  <a:pt x="307242" y="577115"/>
                  <a:pt x="307242" y="587955"/>
                </a:cubicBezTo>
                <a:cubicBezTo>
                  <a:pt x="307242" y="598794"/>
                  <a:pt x="298456" y="607497"/>
                  <a:pt x="287691" y="607497"/>
                </a:cubicBezTo>
                <a:lnTo>
                  <a:pt x="203312" y="607497"/>
                </a:lnTo>
                <a:cubicBezTo>
                  <a:pt x="192468" y="607497"/>
                  <a:pt x="183682" y="598794"/>
                  <a:pt x="183682" y="587955"/>
                </a:cubicBezTo>
                <a:cubicBezTo>
                  <a:pt x="183682" y="577115"/>
                  <a:pt x="192468" y="568333"/>
                  <a:pt x="203312" y="568333"/>
                </a:cubicBezTo>
                <a:close/>
                <a:moveTo>
                  <a:pt x="186520" y="510187"/>
                </a:moveTo>
                <a:lnTo>
                  <a:pt x="304395" y="510187"/>
                </a:lnTo>
                <a:cubicBezTo>
                  <a:pt x="315320" y="510187"/>
                  <a:pt x="324107" y="518967"/>
                  <a:pt x="324107" y="529804"/>
                </a:cubicBezTo>
                <a:cubicBezTo>
                  <a:pt x="324107" y="540641"/>
                  <a:pt x="315320" y="549421"/>
                  <a:pt x="304395" y="549421"/>
                </a:cubicBezTo>
                <a:lnTo>
                  <a:pt x="186520" y="549421"/>
                </a:lnTo>
                <a:cubicBezTo>
                  <a:pt x="175674" y="549421"/>
                  <a:pt x="166887" y="540641"/>
                  <a:pt x="166887" y="529804"/>
                </a:cubicBezTo>
                <a:cubicBezTo>
                  <a:pt x="166887" y="518967"/>
                  <a:pt x="175674" y="510187"/>
                  <a:pt x="186520" y="510187"/>
                </a:cubicBezTo>
                <a:close/>
                <a:moveTo>
                  <a:pt x="62837" y="319449"/>
                </a:moveTo>
                <a:cubicBezTo>
                  <a:pt x="70116" y="319449"/>
                  <a:pt x="76684" y="323954"/>
                  <a:pt x="79611" y="330831"/>
                </a:cubicBezTo>
                <a:cubicBezTo>
                  <a:pt x="82064" y="336601"/>
                  <a:pt x="84676" y="342529"/>
                  <a:pt x="87445" y="348457"/>
                </a:cubicBezTo>
                <a:cubicBezTo>
                  <a:pt x="91876" y="358021"/>
                  <a:pt x="88236" y="369640"/>
                  <a:pt x="79137" y="374856"/>
                </a:cubicBezTo>
                <a:lnTo>
                  <a:pt x="64498" y="383314"/>
                </a:lnTo>
                <a:cubicBezTo>
                  <a:pt x="61571" y="384974"/>
                  <a:pt x="58168" y="385922"/>
                  <a:pt x="54687" y="385922"/>
                </a:cubicBezTo>
                <a:cubicBezTo>
                  <a:pt x="47724" y="385922"/>
                  <a:pt x="41156" y="382128"/>
                  <a:pt x="37675" y="376121"/>
                </a:cubicBezTo>
                <a:lnTo>
                  <a:pt x="28021" y="359285"/>
                </a:lnTo>
                <a:cubicBezTo>
                  <a:pt x="25410" y="354780"/>
                  <a:pt x="24698" y="349484"/>
                  <a:pt x="26043" y="344426"/>
                </a:cubicBezTo>
                <a:cubicBezTo>
                  <a:pt x="27388" y="339367"/>
                  <a:pt x="30632" y="335099"/>
                  <a:pt x="35222" y="332491"/>
                </a:cubicBezTo>
                <a:lnTo>
                  <a:pt x="53500" y="321978"/>
                </a:lnTo>
                <a:cubicBezTo>
                  <a:pt x="56348" y="320319"/>
                  <a:pt x="59593" y="319449"/>
                  <a:pt x="62837" y="319449"/>
                </a:cubicBezTo>
                <a:close/>
                <a:moveTo>
                  <a:pt x="427899" y="319379"/>
                </a:moveTo>
                <a:cubicBezTo>
                  <a:pt x="431145" y="319379"/>
                  <a:pt x="434391" y="320248"/>
                  <a:pt x="437320" y="321908"/>
                </a:cubicBezTo>
                <a:lnTo>
                  <a:pt x="455767" y="332498"/>
                </a:lnTo>
                <a:cubicBezTo>
                  <a:pt x="460279" y="335106"/>
                  <a:pt x="463525" y="339374"/>
                  <a:pt x="464871" y="344431"/>
                </a:cubicBezTo>
                <a:cubicBezTo>
                  <a:pt x="466296" y="349489"/>
                  <a:pt x="465583" y="354784"/>
                  <a:pt x="462971" y="359289"/>
                </a:cubicBezTo>
                <a:lnTo>
                  <a:pt x="453233" y="376122"/>
                </a:lnTo>
                <a:cubicBezTo>
                  <a:pt x="449750" y="382129"/>
                  <a:pt x="443258" y="385922"/>
                  <a:pt x="436212" y="385922"/>
                </a:cubicBezTo>
                <a:cubicBezTo>
                  <a:pt x="432808" y="385922"/>
                  <a:pt x="429403" y="384974"/>
                  <a:pt x="426395" y="383235"/>
                </a:cubicBezTo>
                <a:lnTo>
                  <a:pt x="411511" y="374700"/>
                </a:lnTo>
                <a:cubicBezTo>
                  <a:pt x="402407" y="369405"/>
                  <a:pt x="398765" y="357787"/>
                  <a:pt x="403198" y="348225"/>
                </a:cubicBezTo>
                <a:cubicBezTo>
                  <a:pt x="405969" y="342456"/>
                  <a:pt x="408582" y="336529"/>
                  <a:pt x="411115" y="330759"/>
                </a:cubicBezTo>
                <a:cubicBezTo>
                  <a:pt x="414045" y="323805"/>
                  <a:pt x="420616" y="319379"/>
                  <a:pt x="427899" y="319379"/>
                </a:cubicBezTo>
                <a:close/>
                <a:moveTo>
                  <a:pt x="19624" y="215859"/>
                </a:moveTo>
                <a:lnTo>
                  <a:pt x="40990" y="215859"/>
                </a:lnTo>
                <a:cubicBezTo>
                  <a:pt x="46371" y="215859"/>
                  <a:pt x="51435" y="218072"/>
                  <a:pt x="54917" y="222024"/>
                </a:cubicBezTo>
                <a:cubicBezTo>
                  <a:pt x="58398" y="225897"/>
                  <a:pt x="59981" y="231193"/>
                  <a:pt x="59269" y="236489"/>
                </a:cubicBezTo>
                <a:cubicBezTo>
                  <a:pt x="58952" y="239097"/>
                  <a:pt x="58636" y="242101"/>
                  <a:pt x="58636" y="245104"/>
                </a:cubicBezTo>
                <a:cubicBezTo>
                  <a:pt x="58636" y="248187"/>
                  <a:pt x="58952" y="251348"/>
                  <a:pt x="59269" y="253719"/>
                </a:cubicBezTo>
                <a:cubicBezTo>
                  <a:pt x="59981" y="259094"/>
                  <a:pt x="58398" y="264390"/>
                  <a:pt x="54996" y="268263"/>
                </a:cubicBezTo>
                <a:cubicBezTo>
                  <a:pt x="51514" y="272136"/>
                  <a:pt x="46450" y="274428"/>
                  <a:pt x="41069" y="274428"/>
                </a:cubicBezTo>
                <a:lnTo>
                  <a:pt x="19624" y="274428"/>
                </a:lnTo>
                <a:cubicBezTo>
                  <a:pt x="8783" y="274428"/>
                  <a:pt x="0" y="265576"/>
                  <a:pt x="0" y="254826"/>
                </a:cubicBezTo>
                <a:lnTo>
                  <a:pt x="0" y="235461"/>
                </a:lnTo>
                <a:cubicBezTo>
                  <a:pt x="0" y="224633"/>
                  <a:pt x="8783" y="215859"/>
                  <a:pt x="19624" y="215859"/>
                </a:cubicBezTo>
                <a:close/>
                <a:moveTo>
                  <a:pt x="450011" y="215789"/>
                </a:moveTo>
                <a:lnTo>
                  <a:pt x="471373" y="215789"/>
                </a:lnTo>
                <a:cubicBezTo>
                  <a:pt x="482133" y="215789"/>
                  <a:pt x="490994" y="224640"/>
                  <a:pt x="490994" y="235467"/>
                </a:cubicBezTo>
                <a:lnTo>
                  <a:pt x="490994" y="254830"/>
                </a:lnTo>
                <a:cubicBezTo>
                  <a:pt x="490994" y="265578"/>
                  <a:pt x="482133" y="274429"/>
                  <a:pt x="471373" y="274429"/>
                </a:cubicBezTo>
                <a:lnTo>
                  <a:pt x="449931" y="274429"/>
                </a:lnTo>
                <a:cubicBezTo>
                  <a:pt x="444472" y="274429"/>
                  <a:pt x="439409" y="272137"/>
                  <a:pt x="436007" y="268265"/>
                </a:cubicBezTo>
                <a:cubicBezTo>
                  <a:pt x="432525" y="264313"/>
                  <a:pt x="430943" y="259018"/>
                  <a:pt x="431655" y="253723"/>
                </a:cubicBezTo>
                <a:cubicBezTo>
                  <a:pt x="431972" y="251352"/>
                  <a:pt x="432367" y="248191"/>
                  <a:pt x="432367" y="245109"/>
                </a:cubicBezTo>
                <a:cubicBezTo>
                  <a:pt x="432367" y="242106"/>
                  <a:pt x="431972" y="239024"/>
                  <a:pt x="431655" y="236495"/>
                </a:cubicBezTo>
                <a:cubicBezTo>
                  <a:pt x="431022" y="231200"/>
                  <a:pt x="432604" y="225905"/>
                  <a:pt x="436007" y="221953"/>
                </a:cubicBezTo>
                <a:cubicBezTo>
                  <a:pt x="439488" y="218081"/>
                  <a:pt x="444551" y="215789"/>
                  <a:pt x="450011" y="215789"/>
                </a:cubicBezTo>
                <a:close/>
                <a:moveTo>
                  <a:pt x="245501" y="133735"/>
                </a:moveTo>
                <a:cubicBezTo>
                  <a:pt x="185810" y="133735"/>
                  <a:pt x="137281" y="182198"/>
                  <a:pt x="137281" y="241809"/>
                </a:cubicBezTo>
                <a:cubicBezTo>
                  <a:pt x="137281" y="269717"/>
                  <a:pt x="153905" y="303159"/>
                  <a:pt x="171639" y="338656"/>
                </a:cubicBezTo>
                <a:cubicBezTo>
                  <a:pt x="185572" y="366564"/>
                  <a:pt x="199901" y="395342"/>
                  <a:pt x="208372" y="425858"/>
                </a:cubicBezTo>
                <a:cubicBezTo>
                  <a:pt x="208768" y="427123"/>
                  <a:pt x="210430" y="428388"/>
                  <a:pt x="211459" y="428388"/>
                </a:cubicBezTo>
                <a:lnTo>
                  <a:pt x="279305" y="428388"/>
                </a:lnTo>
                <a:cubicBezTo>
                  <a:pt x="280255" y="428388"/>
                  <a:pt x="281997" y="427123"/>
                  <a:pt x="282313" y="425858"/>
                </a:cubicBezTo>
                <a:cubicBezTo>
                  <a:pt x="290863" y="394314"/>
                  <a:pt x="305588" y="364983"/>
                  <a:pt x="319838" y="336759"/>
                </a:cubicBezTo>
                <a:lnTo>
                  <a:pt x="319918" y="336601"/>
                </a:lnTo>
                <a:cubicBezTo>
                  <a:pt x="337255" y="301973"/>
                  <a:pt x="353722" y="269321"/>
                  <a:pt x="353722" y="241809"/>
                </a:cubicBezTo>
                <a:cubicBezTo>
                  <a:pt x="353722" y="182198"/>
                  <a:pt x="305113" y="133735"/>
                  <a:pt x="245501" y="133735"/>
                </a:cubicBezTo>
                <a:close/>
                <a:moveTo>
                  <a:pt x="436205" y="104366"/>
                </a:moveTo>
                <a:cubicBezTo>
                  <a:pt x="443250" y="104366"/>
                  <a:pt x="449741" y="108160"/>
                  <a:pt x="453224" y="114168"/>
                </a:cubicBezTo>
                <a:lnTo>
                  <a:pt x="462960" y="131006"/>
                </a:lnTo>
                <a:cubicBezTo>
                  <a:pt x="468343" y="140334"/>
                  <a:pt x="465098" y="152428"/>
                  <a:pt x="455757" y="157804"/>
                </a:cubicBezTo>
                <a:lnTo>
                  <a:pt x="437788" y="168159"/>
                </a:lnTo>
                <a:cubicBezTo>
                  <a:pt x="434859" y="169819"/>
                  <a:pt x="431535" y="170768"/>
                  <a:pt x="428289" y="170768"/>
                </a:cubicBezTo>
                <a:cubicBezTo>
                  <a:pt x="421165" y="170768"/>
                  <a:pt x="414674" y="166737"/>
                  <a:pt x="411349" y="160254"/>
                </a:cubicBezTo>
                <a:cubicBezTo>
                  <a:pt x="408579" y="154879"/>
                  <a:pt x="405413" y="149504"/>
                  <a:pt x="402009" y="144365"/>
                </a:cubicBezTo>
                <a:cubicBezTo>
                  <a:pt x="399080" y="139780"/>
                  <a:pt x="398130" y="134484"/>
                  <a:pt x="399317" y="129346"/>
                </a:cubicBezTo>
                <a:cubicBezTo>
                  <a:pt x="400505" y="124366"/>
                  <a:pt x="403671" y="120097"/>
                  <a:pt x="408262" y="117488"/>
                </a:cubicBezTo>
                <a:lnTo>
                  <a:pt x="426389" y="107054"/>
                </a:lnTo>
                <a:cubicBezTo>
                  <a:pt x="429397" y="105315"/>
                  <a:pt x="432801" y="104366"/>
                  <a:pt x="436205" y="104366"/>
                </a:cubicBezTo>
                <a:close/>
                <a:moveTo>
                  <a:pt x="54676" y="104366"/>
                </a:moveTo>
                <a:cubicBezTo>
                  <a:pt x="58162" y="104366"/>
                  <a:pt x="61569" y="105315"/>
                  <a:pt x="64501" y="107054"/>
                </a:cubicBezTo>
                <a:lnTo>
                  <a:pt x="82644" y="117488"/>
                </a:lnTo>
                <a:cubicBezTo>
                  <a:pt x="87239" y="120097"/>
                  <a:pt x="90408" y="124366"/>
                  <a:pt x="91596" y="129346"/>
                </a:cubicBezTo>
                <a:cubicBezTo>
                  <a:pt x="92864" y="134484"/>
                  <a:pt x="91913" y="139780"/>
                  <a:pt x="88903" y="144365"/>
                </a:cubicBezTo>
                <a:cubicBezTo>
                  <a:pt x="85575" y="149504"/>
                  <a:pt x="82406" y="154879"/>
                  <a:pt x="79633" y="160254"/>
                </a:cubicBezTo>
                <a:cubicBezTo>
                  <a:pt x="76305" y="166737"/>
                  <a:pt x="69809" y="170768"/>
                  <a:pt x="62678" y="170768"/>
                </a:cubicBezTo>
                <a:cubicBezTo>
                  <a:pt x="59430" y="170768"/>
                  <a:pt x="56102" y="169819"/>
                  <a:pt x="53171" y="168159"/>
                </a:cubicBezTo>
                <a:lnTo>
                  <a:pt x="35186" y="157804"/>
                </a:lnTo>
                <a:cubicBezTo>
                  <a:pt x="25758" y="152428"/>
                  <a:pt x="22510" y="140334"/>
                  <a:pt x="27977" y="131006"/>
                </a:cubicBezTo>
                <a:lnTo>
                  <a:pt x="37642" y="114168"/>
                </a:lnTo>
                <a:cubicBezTo>
                  <a:pt x="41128" y="108160"/>
                  <a:pt x="47704" y="104366"/>
                  <a:pt x="54676" y="104366"/>
                </a:cubicBezTo>
                <a:close/>
                <a:moveTo>
                  <a:pt x="245501" y="75152"/>
                </a:moveTo>
                <a:cubicBezTo>
                  <a:pt x="337493" y="75152"/>
                  <a:pt x="412384" y="149942"/>
                  <a:pt x="412384" y="241809"/>
                </a:cubicBezTo>
                <a:cubicBezTo>
                  <a:pt x="412384" y="283236"/>
                  <a:pt x="391959" y="323793"/>
                  <a:pt x="372247" y="363006"/>
                </a:cubicBezTo>
                <a:cubicBezTo>
                  <a:pt x="354909" y="397634"/>
                  <a:pt x="336859" y="433448"/>
                  <a:pt x="334168" y="468155"/>
                </a:cubicBezTo>
                <a:cubicBezTo>
                  <a:pt x="333297" y="478749"/>
                  <a:pt x="324509" y="486971"/>
                  <a:pt x="314138" y="486971"/>
                </a:cubicBezTo>
                <a:lnTo>
                  <a:pt x="176864" y="486971"/>
                </a:lnTo>
                <a:cubicBezTo>
                  <a:pt x="166493" y="486971"/>
                  <a:pt x="157705" y="478749"/>
                  <a:pt x="156755" y="468155"/>
                </a:cubicBezTo>
                <a:cubicBezTo>
                  <a:pt x="153985" y="434792"/>
                  <a:pt x="137043" y="400797"/>
                  <a:pt x="119151" y="364825"/>
                </a:cubicBezTo>
                <a:cubicBezTo>
                  <a:pt x="99201" y="324821"/>
                  <a:pt x="78539" y="283473"/>
                  <a:pt x="78618" y="241809"/>
                </a:cubicBezTo>
                <a:cubicBezTo>
                  <a:pt x="78618" y="149942"/>
                  <a:pt x="153430" y="75152"/>
                  <a:pt x="245501" y="75152"/>
                </a:cubicBezTo>
                <a:close/>
                <a:moveTo>
                  <a:pt x="350001" y="25404"/>
                </a:moveTo>
                <a:cubicBezTo>
                  <a:pt x="353482" y="25404"/>
                  <a:pt x="356885" y="26273"/>
                  <a:pt x="359812" y="28012"/>
                </a:cubicBezTo>
                <a:lnTo>
                  <a:pt x="376587" y="37731"/>
                </a:lnTo>
                <a:cubicBezTo>
                  <a:pt x="386003" y="43104"/>
                  <a:pt x="389168" y="55116"/>
                  <a:pt x="383787" y="64519"/>
                </a:cubicBezTo>
                <a:lnTo>
                  <a:pt x="373343" y="82536"/>
                </a:lnTo>
                <a:cubicBezTo>
                  <a:pt x="369940" y="88462"/>
                  <a:pt x="363848" y="92018"/>
                  <a:pt x="357043" y="92018"/>
                </a:cubicBezTo>
                <a:cubicBezTo>
                  <a:pt x="353324" y="92018"/>
                  <a:pt x="349684" y="90912"/>
                  <a:pt x="346440" y="88857"/>
                </a:cubicBezTo>
                <a:cubicBezTo>
                  <a:pt x="341297" y="85459"/>
                  <a:pt x="335916" y="82378"/>
                  <a:pt x="330536" y="79533"/>
                </a:cubicBezTo>
                <a:cubicBezTo>
                  <a:pt x="325788" y="77083"/>
                  <a:pt x="322307" y="72974"/>
                  <a:pt x="320803" y="67917"/>
                </a:cubicBezTo>
                <a:cubicBezTo>
                  <a:pt x="319379" y="62939"/>
                  <a:pt x="320012" y="57723"/>
                  <a:pt x="322623" y="53219"/>
                </a:cubicBezTo>
                <a:lnTo>
                  <a:pt x="332989" y="35202"/>
                </a:lnTo>
                <a:cubicBezTo>
                  <a:pt x="336549" y="29197"/>
                  <a:pt x="343038" y="25404"/>
                  <a:pt x="350001" y="25404"/>
                </a:cubicBezTo>
                <a:close/>
                <a:moveTo>
                  <a:pt x="140881" y="25404"/>
                </a:moveTo>
                <a:cubicBezTo>
                  <a:pt x="147931" y="25404"/>
                  <a:pt x="154426" y="29197"/>
                  <a:pt x="157911" y="35202"/>
                </a:cubicBezTo>
                <a:lnTo>
                  <a:pt x="168367" y="53219"/>
                </a:lnTo>
                <a:cubicBezTo>
                  <a:pt x="170981" y="57723"/>
                  <a:pt x="171615" y="62939"/>
                  <a:pt x="170189" y="67917"/>
                </a:cubicBezTo>
                <a:cubicBezTo>
                  <a:pt x="168684" y="72974"/>
                  <a:pt x="165199" y="77083"/>
                  <a:pt x="160367" y="79533"/>
                </a:cubicBezTo>
                <a:cubicBezTo>
                  <a:pt x="154981" y="82378"/>
                  <a:pt x="149673" y="85459"/>
                  <a:pt x="144446" y="88857"/>
                </a:cubicBezTo>
                <a:cubicBezTo>
                  <a:pt x="141198" y="90912"/>
                  <a:pt x="137554" y="92018"/>
                  <a:pt x="133831" y="92018"/>
                </a:cubicBezTo>
                <a:cubicBezTo>
                  <a:pt x="127019" y="92018"/>
                  <a:pt x="120999" y="88541"/>
                  <a:pt x="117514" y="82615"/>
                </a:cubicBezTo>
                <a:lnTo>
                  <a:pt x="107058" y="64519"/>
                </a:lnTo>
                <a:cubicBezTo>
                  <a:pt x="104444" y="59936"/>
                  <a:pt x="103731" y="54641"/>
                  <a:pt x="105078" y="49584"/>
                </a:cubicBezTo>
                <a:cubicBezTo>
                  <a:pt x="106424" y="44527"/>
                  <a:pt x="109672" y="40339"/>
                  <a:pt x="114266" y="37731"/>
                </a:cubicBezTo>
                <a:lnTo>
                  <a:pt x="131059" y="28012"/>
                </a:lnTo>
                <a:cubicBezTo>
                  <a:pt x="134069" y="26273"/>
                  <a:pt x="137475" y="25404"/>
                  <a:pt x="140881" y="25404"/>
                </a:cubicBezTo>
                <a:close/>
                <a:moveTo>
                  <a:pt x="235768" y="0"/>
                </a:moveTo>
                <a:lnTo>
                  <a:pt x="255156" y="0"/>
                </a:lnTo>
                <a:cubicBezTo>
                  <a:pt x="265998" y="0"/>
                  <a:pt x="274782" y="8770"/>
                  <a:pt x="274782" y="19595"/>
                </a:cubicBezTo>
                <a:lnTo>
                  <a:pt x="274782" y="40927"/>
                </a:lnTo>
                <a:cubicBezTo>
                  <a:pt x="274782" y="51278"/>
                  <a:pt x="266789" y="59416"/>
                  <a:pt x="256581" y="59416"/>
                </a:cubicBezTo>
                <a:cubicBezTo>
                  <a:pt x="255710" y="59416"/>
                  <a:pt x="254919" y="59337"/>
                  <a:pt x="254127" y="59258"/>
                </a:cubicBezTo>
                <a:cubicBezTo>
                  <a:pt x="251516" y="58863"/>
                  <a:pt x="248509" y="58547"/>
                  <a:pt x="245502" y="58547"/>
                </a:cubicBezTo>
                <a:cubicBezTo>
                  <a:pt x="242415" y="58547"/>
                  <a:pt x="239408" y="58863"/>
                  <a:pt x="236876" y="59258"/>
                </a:cubicBezTo>
                <a:cubicBezTo>
                  <a:pt x="236005" y="59337"/>
                  <a:pt x="235214" y="59416"/>
                  <a:pt x="234422" y="59416"/>
                </a:cubicBezTo>
                <a:cubicBezTo>
                  <a:pt x="224135" y="59416"/>
                  <a:pt x="216142" y="51278"/>
                  <a:pt x="216142" y="40927"/>
                </a:cubicBezTo>
                <a:lnTo>
                  <a:pt x="216142" y="19595"/>
                </a:lnTo>
                <a:cubicBezTo>
                  <a:pt x="216142" y="8770"/>
                  <a:pt x="224926" y="0"/>
                  <a:pt x="235768" y="0"/>
                </a:cubicBezTo>
                <a:close/>
              </a:path>
            </a:pathLst>
          </a:custGeom>
          <a:solidFill>
            <a:schemeClr val="accent1"/>
          </a:solidFill>
          <a:ln>
            <a:noFill/>
          </a:ln>
        </p:spPr>
      </p:sp>
      <p:sp>
        <p:nvSpPr>
          <p:cNvPr id="12" name="矩形 25">
            <a:extLst>
              <a:ext uri="{FF2B5EF4-FFF2-40B4-BE49-F238E27FC236}">
                <a16:creationId xmlns:a16="http://schemas.microsoft.com/office/drawing/2014/main" xmlns="" id="{369C87F5-B44A-43DD-B1A6-2C150CEED119}"/>
              </a:ext>
            </a:extLst>
          </p:cNvPr>
          <p:cNvSpPr>
            <a:spLocks noChangeArrowheads="1"/>
          </p:cNvSpPr>
          <p:nvPr/>
        </p:nvSpPr>
        <p:spPr bwMode="auto">
          <a:xfrm>
            <a:off x="1399162" y="3923031"/>
            <a:ext cx="7321025" cy="50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indent="0" eaLnBrk="1" hangingPunct="1">
              <a:lnSpc>
                <a:spcPct val="120000"/>
              </a:lnSpc>
              <a:buClr>
                <a:schemeClr val="tx1"/>
              </a:buClr>
              <a:buNone/>
            </a:pPr>
            <a:r>
              <a:rPr lang="zh-CN" altLang="en-US" sz="2400" b="1" dirty="0">
                <a:solidFill>
                  <a:srgbClr val="004098"/>
                </a:solidFill>
                <a:latin typeface="+mn-ea"/>
                <a:ea typeface="+mn-ea"/>
              </a:rPr>
              <a:t>超高密度紧凑应用混合部署</a:t>
            </a:r>
          </a:p>
        </p:txBody>
      </p:sp>
      <p:sp>
        <p:nvSpPr>
          <p:cNvPr id="13" name="文本框 12">
            <a:extLst>
              <a:ext uri="{FF2B5EF4-FFF2-40B4-BE49-F238E27FC236}">
                <a16:creationId xmlns:a16="http://schemas.microsoft.com/office/drawing/2014/main" xmlns="" id="{83B381CD-6FF1-40BD-A94C-A92B5577D082}"/>
              </a:ext>
            </a:extLst>
          </p:cNvPr>
          <p:cNvSpPr txBox="1"/>
          <p:nvPr/>
        </p:nvSpPr>
        <p:spPr>
          <a:xfrm>
            <a:off x="1388940" y="4554732"/>
            <a:ext cx="7488360" cy="1415772"/>
          </a:xfrm>
          <a:prstGeom prst="rect">
            <a:avLst/>
          </a:prstGeom>
          <a:noFill/>
        </p:spPr>
        <p:txBody>
          <a:bodyPr wrap="square" rtlCol="0">
            <a:spAutoFit/>
          </a:bodyPr>
          <a:lstStyle/>
          <a:p>
            <a:pPr marL="285750" indent="-285750">
              <a:buFont typeface="Wingdings" panose="05000000000000000000" pitchFamily="2" charset="2"/>
              <a:buChar char="Ø"/>
            </a:pPr>
            <a:r>
              <a:rPr kumimoji="1" lang="zh-CN" altLang="en-US" dirty="0">
                <a:solidFill>
                  <a:srgbClr val="004098"/>
                </a:solidFill>
                <a:latin typeface="黑体" panose="02010609060101010101" pitchFamily="49" charset="-122"/>
                <a:ea typeface="黑体" panose="02010609060101010101" pitchFamily="49" charset="-122"/>
              </a:rPr>
              <a:t>当前容器技术密集部署时</a:t>
            </a:r>
            <a:r>
              <a:rPr kumimoji="1" lang="zh-CN" altLang="en-US" b="1" dirty="0">
                <a:solidFill>
                  <a:srgbClr val="C00000"/>
                </a:solidFill>
                <a:latin typeface="黑体" panose="02010609060101010101" pitchFamily="49" charset="-122"/>
                <a:ea typeface="黑体" panose="02010609060101010101" pitchFamily="49" charset="-122"/>
              </a:rPr>
              <a:t>启动慢</a:t>
            </a:r>
            <a:r>
              <a:rPr kumimoji="1" lang="zh-CN" altLang="en-US" dirty="0">
                <a:solidFill>
                  <a:srgbClr val="004098"/>
                </a:solidFill>
                <a:latin typeface="黑体" panose="02010609060101010101" pitchFamily="49" charset="-122"/>
                <a:ea typeface="黑体" panose="02010609060101010101" pitchFamily="49" charset="-122"/>
              </a:rPr>
              <a:t>、</a:t>
            </a:r>
            <a:r>
              <a:rPr kumimoji="1" lang="zh-CN" altLang="en-US" b="1" dirty="0">
                <a:solidFill>
                  <a:srgbClr val="C00000"/>
                </a:solidFill>
                <a:latin typeface="黑体" panose="02010609060101010101" pitchFamily="49" charset="-122"/>
                <a:ea typeface="黑体" panose="02010609060101010101" pitchFamily="49" charset="-122"/>
              </a:rPr>
              <a:t>消耗额外资源多</a:t>
            </a:r>
            <a:endParaRPr kumimoji="1" lang="en-US" altLang="zh-CN" b="1" dirty="0">
              <a:solidFill>
                <a:srgbClr val="C00000"/>
              </a:solidFill>
              <a:latin typeface="黑体" panose="02010609060101010101" pitchFamily="49" charset="-122"/>
              <a:ea typeface="黑体" panose="02010609060101010101" pitchFamily="49" charset="-122"/>
            </a:endParaRPr>
          </a:p>
          <a:p>
            <a:pPr marL="285750" indent="-285750">
              <a:buFont typeface="Wingdings" panose="05000000000000000000" pitchFamily="2" charset="2"/>
              <a:buChar char="Ø"/>
            </a:pPr>
            <a:endParaRPr kumimoji="1" lang="en-US" altLang="zh-CN" dirty="0">
              <a:solidFill>
                <a:srgbClr val="004098"/>
              </a:solidFill>
              <a:latin typeface="黑体" panose="02010609060101010101" pitchFamily="49" charset="-122"/>
              <a:ea typeface="黑体" panose="02010609060101010101" pitchFamily="49" charset="-122"/>
            </a:endParaRPr>
          </a:p>
          <a:p>
            <a:pPr marL="285750" indent="-285750">
              <a:buFont typeface="Wingdings" panose="05000000000000000000" pitchFamily="2" charset="2"/>
              <a:buChar char="Ø"/>
            </a:pPr>
            <a:r>
              <a:rPr kumimoji="1" lang="zh-CN" altLang="en-US" dirty="0">
                <a:solidFill>
                  <a:srgbClr val="004098"/>
                </a:solidFill>
                <a:latin typeface="黑体" panose="02010609060101010101" pitchFamily="49" charset="-122"/>
                <a:ea typeface="黑体" panose="02010609060101010101" pitchFamily="49" charset="-122"/>
              </a:rPr>
              <a:t>在当前容器部署环境下</a:t>
            </a:r>
            <a:r>
              <a:rPr kumimoji="1" lang="zh-CN" altLang="en-US" b="1" dirty="0">
                <a:solidFill>
                  <a:srgbClr val="C00000"/>
                </a:solidFill>
                <a:latin typeface="黑体" panose="02010609060101010101" pitchFamily="49" charset="-122"/>
                <a:ea typeface="黑体" panose="02010609060101010101" pitchFamily="49" charset="-122"/>
              </a:rPr>
              <a:t>隔离性仍不足</a:t>
            </a:r>
            <a:r>
              <a:rPr kumimoji="1" lang="zh-CN" altLang="en-US" dirty="0">
                <a:solidFill>
                  <a:srgbClr val="004098"/>
                </a:solidFill>
                <a:latin typeface="黑体" panose="02010609060101010101" pitchFamily="49" charset="-122"/>
                <a:ea typeface="黑体" panose="02010609060101010101" pitchFamily="49" charset="-122"/>
              </a:rPr>
              <a:t>（争用内存总线等）</a:t>
            </a:r>
            <a:endParaRPr kumimoji="1" lang="en-US" altLang="zh-CN" dirty="0">
              <a:solidFill>
                <a:srgbClr val="004098"/>
              </a:solidFill>
              <a:latin typeface="黑体" panose="02010609060101010101" pitchFamily="49" charset="-122"/>
              <a:ea typeface="黑体" panose="02010609060101010101" pitchFamily="49" charset="-122"/>
            </a:endParaRPr>
          </a:p>
          <a:p>
            <a:endParaRPr kumimoji="1" lang="en-US" altLang="zh-CN" sz="1600" b="1" dirty="0">
              <a:solidFill>
                <a:srgbClr val="004098"/>
              </a:solidFill>
              <a:latin typeface="黑体" panose="02010609060101010101" pitchFamily="49" charset="-122"/>
              <a:ea typeface="黑体" panose="02010609060101010101" pitchFamily="49" charset="-122"/>
            </a:endParaRPr>
          </a:p>
          <a:p>
            <a:pPr marL="285750" indent="-285750">
              <a:buFont typeface="Calibri" panose="020F0502020204030204" pitchFamily="34" charset="0"/>
              <a:buChar char="√"/>
            </a:pPr>
            <a:endParaRPr lang="zh-CN" altLang="en-US" sz="1600" b="1" dirty="0">
              <a:solidFill>
                <a:srgbClr val="C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7785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mn-ea"/>
                <a:ea typeface="+mn-ea"/>
              </a:rPr>
              <a:t>谢谢！</a:t>
            </a:r>
          </a:p>
        </p:txBody>
      </p:sp>
    </p:spTree>
    <p:extLst>
      <p:ext uri="{BB962C8B-B14F-4D97-AF65-F5344CB8AC3E}">
        <p14:creationId xmlns:p14="http://schemas.microsoft.com/office/powerpoint/2010/main" val="13629736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圆角 69">
            <a:extLst>
              <a:ext uri="{FF2B5EF4-FFF2-40B4-BE49-F238E27FC236}">
                <a16:creationId xmlns:a16="http://schemas.microsoft.com/office/drawing/2014/main" xmlns="" id="{3E64593D-631B-4BAD-8DF5-66A3457029E4}"/>
              </a:ext>
            </a:extLst>
          </p:cNvPr>
          <p:cNvSpPr/>
          <p:nvPr/>
        </p:nvSpPr>
        <p:spPr>
          <a:xfrm>
            <a:off x="740978" y="1939158"/>
            <a:ext cx="6272633" cy="4217275"/>
          </a:xfrm>
          <a:prstGeom prst="roundRect">
            <a:avLst/>
          </a:prstGeom>
          <a:solidFill>
            <a:schemeClr val="bg2">
              <a:lumMod val="40000"/>
              <a:lumOff val="6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关键技术</a:t>
            </a:r>
            <a:r>
              <a:rPr lang="en-US" altLang="zh-CN" dirty="0">
                <a:latin typeface="黑体" panose="02010609060101010101" pitchFamily="49" charset="-122"/>
                <a:ea typeface="黑体" panose="02010609060101010101" pitchFamily="49" charset="-122"/>
                <a:cs typeface="Arial" panose="020B0604020202020204" pitchFamily="34" charset="0"/>
              </a:rPr>
              <a:t>-</a:t>
            </a:r>
            <a:r>
              <a:rPr lang="zh-CN" altLang="en-US" dirty="0">
                <a:latin typeface="黑体" panose="02010609060101010101" pitchFamily="49" charset="-122"/>
                <a:ea typeface="黑体" panose="02010609060101010101" pitchFamily="49" charset="-122"/>
                <a:cs typeface="Arial" panose="020B0604020202020204" pitchFamily="34" charset="0"/>
              </a:rPr>
              <a:t>预测模型</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2" name="Rectangle 2"/>
          <p:cNvSpPr>
            <a:spLocks noChangeArrowheads="1"/>
          </p:cNvSpPr>
          <p:nvPr/>
        </p:nvSpPr>
        <p:spPr bwMode="auto">
          <a:xfrm>
            <a:off x="2299223" y="2222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srgbClr val="000000"/>
              </a:solidFill>
            </a:endParaRPr>
          </a:p>
        </p:txBody>
      </p:sp>
      <p:sp>
        <p:nvSpPr>
          <p:cNvPr id="23" name="右箭头 19">
            <a:extLst>
              <a:ext uri="{FF2B5EF4-FFF2-40B4-BE49-F238E27FC236}">
                <a16:creationId xmlns:a16="http://schemas.microsoft.com/office/drawing/2014/main" xmlns="" id="{69FDBA8A-E175-4A71-8549-2D8BFF916849}"/>
              </a:ext>
            </a:extLst>
          </p:cNvPr>
          <p:cNvSpPr/>
          <p:nvPr/>
        </p:nvSpPr>
        <p:spPr>
          <a:xfrm>
            <a:off x="1198178" y="3888770"/>
            <a:ext cx="5561979" cy="267983"/>
          </a:xfrm>
          <a:prstGeom prst="rightArrow">
            <a:avLst>
              <a:gd name="adj1" fmla="val 28674"/>
              <a:gd name="adj2" fmla="val 208964"/>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xmlns="" id="{78557C63-F1BC-4C0D-A6C5-DFEE208FF7F4}"/>
              </a:ext>
            </a:extLst>
          </p:cNvPr>
          <p:cNvSpPr/>
          <p:nvPr/>
        </p:nvSpPr>
        <p:spPr>
          <a:xfrm>
            <a:off x="506299" y="4056167"/>
            <a:ext cx="1572592" cy="369332"/>
          </a:xfrm>
          <a:prstGeom prst="rect">
            <a:avLst/>
          </a:prstGeom>
        </p:spPr>
        <p:txBody>
          <a:bodyPr wrap="square">
            <a:spAutoFit/>
          </a:bodyPr>
          <a:lstStyle/>
          <a:p>
            <a:pPr algn="ctr"/>
            <a:r>
              <a:rPr lang="zh-CN" altLang="en-US" dirty="0">
                <a:latin typeface="黑体" panose="02010609060101010101" pitchFamily="49" charset="-122"/>
                <a:ea typeface="黑体" panose="02010609060101010101" pitchFamily="49" charset="-122"/>
              </a:rPr>
              <a:t>离线评估</a:t>
            </a:r>
            <a:endParaRPr lang="en-US" altLang="zh-CN" dirty="0">
              <a:latin typeface="黑体" panose="02010609060101010101" pitchFamily="49" charset="-122"/>
              <a:ea typeface="黑体" panose="02010609060101010101" pitchFamily="49" charset="-122"/>
            </a:endParaRPr>
          </a:p>
        </p:txBody>
      </p:sp>
      <p:sp>
        <p:nvSpPr>
          <p:cNvPr id="26" name="右箭头 19">
            <a:extLst>
              <a:ext uri="{FF2B5EF4-FFF2-40B4-BE49-F238E27FC236}">
                <a16:creationId xmlns:a16="http://schemas.microsoft.com/office/drawing/2014/main" xmlns="" id="{E4FE11B3-C628-41C2-AF9E-0B208354894E}"/>
              </a:ext>
            </a:extLst>
          </p:cNvPr>
          <p:cNvSpPr/>
          <p:nvPr/>
        </p:nvSpPr>
        <p:spPr>
          <a:xfrm>
            <a:off x="3412520" y="2920342"/>
            <a:ext cx="1285875" cy="267983"/>
          </a:xfrm>
          <a:prstGeom prst="rightArrow">
            <a:avLst>
              <a:gd name="adj1" fmla="val 28674"/>
              <a:gd name="adj2" fmla="val 67771"/>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xmlns="" id="{DFEC5826-87F4-4F69-9021-2AA301DE7E27}"/>
              </a:ext>
            </a:extLst>
          </p:cNvPr>
          <p:cNvSpPr/>
          <p:nvPr/>
        </p:nvSpPr>
        <p:spPr>
          <a:xfrm>
            <a:off x="3215016" y="2597745"/>
            <a:ext cx="1572592" cy="369332"/>
          </a:xfrm>
          <a:prstGeom prst="rect">
            <a:avLst/>
          </a:prstGeom>
        </p:spPr>
        <p:txBody>
          <a:bodyPr wrap="square">
            <a:spAutoFit/>
          </a:bodyPr>
          <a:lstStyle/>
          <a:p>
            <a:pPr algn="ctr"/>
            <a:r>
              <a:rPr lang="zh-CN" altLang="en-US" dirty="0">
                <a:latin typeface="黑体" panose="02010609060101010101" pitchFamily="49" charset="-122"/>
                <a:ea typeface="黑体" panose="02010609060101010101" pitchFamily="49" charset="-122"/>
              </a:rPr>
              <a:t>模块化</a:t>
            </a:r>
            <a:endParaRPr lang="en-US" altLang="zh-CN" dirty="0">
              <a:latin typeface="黑体" panose="02010609060101010101" pitchFamily="49" charset="-122"/>
              <a:ea typeface="黑体" panose="02010609060101010101" pitchFamily="49" charset="-122"/>
            </a:endParaRPr>
          </a:p>
        </p:txBody>
      </p:sp>
      <p:sp>
        <p:nvSpPr>
          <p:cNvPr id="28" name="矩形: 圆角 27">
            <a:extLst>
              <a:ext uri="{FF2B5EF4-FFF2-40B4-BE49-F238E27FC236}">
                <a16:creationId xmlns:a16="http://schemas.microsoft.com/office/drawing/2014/main" xmlns="" id="{B2C170C5-DFB2-412C-BC35-1F61800A38A1}"/>
              </a:ext>
            </a:extLst>
          </p:cNvPr>
          <p:cNvSpPr/>
          <p:nvPr/>
        </p:nvSpPr>
        <p:spPr>
          <a:xfrm>
            <a:off x="4845366" y="2594468"/>
            <a:ext cx="1692337" cy="805757"/>
          </a:xfrm>
          <a:prstGeom prst="roundRect">
            <a:avLst/>
          </a:prstGeom>
          <a:solidFill>
            <a:schemeClr val="accent2">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latin typeface="黑体" panose="02010609060101010101" pitchFamily="49" charset="-122"/>
                <a:ea typeface="黑体" panose="02010609060101010101" pitchFamily="49" charset="-122"/>
                <a:cs typeface="Arial" panose="020B0604020202020204" pitchFamily="34" charset="0"/>
              </a:rPr>
              <a:t>资源争用曲线</a:t>
            </a:r>
          </a:p>
        </p:txBody>
      </p:sp>
      <p:sp>
        <p:nvSpPr>
          <p:cNvPr id="29" name="矩形: 圆角 28">
            <a:extLst>
              <a:ext uri="{FF2B5EF4-FFF2-40B4-BE49-F238E27FC236}">
                <a16:creationId xmlns:a16="http://schemas.microsoft.com/office/drawing/2014/main" xmlns="" id="{0E0132B4-89D7-436C-B75C-B4A7C92F8B28}"/>
              </a:ext>
            </a:extLst>
          </p:cNvPr>
          <p:cNvSpPr/>
          <p:nvPr/>
        </p:nvSpPr>
        <p:spPr>
          <a:xfrm>
            <a:off x="4825667" y="4743472"/>
            <a:ext cx="1692337" cy="866681"/>
          </a:xfrm>
          <a:prstGeom prst="roundRect">
            <a:avLst/>
          </a:prstGeom>
          <a:solidFill>
            <a:schemeClr val="accent3">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latin typeface="黑体" panose="02010609060101010101" pitchFamily="49" charset="-122"/>
                <a:ea typeface="黑体" panose="02010609060101010101" pitchFamily="49" charset="-122"/>
                <a:cs typeface="Arial" panose="020B0604020202020204" pitchFamily="34" charset="0"/>
              </a:rPr>
              <a:t>性能损失曲面</a:t>
            </a:r>
          </a:p>
        </p:txBody>
      </p:sp>
      <p:cxnSp>
        <p:nvCxnSpPr>
          <p:cNvPr id="30" name="直接箭头连接符 29">
            <a:extLst>
              <a:ext uri="{FF2B5EF4-FFF2-40B4-BE49-F238E27FC236}">
                <a16:creationId xmlns:a16="http://schemas.microsoft.com/office/drawing/2014/main" xmlns="" id="{F80DAB24-3314-4136-B200-0F9DCAD5B1D1}"/>
              </a:ext>
            </a:extLst>
          </p:cNvPr>
          <p:cNvCxnSpPr>
            <a:cxnSpLocks/>
          </p:cNvCxnSpPr>
          <p:nvPr/>
        </p:nvCxnSpPr>
        <p:spPr>
          <a:xfrm flipV="1">
            <a:off x="1982759" y="2509666"/>
            <a:ext cx="0" cy="70355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xmlns="" id="{963F016D-E66E-4143-9A4F-3C4BAFDE0DD3}"/>
              </a:ext>
            </a:extLst>
          </p:cNvPr>
          <p:cNvCxnSpPr>
            <a:cxnSpLocks/>
          </p:cNvCxnSpPr>
          <p:nvPr/>
        </p:nvCxnSpPr>
        <p:spPr>
          <a:xfrm>
            <a:off x="1982759" y="3213223"/>
            <a:ext cx="102049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2" name="矩形 31">
            <a:extLst>
              <a:ext uri="{FF2B5EF4-FFF2-40B4-BE49-F238E27FC236}">
                <a16:creationId xmlns:a16="http://schemas.microsoft.com/office/drawing/2014/main" xmlns="" id="{BDCD93E8-1547-4755-BE31-78C376D6072E}"/>
              </a:ext>
            </a:extLst>
          </p:cNvPr>
          <p:cNvSpPr/>
          <p:nvPr/>
        </p:nvSpPr>
        <p:spPr>
          <a:xfrm>
            <a:off x="1816509" y="2325001"/>
            <a:ext cx="1572592" cy="369332"/>
          </a:xfrm>
          <a:prstGeom prst="rect">
            <a:avLst/>
          </a:prstGeom>
        </p:spPr>
        <p:txBody>
          <a:bodyPr wrap="square">
            <a:spAutoFit/>
          </a:bodyPr>
          <a:lstStyle/>
          <a:p>
            <a:pPr algn="ctr"/>
            <a:r>
              <a:rPr lang="zh-CN" altLang="en-US" dirty="0">
                <a:solidFill>
                  <a:schemeClr val="tx1">
                    <a:lumMod val="50000"/>
                    <a:lumOff val="50000"/>
                  </a:schemeClr>
                </a:solidFill>
                <a:latin typeface="黑体" panose="02010609060101010101" pitchFamily="49" charset="-122"/>
                <a:ea typeface="黑体" panose="02010609060101010101" pitchFamily="49" charset="-122"/>
              </a:rPr>
              <a:t>量尺</a:t>
            </a:r>
            <a:r>
              <a:rPr lang="en-US" altLang="zh-CN" dirty="0">
                <a:solidFill>
                  <a:schemeClr val="tx1">
                    <a:lumMod val="50000"/>
                    <a:lumOff val="50000"/>
                  </a:schemeClr>
                </a:solidFill>
                <a:latin typeface="黑体" panose="02010609060101010101" pitchFamily="49" charset="-122"/>
                <a:ea typeface="黑体" panose="02010609060101010101" pitchFamily="49" charset="-122"/>
              </a:rPr>
              <a:t>-</a:t>
            </a:r>
            <a:r>
              <a:rPr lang="zh-CN" altLang="en-US" dirty="0">
                <a:solidFill>
                  <a:schemeClr val="tx1">
                    <a:lumMod val="50000"/>
                    <a:lumOff val="50000"/>
                  </a:schemeClr>
                </a:solidFill>
                <a:latin typeface="黑体" panose="02010609060101010101" pitchFamily="49" charset="-122"/>
                <a:ea typeface="黑体" panose="02010609060101010101" pitchFamily="49" charset="-122"/>
              </a:rPr>
              <a:t>延迟</a:t>
            </a:r>
            <a:endParaRPr lang="en-US" altLang="zh-CN"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34" name="矩形 33">
            <a:extLst>
              <a:ext uri="{FF2B5EF4-FFF2-40B4-BE49-F238E27FC236}">
                <a16:creationId xmlns:a16="http://schemas.microsoft.com/office/drawing/2014/main" xmlns="" id="{5F957BF5-B5C9-476D-819A-EF15743632FD}"/>
              </a:ext>
            </a:extLst>
          </p:cNvPr>
          <p:cNvSpPr/>
          <p:nvPr/>
        </p:nvSpPr>
        <p:spPr>
          <a:xfrm>
            <a:off x="1938942" y="3249035"/>
            <a:ext cx="2708920" cy="369332"/>
          </a:xfrm>
          <a:prstGeom prst="rect">
            <a:avLst/>
          </a:prstGeom>
        </p:spPr>
        <p:txBody>
          <a:bodyPr wrap="square">
            <a:spAutoFit/>
          </a:bodyPr>
          <a:lstStyle/>
          <a:p>
            <a:pPr algn="ctr"/>
            <a:r>
              <a:rPr lang="zh-CN" altLang="en-US" dirty="0">
                <a:solidFill>
                  <a:schemeClr val="tx1">
                    <a:lumMod val="50000"/>
                    <a:lumOff val="50000"/>
                  </a:schemeClr>
                </a:solidFill>
                <a:latin typeface="黑体" panose="02010609060101010101" pitchFamily="49" charset="-122"/>
                <a:ea typeface="黑体" panose="02010609060101010101" pitchFamily="49" charset="-122"/>
              </a:rPr>
              <a:t>量尺</a:t>
            </a:r>
            <a:r>
              <a:rPr lang="en-US" altLang="zh-CN" dirty="0">
                <a:solidFill>
                  <a:schemeClr val="tx1">
                    <a:lumMod val="50000"/>
                    <a:lumOff val="50000"/>
                  </a:schemeClr>
                </a:solidFill>
                <a:latin typeface="黑体" panose="02010609060101010101" pitchFamily="49" charset="-122"/>
                <a:ea typeface="黑体" panose="02010609060101010101" pitchFamily="49" charset="-122"/>
              </a:rPr>
              <a:t>-</a:t>
            </a:r>
            <a:r>
              <a:rPr lang="zh-CN" altLang="en-US" dirty="0">
                <a:solidFill>
                  <a:schemeClr val="tx1">
                    <a:lumMod val="50000"/>
                    <a:lumOff val="50000"/>
                  </a:schemeClr>
                </a:solidFill>
                <a:latin typeface="黑体" panose="02010609060101010101" pitchFamily="49" charset="-122"/>
                <a:ea typeface="黑体" panose="02010609060101010101" pitchFamily="49" charset="-122"/>
              </a:rPr>
              <a:t>压力</a:t>
            </a:r>
            <a:r>
              <a:rPr lang="en-US" altLang="zh-CN" dirty="0">
                <a:solidFill>
                  <a:schemeClr val="tx1">
                    <a:lumMod val="50000"/>
                    <a:lumOff val="50000"/>
                  </a:schemeClr>
                </a:solidFill>
                <a:latin typeface="黑体" panose="02010609060101010101" pitchFamily="49" charset="-122"/>
                <a:ea typeface="黑体" panose="02010609060101010101" pitchFamily="49" charset="-122"/>
              </a:rPr>
              <a:t>(QPS)</a:t>
            </a:r>
          </a:p>
        </p:txBody>
      </p:sp>
      <p:cxnSp>
        <p:nvCxnSpPr>
          <p:cNvPr id="35" name="直接箭头连接符 34">
            <a:extLst>
              <a:ext uri="{FF2B5EF4-FFF2-40B4-BE49-F238E27FC236}">
                <a16:creationId xmlns:a16="http://schemas.microsoft.com/office/drawing/2014/main" xmlns="" id="{78E8CAE2-BA73-422A-9479-28F10F2EB0FB}"/>
              </a:ext>
            </a:extLst>
          </p:cNvPr>
          <p:cNvCxnSpPr>
            <a:cxnSpLocks/>
          </p:cNvCxnSpPr>
          <p:nvPr/>
        </p:nvCxnSpPr>
        <p:spPr>
          <a:xfrm flipV="1">
            <a:off x="2299224" y="4509095"/>
            <a:ext cx="0" cy="70355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直接箭头连接符 35">
            <a:extLst>
              <a:ext uri="{FF2B5EF4-FFF2-40B4-BE49-F238E27FC236}">
                <a16:creationId xmlns:a16="http://schemas.microsoft.com/office/drawing/2014/main" xmlns="" id="{7A731158-0333-48D5-9C20-876B5793D84C}"/>
              </a:ext>
            </a:extLst>
          </p:cNvPr>
          <p:cNvCxnSpPr>
            <a:cxnSpLocks/>
          </p:cNvCxnSpPr>
          <p:nvPr/>
        </p:nvCxnSpPr>
        <p:spPr>
          <a:xfrm>
            <a:off x="2299224" y="5212652"/>
            <a:ext cx="61634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7" name="矩形 36">
            <a:extLst>
              <a:ext uri="{FF2B5EF4-FFF2-40B4-BE49-F238E27FC236}">
                <a16:creationId xmlns:a16="http://schemas.microsoft.com/office/drawing/2014/main" xmlns="" id="{ABD9FDA8-7A9D-4DBD-8D19-2F1E49699158}"/>
              </a:ext>
            </a:extLst>
          </p:cNvPr>
          <p:cNvSpPr/>
          <p:nvPr/>
        </p:nvSpPr>
        <p:spPr>
          <a:xfrm>
            <a:off x="1860056" y="4525132"/>
            <a:ext cx="2111033" cy="369332"/>
          </a:xfrm>
          <a:prstGeom prst="rect">
            <a:avLst/>
          </a:prstGeom>
        </p:spPr>
        <p:txBody>
          <a:bodyPr wrap="square">
            <a:spAutoFit/>
          </a:bodyPr>
          <a:lstStyle/>
          <a:p>
            <a:pPr algn="ctr"/>
            <a:r>
              <a:rPr lang="zh-CN" altLang="en-US" dirty="0">
                <a:solidFill>
                  <a:schemeClr val="tx1">
                    <a:lumMod val="50000"/>
                    <a:lumOff val="50000"/>
                  </a:schemeClr>
                </a:solidFill>
                <a:latin typeface="黑体" panose="02010609060101010101" pitchFamily="49" charset="-122"/>
                <a:ea typeface="黑体" panose="02010609060101010101" pitchFamily="49" charset="-122"/>
              </a:rPr>
              <a:t>应用</a:t>
            </a:r>
            <a:r>
              <a:rPr lang="en-US" altLang="zh-CN" dirty="0">
                <a:solidFill>
                  <a:schemeClr val="tx1">
                    <a:lumMod val="50000"/>
                    <a:lumOff val="50000"/>
                  </a:schemeClr>
                </a:solidFill>
                <a:latin typeface="黑体" panose="02010609060101010101" pitchFamily="49" charset="-122"/>
                <a:ea typeface="黑体" panose="02010609060101010101" pitchFamily="49" charset="-122"/>
              </a:rPr>
              <a:t>-</a:t>
            </a:r>
            <a:r>
              <a:rPr lang="zh-CN" altLang="en-US" dirty="0">
                <a:solidFill>
                  <a:schemeClr val="tx1">
                    <a:lumMod val="50000"/>
                    <a:lumOff val="50000"/>
                  </a:schemeClr>
                </a:solidFill>
                <a:latin typeface="黑体" panose="02010609060101010101" pitchFamily="49" charset="-122"/>
                <a:ea typeface="黑体" panose="02010609060101010101" pitchFamily="49" charset="-122"/>
              </a:rPr>
              <a:t>延迟</a:t>
            </a:r>
            <a:endParaRPr lang="en-US" altLang="zh-CN" dirty="0">
              <a:solidFill>
                <a:schemeClr val="tx1">
                  <a:lumMod val="50000"/>
                  <a:lumOff val="50000"/>
                </a:schemeClr>
              </a:solidFill>
              <a:latin typeface="黑体" panose="02010609060101010101" pitchFamily="49" charset="-122"/>
              <a:ea typeface="黑体" panose="02010609060101010101" pitchFamily="49" charset="-122"/>
            </a:endParaRPr>
          </a:p>
        </p:txBody>
      </p:sp>
      <p:cxnSp>
        <p:nvCxnSpPr>
          <p:cNvPr id="39" name="直接箭头连接符 38">
            <a:extLst>
              <a:ext uri="{FF2B5EF4-FFF2-40B4-BE49-F238E27FC236}">
                <a16:creationId xmlns:a16="http://schemas.microsoft.com/office/drawing/2014/main" xmlns="" id="{4CA8B2CE-A74B-4316-B100-B711A387F17D}"/>
              </a:ext>
            </a:extLst>
          </p:cNvPr>
          <p:cNvCxnSpPr>
            <a:cxnSpLocks/>
          </p:cNvCxnSpPr>
          <p:nvPr/>
        </p:nvCxnSpPr>
        <p:spPr>
          <a:xfrm flipH="1">
            <a:off x="1858559" y="5212652"/>
            <a:ext cx="440664" cy="3577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2" name="矩形 41">
            <a:extLst>
              <a:ext uri="{FF2B5EF4-FFF2-40B4-BE49-F238E27FC236}">
                <a16:creationId xmlns:a16="http://schemas.microsoft.com/office/drawing/2014/main" xmlns="" id="{6CC2CEC3-8AA3-4D83-BDF1-C4771BE26D58}"/>
              </a:ext>
            </a:extLst>
          </p:cNvPr>
          <p:cNvSpPr/>
          <p:nvPr/>
        </p:nvSpPr>
        <p:spPr>
          <a:xfrm>
            <a:off x="1331906" y="5516930"/>
            <a:ext cx="2708920" cy="369332"/>
          </a:xfrm>
          <a:prstGeom prst="rect">
            <a:avLst/>
          </a:prstGeom>
        </p:spPr>
        <p:txBody>
          <a:bodyPr wrap="square">
            <a:spAutoFit/>
          </a:bodyPr>
          <a:lstStyle/>
          <a:p>
            <a:pPr algn="ctr"/>
            <a:r>
              <a:rPr lang="zh-CN" altLang="en-US" dirty="0">
                <a:solidFill>
                  <a:schemeClr val="tx1">
                    <a:lumMod val="50000"/>
                    <a:lumOff val="50000"/>
                  </a:schemeClr>
                </a:solidFill>
                <a:latin typeface="黑体" panose="02010609060101010101" pitchFamily="49" charset="-122"/>
                <a:ea typeface="黑体" panose="02010609060101010101" pitchFamily="49" charset="-122"/>
              </a:rPr>
              <a:t>量尺</a:t>
            </a:r>
            <a:r>
              <a:rPr lang="en-US" altLang="zh-CN" dirty="0">
                <a:solidFill>
                  <a:schemeClr val="tx1">
                    <a:lumMod val="50000"/>
                    <a:lumOff val="50000"/>
                  </a:schemeClr>
                </a:solidFill>
                <a:latin typeface="黑体" panose="02010609060101010101" pitchFamily="49" charset="-122"/>
                <a:ea typeface="黑体" panose="02010609060101010101" pitchFamily="49" charset="-122"/>
              </a:rPr>
              <a:t>-</a:t>
            </a:r>
            <a:r>
              <a:rPr lang="zh-CN" altLang="en-US" dirty="0">
                <a:solidFill>
                  <a:schemeClr val="tx1">
                    <a:lumMod val="50000"/>
                    <a:lumOff val="50000"/>
                  </a:schemeClr>
                </a:solidFill>
                <a:latin typeface="黑体" panose="02010609060101010101" pitchFamily="49" charset="-122"/>
                <a:ea typeface="黑体" panose="02010609060101010101" pitchFamily="49" charset="-122"/>
              </a:rPr>
              <a:t>压力</a:t>
            </a:r>
            <a:r>
              <a:rPr lang="en-US" altLang="zh-CN" dirty="0">
                <a:solidFill>
                  <a:schemeClr val="tx1">
                    <a:lumMod val="50000"/>
                    <a:lumOff val="50000"/>
                  </a:schemeClr>
                </a:solidFill>
                <a:latin typeface="黑体" panose="02010609060101010101" pitchFamily="49" charset="-122"/>
                <a:ea typeface="黑体" panose="02010609060101010101" pitchFamily="49" charset="-122"/>
              </a:rPr>
              <a:t>(QPS)</a:t>
            </a:r>
          </a:p>
        </p:txBody>
      </p:sp>
      <p:sp>
        <p:nvSpPr>
          <p:cNvPr id="44" name="矩形 43">
            <a:extLst>
              <a:ext uri="{FF2B5EF4-FFF2-40B4-BE49-F238E27FC236}">
                <a16:creationId xmlns:a16="http://schemas.microsoft.com/office/drawing/2014/main" xmlns="" id="{7388CE03-D38B-455C-9EAE-E17B8264CDD6}"/>
              </a:ext>
            </a:extLst>
          </p:cNvPr>
          <p:cNvSpPr/>
          <p:nvPr/>
        </p:nvSpPr>
        <p:spPr>
          <a:xfrm>
            <a:off x="1858558" y="5213393"/>
            <a:ext cx="2708920" cy="369332"/>
          </a:xfrm>
          <a:prstGeom prst="rect">
            <a:avLst/>
          </a:prstGeom>
        </p:spPr>
        <p:txBody>
          <a:bodyPr wrap="square">
            <a:spAutoFit/>
          </a:bodyPr>
          <a:lstStyle/>
          <a:p>
            <a:pPr algn="ctr"/>
            <a:r>
              <a:rPr lang="zh-CN" altLang="en-US" dirty="0">
                <a:solidFill>
                  <a:schemeClr val="tx1">
                    <a:lumMod val="50000"/>
                    <a:lumOff val="50000"/>
                  </a:schemeClr>
                </a:solidFill>
                <a:latin typeface="黑体" panose="02010609060101010101" pitchFamily="49" charset="-122"/>
                <a:ea typeface="黑体" panose="02010609060101010101" pitchFamily="49" charset="-122"/>
              </a:rPr>
              <a:t>应用</a:t>
            </a:r>
            <a:r>
              <a:rPr lang="en-US" altLang="zh-CN" dirty="0">
                <a:solidFill>
                  <a:schemeClr val="tx1">
                    <a:lumMod val="50000"/>
                    <a:lumOff val="50000"/>
                  </a:schemeClr>
                </a:solidFill>
                <a:latin typeface="黑体" panose="02010609060101010101" pitchFamily="49" charset="-122"/>
                <a:ea typeface="黑体" panose="02010609060101010101" pitchFamily="49" charset="-122"/>
              </a:rPr>
              <a:t>-</a:t>
            </a:r>
            <a:r>
              <a:rPr lang="zh-CN" altLang="en-US" dirty="0">
                <a:solidFill>
                  <a:schemeClr val="tx1">
                    <a:lumMod val="50000"/>
                    <a:lumOff val="50000"/>
                  </a:schemeClr>
                </a:solidFill>
                <a:latin typeface="黑体" panose="02010609060101010101" pitchFamily="49" charset="-122"/>
                <a:ea typeface="黑体" panose="02010609060101010101" pitchFamily="49" charset="-122"/>
              </a:rPr>
              <a:t>压力</a:t>
            </a:r>
            <a:r>
              <a:rPr lang="en-US" altLang="zh-CN" dirty="0">
                <a:solidFill>
                  <a:schemeClr val="tx1">
                    <a:lumMod val="50000"/>
                    <a:lumOff val="50000"/>
                  </a:schemeClr>
                </a:solidFill>
                <a:latin typeface="黑体" panose="02010609060101010101" pitchFamily="49" charset="-122"/>
                <a:ea typeface="黑体" panose="02010609060101010101" pitchFamily="49" charset="-122"/>
              </a:rPr>
              <a:t>(QPS)</a:t>
            </a:r>
          </a:p>
        </p:txBody>
      </p:sp>
      <p:sp>
        <p:nvSpPr>
          <p:cNvPr id="46" name="矩形: 圆角 45">
            <a:extLst>
              <a:ext uri="{FF2B5EF4-FFF2-40B4-BE49-F238E27FC236}">
                <a16:creationId xmlns:a16="http://schemas.microsoft.com/office/drawing/2014/main" xmlns="" id="{4C93F089-881F-4984-9D51-E076CCAB0DDA}"/>
              </a:ext>
            </a:extLst>
          </p:cNvPr>
          <p:cNvSpPr/>
          <p:nvPr/>
        </p:nvSpPr>
        <p:spPr>
          <a:xfrm>
            <a:off x="1622243" y="2304518"/>
            <a:ext cx="5137915" cy="1385659"/>
          </a:xfrm>
          <a:prstGeom prst="roundRect">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47" name="矩形: 圆角 46">
            <a:extLst>
              <a:ext uri="{FF2B5EF4-FFF2-40B4-BE49-F238E27FC236}">
                <a16:creationId xmlns:a16="http://schemas.microsoft.com/office/drawing/2014/main" xmlns="" id="{79A74F73-7400-4E8C-BC31-343B51955507}"/>
              </a:ext>
            </a:extLst>
          </p:cNvPr>
          <p:cNvSpPr/>
          <p:nvPr/>
        </p:nvSpPr>
        <p:spPr>
          <a:xfrm>
            <a:off x="1622242" y="4346395"/>
            <a:ext cx="5137916" cy="1599171"/>
          </a:xfrm>
          <a:prstGeom prst="roundRect">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33" name="右箭头 19">
            <a:extLst>
              <a:ext uri="{FF2B5EF4-FFF2-40B4-BE49-F238E27FC236}">
                <a16:creationId xmlns:a16="http://schemas.microsoft.com/office/drawing/2014/main" xmlns="" id="{E4FE11B3-C628-41C2-AF9E-0B208354894E}"/>
              </a:ext>
            </a:extLst>
          </p:cNvPr>
          <p:cNvSpPr/>
          <p:nvPr/>
        </p:nvSpPr>
        <p:spPr>
          <a:xfrm>
            <a:off x="3453489" y="5019453"/>
            <a:ext cx="1285875" cy="267983"/>
          </a:xfrm>
          <a:prstGeom prst="rightArrow">
            <a:avLst>
              <a:gd name="adj1" fmla="val 28674"/>
              <a:gd name="adj2" fmla="val 67771"/>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xmlns="" id="{DFEC5826-87F4-4F69-9021-2AA301DE7E27}"/>
              </a:ext>
            </a:extLst>
          </p:cNvPr>
          <p:cNvSpPr/>
          <p:nvPr/>
        </p:nvSpPr>
        <p:spPr>
          <a:xfrm>
            <a:off x="3255985" y="4696856"/>
            <a:ext cx="1572592" cy="369332"/>
          </a:xfrm>
          <a:prstGeom prst="rect">
            <a:avLst/>
          </a:prstGeom>
        </p:spPr>
        <p:txBody>
          <a:bodyPr wrap="square">
            <a:spAutoFit/>
          </a:bodyPr>
          <a:lstStyle/>
          <a:p>
            <a:pPr algn="ctr"/>
            <a:r>
              <a:rPr lang="zh-CN" altLang="en-US" dirty="0">
                <a:latin typeface="黑体" panose="02010609060101010101" pitchFamily="49" charset="-122"/>
                <a:ea typeface="黑体" panose="02010609060101010101" pitchFamily="49" charset="-122"/>
              </a:rPr>
              <a:t>模块化</a:t>
            </a:r>
            <a:endParaRPr lang="en-US" altLang="zh-CN" dirty="0">
              <a:latin typeface="黑体" panose="02010609060101010101" pitchFamily="49" charset="-122"/>
              <a:ea typeface="黑体" panose="02010609060101010101" pitchFamily="49" charset="-122"/>
            </a:endParaRPr>
          </a:p>
        </p:txBody>
      </p:sp>
      <p:sp>
        <p:nvSpPr>
          <p:cNvPr id="40" name="矩形 39">
            <a:extLst>
              <a:ext uri="{FF2B5EF4-FFF2-40B4-BE49-F238E27FC236}">
                <a16:creationId xmlns:a16="http://schemas.microsoft.com/office/drawing/2014/main" xmlns="" id="{A78E12CD-B0A0-7C4E-99D7-CEBC805DECC5}"/>
              </a:ext>
            </a:extLst>
          </p:cNvPr>
          <p:cNvSpPr/>
          <p:nvPr/>
        </p:nvSpPr>
        <p:spPr>
          <a:xfrm>
            <a:off x="6612224" y="2796414"/>
            <a:ext cx="2270202" cy="789255"/>
          </a:xfrm>
          <a:prstGeom prst="rect">
            <a:avLst/>
          </a:prstGeom>
        </p:spPr>
        <p:txBody>
          <a:bodyPr wrap="square">
            <a:spAutoFit/>
          </a:bodyPr>
          <a:lstStyle/>
          <a:p>
            <a:pPr lvl="1">
              <a:lnSpc>
                <a:spcPts val="2800"/>
              </a:lnSpc>
            </a:pPr>
            <a:r>
              <a:rPr lang="zh-CN" altLang="en-US" sz="2000" b="1" dirty="0">
                <a:solidFill>
                  <a:schemeClr val="accent1"/>
                </a:solidFill>
                <a:latin typeface="+mn-ea"/>
              </a:rPr>
              <a:t>表示某种</a:t>
            </a:r>
            <a:r>
              <a:rPr lang="zh-CN" altLang="en-US" sz="2000" b="1" dirty="0">
                <a:solidFill>
                  <a:srgbClr val="FF0000"/>
                </a:solidFill>
                <a:latin typeface="+mn-ea"/>
              </a:rPr>
              <a:t>资源的当前压力</a:t>
            </a:r>
            <a:endParaRPr lang="en-US" altLang="zh-CN" sz="2000" b="1" dirty="0">
              <a:solidFill>
                <a:srgbClr val="FF0000"/>
              </a:solidFill>
              <a:latin typeface="+mn-ea"/>
            </a:endParaRPr>
          </a:p>
        </p:txBody>
      </p:sp>
      <p:sp>
        <p:nvSpPr>
          <p:cNvPr id="41" name="iconfont-1049-809666">
            <a:extLst>
              <a:ext uri="{FF2B5EF4-FFF2-40B4-BE49-F238E27FC236}">
                <a16:creationId xmlns:a16="http://schemas.microsoft.com/office/drawing/2014/main" xmlns="" id="{D997CABC-7C35-CB4F-9738-32E4AD7DE7BB}"/>
              </a:ext>
            </a:extLst>
          </p:cNvPr>
          <p:cNvSpPr>
            <a:spLocks noChangeAspect="1"/>
          </p:cNvSpPr>
          <p:nvPr/>
        </p:nvSpPr>
        <p:spPr bwMode="auto">
          <a:xfrm>
            <a:off x="7607633" y="2389778"/>
            <a:ext cx="427317" cy="427317"/>
          </a:xfrm>
          <a:custGeom>
            <a:avLst/>
            <a:gdLst>
              <a:gd name="T0" fmla="*/ 11378 w 12800"/>
              <a:gd name="T1" fmla="*/ 10472 h 12800"/>
              <a:gd name="T2" fmla="*/ 10967 w 12800"/>
              <a:gd name="T3" fmla="*/ 8065 h 12800"/>
              <a:gd name="T4" fmla="*/ 12800 w 12800"/>
              <a:gd name="T5" fmla="*/ 5759 h 12800"/>
              <a:gd name="T6" fmla="*/ 10804 w 12800"/>
              <a:gd name="T7" fmla="*/ 4351 h 12800"/>
              <a:gd name="T8" fmla="*/ 10472 w 12800"/>
              <a:gd name="T9" fmla="*/ 1422 h 12800"/>
              <a:gd name="T10" fmla="*/ 8065 w 12800"/>
              <a:gd name="T11" fmla="*/ 1840 h 12800"/>
              <a:gd name="T12" fmla="*/ 5759 w 12800"/>
              <a:gd name="T13" fmla="*/ 0 h 12800"/>
              <a:gd name="T14" fmla="*/ 4355 w 12800"/>
              <a:gd name="T15" fmla="*/ 2000 h 12800"/>
              <a:gd name="T16" fmla="*/ 1422 w 12800"/>
              <a:gd name="T17" fmla="*/ 2328 h 12800"/>
              <a:gd name="T18" fmla="*/ 1843 w 12800"/>
              <a:gd name="T19" fmla="*/ 4735 h 12800"/>
              <a:gd name="T20" fmla="*/ 0 w 12800"/>
              <a:gd name="T21" fmla="*/ 7041 h 12800"/>
              <a:gd name="T22" fmla="*/ 2001 w 12800"/>
              <a:gd name="T23" fmla="*/ 8444 h 12800"/>
              <a:gd name="T24" fmla="*/ 2328 w 12800"/>
              <a:gd name="T25" fmla="*/ 11378 h 12800"/>
              <a:gd name="T26" fmla="*/ 4735 w 12800"/>
              <a:gd name="T27" fmla="*/ 10959 h 12800"/>
              <a:gd name="T28" fmla="*/ 7041 w 12800"/>
              <a:gd name="T29" fmla="*/ 12800 h 12800"/>
              <a:gd name="T30" fmla="*/ 8452 w 12800"/>
              <a:gd name="T31" fmla="*/ 10799 h 12800"/>
              <a:gd name="T32" fmla="*/ 8277 w 12800"/>
              <a:gd name="T33" fmla="*/ 9783 h 12800"/>
              <a:gd name="T34" fmla="*/ 7110 w 12800"/>
              <a:gd name="T35" fmla="*/ 10554 h 12800"/>
              <a:gd name="T36" fmla="*/ 5759 w 12800"/>
              <a:gd name="T37" fmla="*/ 11815 h 12800"/>
              <a:gd name="T38" fmla="*/ 5663 w 12800"/>
              <a:gd name="T39" fmla="*/ 10214 h 12800"/>
              <a:gd name="T40" fmla="*/ 4225 w 12800"/>
              <a:gd name="T41" fmla="*/ 9617 h 12800"/>
              <a:gd name="T42" fmla="*/ 3024 w 12800"/>
              <a:gd name="T43" fmla="*/ 10682 h 12800"/>
              <a:gd name="T44" fmla="*/ 2961 w 12800"/>
              <a:gd name="T45" fmla="*/ 8835 h 12800"/>
              <a:gd name="T46" fmla="*/ 2680 w 12800"/>
              <a:gd name="T47" fmla="*/ 7465 h 12800"/>
              <a:gd name="T48" fmla="*/ 951 w 12800"/>
              <a:gd name="T49" fmla="*/ 7006 h 12800"/>
              <a:gd name="T50" fmla="*/ 951 w 12800"/>
              <a:gd name="T51" fmla="*/ 5794 h 12800"/>
              <a:gd name="T52" fmla="*/ 2680 w 12800"/>
              <a:gd name="T53" fmla="*/ 5335 h 12800"/>
              <a:gd name="T54" fmla="*/ 2961 w 12800"/>
              <a:gd name="T55" fmla="*/ 3965 h 12800"/>
              <a:gd name="T56" fmla="*/ 3024 w 12800"/>
              <a:gd name="T57" fmla="*/ 2118 h 12800"/>
              <a:gd name="T58" fmla="*/ 4225 w 12800"/>
              <a:gd name="T59" fmla="*/ 3183 h 12800"/>
              <a:gd name="T60" fmla="*/ 5663 w 12800"/>
              <a:gd name="T61" fmla="*/ 2586 h 12800"/>
              <a:gd name="T62" fmla="*/ 5759 w 12800"/>
              <a:gd name="T63" fmla="*/ 985 h 12800"/>
              <a:gd name="T64" fmla="*/ 7110 w 12800"/>
              <a:gd name="T65" fmla="*/ 2246 h 12800"/>
              <a:gd name="T66" fmla="*/ 8277 w 12800"/>
              <a:gd name="T67" fmla="*/ 3017 h 12800"/>
              <a:gd name="T68" fmla="*/ 9824 w 12800"/>
              <a:gd name="T69" fmla="*/ 2118 h 12800"/>
              <a:gd name="T70" fmla="*/ 10682 w 12800"/>
              <a:gd name="T71" fmla="*/ 2976 h 12800"/>
              <a:gd name="T72" fmla="*/ 9783 w 12800"/>
              <a:gd name="T73" fmla="*/ 4523 h 12800"/>
              <a:gd name="T74" fmla="*/ 10554 w 12800"/>
              <a:gd name="T75" fmla="*/ 5690 h 12800"/>
              <a:gd name="T76" fmla="*/ 11815 w 12800"/>
              <a:gd name="T77" fmla="*/ 7041 h 12800"/>
              <a:gd name="T78" fmla="*/ 10214 w 12800"/>
              <a:gd name="T79" fmla="*/ 7137 h 12800"/>
              <a:gd name="T80" fmla="*/ 9617 w 12800"/>
              <a:gd name="T81" fmla="*/ 8575 h 12800"/>
              <a:gd name="T82" fmla="*/ 10682 w 12800"/>
              <a:gd name="T83" fmla="*/ 9776 h 12800"/>
              <a:gd name="T84" fmla="*/ 8835 w 12800"/>
              <a:gd name="T85" fmla="*/ 9839 h 12800"/>
              <a:gd name="T86" fmla="*/ 8721 w 12800"/>
              <a:gd name="T87" fmla="*/ 6470 h 12800"/>
              <a:gd name="T88" fmla="*/ 6470 w 12800"/>
              <a:gd name="T89" fmla="*/ 8721 h 12800"/>
              <a:gd name="T90" fmla="*/ 6470 w 12800"/>
              <a:gd name="T91" fmla="*/ 5204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00" h="12800">
                <a:moveTo>
                  <a:pt x="9186" y="11431"/>
                </a:moveTo>
                <a:cubicBezTo>
                  <a:pt x="9559" y="11749"/>
                  <a:pt x="10126" y="11725"/>
                  <a:pt x="10472" y="11378"/>
                </a:cubicBezTo>
                <a:lnTo>
                  <a:pt x="11378" y="10472"/>
                </a:lnTo>
                <a:cubicBezTo>
                  <a:pt x="11725" y="10126"/>
                  <a:pt x="11748" y="9558"/>
                  <a:pt x="11431" y="9186"/>
                </a:cubicBezTo>
                <a:cubicBezTo>
                  <a:pt x="11431" y="9186"/>
                  <a:pt x="10754" y="8547"/>
                  <a:pt x="10804" y="8441"/>
                </a:cubicBezTo>
                <a:cubicBezTo>
                  <a:pt x="10909" y="8213"/>
                  <a:pt x="10855" y="8073"/>
                  <a:pt x="10967" y="8065"/>
                </a:cubicBezTo>
                <a:cubicBezTo>
                  <a:pt x="11287" y="8039"/>
                  <a:pt x="11928" y="7988"/>
                  <a:pt x="11928" y="7988"/>
                </a:cubicBezTo>
                <a:cubicBezTo>
                  <a:pt x="12416" y="7949"/>
                  <a:pt x="12800" y="7531"/>
                  <a:pt x="12800" y="7041"/>
                </a:cubicBezTo>
                <a:lnTo>
                  <a:pt x="12800" y="5759"/>
                </a:lnTo>
                <a:cubicBezTo>
                  <a:pt x="12800" y="5270"/>
                  <a:pt x="12415" y="4851"/>
                  <a:pt x="11928" y="4812"/>
                </a:cubicBezTo>
                <a:cubicBezTo>
                  <a:pt x="11928" y="4812"/>
                  <a:pt x="11000" y="4846"/>
                  <a:pt x="10961" y="4739"/>
                </a:cubicBezTo>
                <a:cubicBezTo>
                  <a:pt x="10874" y="4499"/>
                  <a:pt x="10732" y="4435"/>
                  <a:pt x="10804" y="4351"/>
                </a:cubicBezTo>
                <a:lnTo>
                  <a:pt x="11431" y="3614"/>
                </a:lnTo>
                <a:cubicBezTo>
                  <a:pt x="11749" y="3241"/>
                  <a:pt x="11725" y="2674"/>
                  <a:pt x="11378" y="2328"/>
                </a:cubicBezTo>
                <a:lnTo>
                  <a:pt x="10472" y="1422"/>
                </a:lnTo>
                <a:cubicBezTo>
                  <a:pt x="10126" y="1075"/>
                  <a:pt x="9558" y="1052"/>
                  <a:pt x="9186" y="1369"/>
                </a:cubicBezTo>
                <a:cubicBezTo>
                  <a:pt x="9186" y="1369"/>
                  <a:pt x="8548" y="2046"/>
                  <a:pt x="8441" y="1996"/>
                </a:cubicBezTo>
                <a:cubicBezTo>
                  <a:pt x="8214" y="1891"/>
                  <a:pt x="8074" y="1949"/>
                  <a:pt x="8065" y="1840"/>
                </a:cubicBezTo>
                <a:cubicBezTo>
                  <a:pt x="8039" y="1518"/>
                  <a:pt x="7988" y="872"/>
                  <a:pt x="7988" y="872"/>
                </a:cubicBezTo>
                <a:cubicBezTo>
                  <a:pt x="7949" y="384"/>
                  <a:pt x="7531" y="0"/>
                  <a:pt x="7041" y="0"/>
                </a:cubicBezTo>
                <a:lnTo>
                  <a:pt x="5759" y="0"/>
                </a:lnTo>
                <a:cubicBezTo>
                  <a:pt x="5270" y="0"/>
                  <a:pt x="4851" y="385"/>
                  <a:pt x="4812" y="872"/>
                </a:cubicBezTo>
                <a:cubicBezTo>
                  <a:pt x="4812" y="872"/>
                  <a:pt x="4848" y="1799"/>
                  <a:pt x="4742" y="1838"/>
                </a:cubicBezTo>
                <a:cubicBezTo>
                  <a:pt x="4502" y="1925"/>
                  <a:pt x="4438" y="2071"/>
                  <a:pt x="4355" y="2000"/>
                </a:cubicBezTo>
                <a:lnTo>
                  <a:pt x="3614" y="1369"/>
                </a:lnTo>
                <a:cubicBezTo>
                  <a:pt x="3241" y="1051"/>
                  <a:pt x="2674" y="1075"/>
                  <a:pt x="2328" y="1422"/>
                </a:cubicBezTo>
                <a:lnTo>
                  <a:pt x="1422" y="2328"/>
                </a:lnTo>
                <a:cubicBezTo>
                  <a:pt x="1075" y="2674"/>
                  <a:pt x="1052" y="3242"/>
                  <a:pt x="1369" y="3614"/>
                </a:cubicBezTo>
                <a:cubicBezTo>
                  <a:pt x="1369" y="3614"/>
                  <a:pt x="2047" y="4250"/>
                  <a:pt x="1998" y="4355"/>
                </a:cubicBezTo>
                <a:cubicBezTo>
                  <a:pt x="1892" y="4584"/>
                  <a:pt x="1951" y="4726"/>
                  <a:pt x="1843" y="4735"/>
                </a:cubicBezTo>
                <a:lnTo>
                  <a:pt x="872" y="4812"/>
                </a:lnTo>
                <a:cubicBezTo>
                  <a:pt x="384" y="4851"/>
                  <a:pt x="0" y="5269"/>
                  <a:pt x="0" y="5759"/>
                </a:cubicBezTo>
                <a:lnTo>
                  <a:pt x="0" y="7041"/>
                </a:lnTo>
                <a:cubicBezTo>
                  <a:pt x="0" y="7530"/>
                  <a:pt x="385" y="7949"/>
                  <a:pt x="872" y="7988"/>
                </a:cubicBezTo>
                <a:cubicBezTo>
                  <a:pt x="872" y="7988"/>
                  <a:pt x="1811" y="7985"/>
                  <a:pt x="1842" y="8069"/>
                </a:cubicBezTo>
                <a:cubicBezTo>
                  <a:pt x="1929" y="8306"/>
                  <a:pt x="2071" y="8361"/>
                  <a:pt x="2001" y="8444"/>
                </a:cubicBezTo>
                <a:lnTo>
                  <a:pt x="1369" y="9186"/>
                </a:lnTo>
                <a:cubicBezTo>
                  <a:pt x="1051" y="9559"/>
                  <a:pt x="1075" y="10126"/>
                  <a:pt x="1422" y="10472"/>
                </a:cubicBezTo>
                <a:lnTo>
                  <a:pt x="2328" y="11378"/>
                </a:lnTo>
                <a:cubicBezTo>
                  <a:pt x="2674" y="11725"/>
                  <a:pt x="3242" y="11748"/>
                  <a:pt x="3614" y="11431"/>
                </a:cubicBezTo>
                <a:cubicBezTo>
                  <a:pt x="3614" y="11431"/>
                  <a:pt x="4252" y="10754"/>
                  <a:pt x="4359" y="10804"/>
                </a:cubicBezTo>
                <a:cubicBezTo>
                  <a:pt x="4586" y="10909"/>
                  <a:pt x="4732" y="10917"/>
                  <a:pt x="4735" y="10959"/>
                </a:cubicBezTo>
                <a:cubicBezTo>
                  <a:pt x="4761" y="11282"/>
                  <a:pt x="4812" y="11928"/>
                  <a:pt x="4812" y="11928"/>
                </a:cubicBezTo>
                <a:cubicBezTo>
                  <a:pt x="4851" y="12416"/>
                  <a:pt x="5269" y="12800"/>
                  <a:pt x="5759" y="12800"/>
                </a:cubicBezTo>
                <a:lnTo>
                  <a:pt x="7041" y="12800"/>
                </a:lnTo>
                <a:cubicBezTo>
                  <a:pt x="7530" y="12800"/>
                  <a:pt x="7949" y="12415"/>
                  <a:pt x="7988" y="11928"/>
                </a:cubicBezTo>
                <a:cubicBezTo>
                  <a:pt x="7988" y="11928"/>
                  <a:pt x="7961" y="10997"/>
                  <a:pt x="8072" y="10957"/>
                </a:cubicBezTo>
                <a:cubicBezTo>
                  <a:pt x="8201" y="10910"/>
                  <a:pt x="8327" y="10857"/>
                  <a:pt x="8452" y="10799"/>
                </a:cubicBezTo>
                <a:cubicBezTo>
                  <a:pt x="8554" y="10751"/>
                  <a:pt x="9186" y="11431"/>
                  <a:pt x="9186" y="11431"/>
                </a:cubicBezTo>
                <a:close/>
                <a:moveTo>
                  <a:pt x="8575" y="9617"/>
                </a:moveTo>
                <a:lnTo>
                  <a:pt x="8277" y="9783"/>
                </a:lnTo>
                <a:cubicBezTo>
                  <a:pt x="8020" y="9926"/>
                  <a:pt x="7748" y="10039"/>
                  <a:pt x="7465" y="10120"/>
                </a:cubicBezTo>
                <a:lnTo>
                  <a:pt x="7137" y="10214"/>
                </a:lnTo>
                <a:lnTo>
                  <a:pt x="7110" y="10554"/>
                </a:lnTo>
                <a:lnTo>
                  <a:pt x="7006" y="11849"/>
                </a:lnTo>
                <a:cubicBezTo>
                  <a:pt x="7008" y="11824"/>
                  <a:pt x="7018" y="11815"/>
                  <a:pt x="7041" y="11815"/>
                </a:cubicBezTo>
                <a:lnTo>
                  <a:pt x="5759" y="11815"/>
                </a:lnTo>
                <a:cubicBezTo>
                  <a:pt x="5782" y="11815"/>
                  <a:pt x="5792" y="11825"/>
                  <a:pt x="5794" y="11849"/>
                </a:cubicBezTo>
                <a:lnTo>
                  <a:pt x="5690" y="10554"/>
                </a:lnTo>
                <a:lnTo>
                  <a:pt x="5663" y="10214"/>
                </a:lnTo>
                <a:lnTo>
                  <a:pt x="5335" y="10120"/>
                </a:lnTo>
                <a:cubicBezTo>
                  <a:pt x="5052" y="10039"/>
                  <a:pt x="4780" y="9926"/>
                  <a:pt x="4523" y="9783"/>
                </a:cubicBezTo>
                <a:lnTo>
                  <a:pt x="4225" y="9617"/>
                </a:lnTo>
                <a:lnTo>
                  <a:pt x="3965" y="9839"/>
                </a:lnTo>
                <a:lnTo>
                  <a:pt x="2976" y="10682"/>
                </a:lnTo>
                <a:cubicBezTo>
                  <a:pt x="2995" y="10665"/>
                  <a:pt x="3007" y="10666"/>
                  <a:pt x="3024" y="10682"/>
                </a:cubicBezTo>
                <a:lnTo>
                  <a:pt x="2118" y="9776"/>
                </a:lnTo>
                <a:cubicBezTo>
                  <a:pt x="2134" y="9792"/>
                  <a:pt x="2134" y="9806"/>
                  <a:pt x="2118" y="9824"/>
                </a:cubicBezTo>
                <a:lnTo>
                  <a:pt x="2961" y="8835"/>
                </a:lnTo>
                <a:lnTo>
                  <a:pt x="3183" y="8575"/>
                </a:lnTo>
                <a:lnTo>
                  <a:pt x="3017" y="8277"/>
                </a:lnTo>
                <a:cubicBezTo>
                  <a:pt x="2874" y="8020"/>
                  <a:pt x="2761" y="7748"/>
                  <a:pt x="2680" y="7465"/>
                </a:cubicBezTo>
                <a:lnTo>
                  <a:pt x="2586" y="7137"/>
                </a:lnTo>
                <a:lnTo>
                  <a:pt x="2246" y="7110"/>
                </a:lnTo>
                <a:lnTo>
                  <a:pt x="951" y="7006"/>
                </a:lnTo>
                <a:cubicBezTo>
                  <a:pt x="976" y="7008"/>
                  <a:pt x="985" y="7018"/>
                  <a:pt x="985" y="7041"/>
                </a:cubicBezTo>
                <a:lnTo>
                  <a:pt x="985" y="5759"/>
                </a:lnTo>
                <a:cubicBezTo>
                  <a:pt x="985" y="5782"/>
                  <a:pt x="975" y="5792"/>
                  <a:pt x="951" y="5794"/>
                </a:cubicBezTo>
                <a:lnTo>
                  <a:pt x="2246" y="5690"/>
                </a:lnTo>
                <a:lnTo>
                  <a:pt x="2586" y="5663"/>
                </a:lnTo>
                <a:lnTo>
                  <a:pt x="2680" y="5335"/>
                </a:lnTo>
                <a:cubicBezTo>
                  <a:pt x="2761" y="5052"/>
                  <a:pt x="2874" y="4780"/>
                  <a:pt x="3017" y="4523"/>
                </a:cubicBezTo>
                <a:lnTo>
                  <a:pt x="3183" y="4225"/>
                </a:lnTo>
                <a:lnTo>
                  <a:pt x="2961" y="3965"/>
                </a:lnTo>
                <a:lnTo>
                  <a:pt x="2118" y="2976"/>
                </a:lnTo>
                <a:cubicBezTo>
                  <a:pt x="2135" y="2995"/>
                  <a:pt x="2134" y="3007"/>
                  <a:pt x="2118" y="3024"/>
                </a:cubicBezTo>
                <a:lnTo>
                  <a:pt x="3024" y="2118"/>
                </a:lnTo>
                <a:cubicBezTo>
                  <a:pt x="3008" y="2134"/>
                  <a:pt x="2994" y="2134"/>
                  <a:pt x="2976" y="2118"/>
                </a:cubicBezTo>
                <a:lnTo>
                  <a:pt x="3965" y="2961"/>
                </a:lnTo>
                <a:lnTo>
                  <a:pt x="4225" y="3183"/>
                </a:lnTo>
                <a:lnTo>
                  <a:pt x="4523" y="3017"/>
                </a:lnTo>
                <a:cubicBezTo>
                  <a:pt x="4780" y="2874"/>
                  <a:pt x="5052" y="2761"/>
                  <a:pt x="5335" y="2680"/>
                </a:cubicBezTo>
                <a:lnTo>
                  <a:pt x="5663" y="2586"/>
                </a:lnTo>
                <a:lnTo>
                  <a:pt x="5690" y="2246"/>
                </a:lnTo>
                <a:lnTo>
                  <a:pt x="5794" y="951"/>
                </a:lnTo>
                <a:cubicBezTo>
                  <a:pt x="5792" y="976"/>
                  <a:pt x="5782" y="985"/>
                  <a:pt x="5759" y="985"/>
                </a:cubicBezTo>
                <a:lnTo>
                  <a:pt x="7041" y="985"/>
                </a:lnTo>
                <a:cubicBezTo>
                  <a:pt x="7018" y="985"/>
                  <a:pt x="7008" y="975"/>
                  <a:pt x="7006" y="951"/>
                </a:cubicBezTo>
                <a:lnTo>
                  <a:pt x="7110" y="2246"/>
                </a:lnTo>
                <a:lnTo>
                  <a:pt x="7137" y="2586"/>
                </a:lnTo>
                <a:lnTo>
                  <a:pt x="7465" y="2680"/>
                </a:lnTo>
                <a:cubicBezTo>
                  <a:pt x="7748" y="2761"/>
                  <a:pt x="8020" y="2874"/>
                  <a:pt x="8277" y="3017"/>
                </a:cubicBezTo>
                <a:lnTo>
                  <a:pt x="8575" y="3183"/>
                </a:lnTo>
                <a:lnTo>
                  <a:pt x="8835" y="2961"/>
                </a:lnTo>
                <a:lnTo>
                  <a:pt x="9824" y="2118"/>
                </a:lnTo>
                <a:cubicBezTo>
                  <a:pt x="9805" y="2135"/>
                  <a:pt x="9793" y="2134"/>
                  <a:pt x="9776" y="2118"/>
                </a:cubicBezTo>
                <a:lnTo>
                  <a:pt x="10682" y="3024"/>
                </a:lnTo>
                <a:cubicBezTo>
                  <a:pt x="10666" y="3008"/>
                  <a:pt x="10666" y="2994"/>
                  <a:pt x="10682" y="2976"/>
                </a:cubicBezTo>
                <a:lnTo>
                  <a:pt x="9839" y="3965"/>
                </a:lnTo>
                <a:lnTo>
                  <a:pt x="9617" y="4225"/>
                </a:lnTo>
                <a:lnTo>
                  <a:pt x="9783" y="4523"/>
                </a:lnTo>
                <a:cubicBezTo>
                  <a:pt x="9926" y="4780"/>
                  <a:pt x="10039" y="5052"/>
                  <a:pt x="10120" y="5335"/>
                </a:cubicBezTo>
                <a:lnTo>
                  <a:pt x="10214" y="5663"/>
                </a:lnTo>
                <a:lnTo>
                  <a:pt x="10554" y="5690"/>
                </a:lnTo>
                <a:lnTo>
                  <a:pt x="11849" y="5794"/>
                </a:lnTo>
                <a:cubicBezTo>
                  <a:pt x="11824" y="5792"/>
                  <a:pt x="11815" y="5782"/>
                  <a:pt x="11815" y="5759"/>
                </a:cubicBezTo>
                <a:lnTo>
                  <a:pt x="11815" y="7041"/>
                </a:lnTo>
                <a:cubicBezTo>
                  <a:pt x="11815" y="7018"/>
                  <a:pt x="11825" y="7008"/>
                  <a:pt x="11849" y="7006"/>
                </a:cubicBezTo>
                <a:lnTo>
                  <a:pt x="10554" y="7110"/>
                </a:lnTo>
                <a:lnTo>
                  <a:pt x="10214" y="7137"/>
                </a:lnTo>
                <a:lnTo>
                  <a:pt x="10120" y="7465"/>
                </a:lnTo>
                <a:cubicBezTo>
                  <a:pt x="10039" y="7748"/>
                  <a:pt x="9926" y="8020"/>
                  <a:pt x="9783" y="8277"/>
                </a:cubicBezTo>
                <a:lnTo>
                  <a:pt x="9617" y="8575"/>
                </a:lnTo>
                <a:lnTo>
                  <a:pt x="9839" y="8835"/>
                </a:lnTo>
                <a:lnTo>
                  <a:pt x="10682" y="9824"/>
                </a:lnTo>
                <a:cubicBezTo>
                  <a:pt x="10665" y="9805"/>
                  <a:pt x="10666" y="9793"/>
                  <a:pt x="10682" y="9776"/>
                </a:cubicBezTo>
                <a:lnTo>
                  <a:pt x="9776" y="10682"/>
                </a:lnTo>
                <a:cubicBezTo>
                  <a:pt x="9792" y="10666"/>
                  <a:pt x="9806" y="10666"/>
                  <a:pt x="9824" y="10682"/>
                </a:cubicBezTo>
                <a:lnTo>
                  <a:pt x="8835" y="9839"/>
                </a:lnTo>
                <a:lnTo>
                  <a:pt x="8575" y="9617"/>
                </a:lnTo>
                <a:close/>
                <a:moveTo>
                  <a:pt x="6470" y="8721"/>
                </a:moveTo>
                <a:cubicBezTo>
                  <a:pt x="7713" y="8721"/>
                  <a:pt x="8721" y="7713"/>
                  <a:pt x="8721" y="6470"/>
                </a:cubicBezTo>
                <a:cubicBezTo>
                  <a:pt x="8721" y="5227"/>
                  <a:pt x="7713" y="4220"/>
                  <a:pt x="6470" y="4220"/>
                </a:cubicBezTo>
                <a:cubicBezTo>
                  <a:pt x="5227" y="4220"/>
                  <a:pt x="4220" y="5227"/>
                  <a:pt x="4220" y="6470"/>
                </a:cubicBezTo>
                <a:cubicBezTo>
                  <a:pt x="4220" y="7713"/>
                  <a:pt x="5227" y="8721"/>
                  <a:pt x="6470" y="8721"/>
                </a:cubicBezTo>
                <a:close/>
                <a:moveTo>
                  <a:pt x="6470" y="7736"/>
                </a:moveTo>
                <a:cubicBezTo>
                  <a:pt x="5771" y="7736"/>
                  <a:pt x="5204" y="7169"/>
                  <a:pt x="5204" y="6470"/>
                </a:cubicBezTo>
                <a:cubicBezTo>
                  <a:pt x="5204" y="5771"/>
                  <a:pt x="5771" y="5204"/>
                  <a:pt x="6470" y="5204"/>
                </a:cubicBezTo>
                <a:cubicBezTo>
                  <a:pt x="7169" y="5204"/>
                  <a:pt x="7736" y="5771"/>
                  <a:pt x="7736" y="6470"/>
                </a:cubicBezTo>
                <a:cubicBezTo>
                  <a:pt x="7736" y="7169"/>
                  <a:pt x="7169" y="7736"/>
                  <a:pt x="6470" y="7736"/>
                </a:cubicBezTo>
                <a:close/>
              </a:path>
            </a:pathLst>
          </a:custGeom>
          <a:solidFill>
            <a:schemeClr val="accent1"/>
          </a:solidFill>
          <a:ln>
            <a:noFill/>
          </a:ln>
        </p:spPr>
      </p:sp>
      <p:sp>
        <p:nvSpPr>
          <p:cNvPr id="43" name="矩形 42">
            <a:extLst>
              <a:ext uri="{FF2B5EF4-FFF2-40B4-BE49-F238E27FC236}">
                <a16:creationId xmlns:a16="http://schemas.microsoft.com/office/drawing/2014/main" xmlns="" id="{A78E12CD-B0A0-7C4E-99D7-CEBC805DECC5}"/>
              </a:ext>
            </a:extLst>
          </p:cNvPr>
          <p:cNvSpPr/>
          <p:nvPr/>
        </p:nvSpPr>
        <p:spPr>
          <a:xfrm>
            <a:off x="6590848" y="4862897"/>
            <a:ext cx="2270202" cy="1148328"/>
          </a:xfrm>
          <a:prstGeom prst="rect">
            <a:avLst/>
          </a:prstGeom>
        </p:spPr>
        <p:txBody>
          <a:bodyPr wrap="square">
            <a:spAutoFit/>
          </a:bodyPr>
          <a:lstStyle/>
          <a:p>
            <a:pPr lvl="1">
              <a:lnSpc>
                <a:spcPts val="2800"/>
              </a:lnSpc>
            </a:pPr>
            <a:r>
              <a:rPr lang="zh-CN" altLang="en-US" sz="2000" b="1" dirty="0">
                <a:solidFill>
                  <a:schemeClr val="accent1"/>
                </a:solidFill>
                <a:latin typeface="+mn-ea"/>
              </a:rPr>
              <a:t>用户应用性能随某种</a:t>
            </a:r>
            <a:r>
              <a:rPr lang="zh-CN" altLang="en-US" sz="2000" b="1" dirty="0">
                <a:solidFill>
                  <a:srgbClr val="FF0000"/>
                </a:solidFill>
                <a:latin typeface="+mn-ea"/>
              </a:rPr>
              <a:t>资源压力</a:t>
            </a:r>
            <a:r>
              <a:rPr lang="zh-CN" altLang="en-US" sz="2000" b="1" dirty="0">
                <a:solidFill>
                  <a:schemeClr val="accent1"/>
                </a:solidFill>
                <a:latin typeface="+mn-ea"/>
              </a:rPr>
              <a:t>和</a:t>
            </a:r>
            <a:r>
              <a:rPr lang="zh-CN" altLang="en-US" sz="2000" b="1" dirty="0">
                <a:solidFill>
                  <a:srgbClr val="FF0000"/>
                </a:solidFill>
                <a:latin typeface="+mn-ea"/>
              </a:rPr>
              <a:t>负载变化</a:t>
            </a:r>
            <a:endParaRPr lang="en-US" altLang="zh-CN" sz="2000" b="1" dirty="0">
              <a:solidFill>
                <a:srgbClr val="FF0000"/>
              </a:solidFill>
              <a:latin typeface="+mn-ea"/>
            </a:endParaRPr>
          </a:p>
        </p:txBody>
      </p:sp>
      <p:sp>
        <p:nvSpPr>
          <p:cNvPr id="45" name="iconfont-1049-809666">
            <a:extLst>
              <a:ext uri="{FF2B5EF4-FFF2-40B4-BE49-F238E27FC236}">
                <a16:creationId xmlns:a16="http://schemas.microsoft.com/office/drawing/2014/main" xmlns="" id="{D997CABC-7C35-CB4F-9738-32E4AD7DE7BB}"/>
              </a:ext>
            </a:extLst>
          </p:cNvPr>
          <p:cNvSpPr>
            <a:spLocks noChangeAspect="1"/>
          </p:cNvSpPr>
          <p:nvPr/>
        </p:nvSpPr>
        <p:spPr bwMode="auto">
          <a:xfrm>
            <a:off x="7586257" y="4456261"/>
            <a:ext cx="427317" cy="427317"/>
          </a:xfrm>
          <a:custGeom>
            <a:avLst/>
            <a:gdLst>
              <a:gd name="T0" fmla="*/ 11378 w 12800"/>
              <a:gd name="T1" fmla="*/ 10472 h 12800"/>
              <a:gd name="T2" fmla="*/ 10967 w 12800"/>
              <a:gd name="T3" fmla="*/ 8065 h 12800"/>
              <a:gd name="T4" fmla="*/ 12800 w 12800"/>
              <a:gd name="T5" fmla="*/ 5759 h 12800"/>
              <a:gd name="T6" fmla="*/ 10804 w 12800"/>
              <a:gd name="T7" fmla="*/ 4351 h 12800"/>
              <a:gd name="T8" fmla="*/ 10472 w 12800"/>
              <a:gd name="T9" fmla="*/ 1422 h 12800"/>
              <a:gd name="T10" fmla="*/ 8065 w 12800"/>
              <a:gd name="T11" fmla="*/ 1840 h 12800"/>
              <a:gd name="T12" fmla="*/ 5759 w 12800"/>
              <a:gd name="T13" fmla="*/ 0 h 12800"/>
              <a:gd name="T14" fmla="*/ 4355 w 12800"/>
              <a:gd name="T15" fmla="*/ 2000 h 12800"/>
              <a:gd name="T16" fmla="*/ 1422 w 12800"/>
              <a:gd name="T17" fmla="*/ 2328 h 12800"/>
              <a:gd name="T18" fmla="*/ 1843 w 12800"/>
              <a:gd name="T19" fmla="*/ 4735 h 12800"/>
              <a:gd name="T20" fmla="*/ 0 w 12800"/>
              <a:gd name="T21" fmla="*/ 7041 h 12800"/>
              <a:gd name="T22" fmla="*/ 2001 w 12800"/>
              <a:gd name="T23" fmla="*/ 8444 h 12800"/>
              <a:gd name="T24" fmla="*/ 2328 w 12800"/>
              <a:gd name="T25" fmla="*/ 11378 h 12800"/>
              <a:gd name="T26" fmla="*/ 4735 w 12800"/>
              <a:gd name="T27" fmla="*/ 10959 h 12800"/>
              <a:gd name="T28" fmla="*/ 7041 w 12800"/>
              <a:gd name="T29" fmla="*/ 12800 h 12800"/>
              <a:gd name="T30" fmla="*/ 8452 w 12800"/>
              <a:gd name="T31" fmla="*/ 10799 h 12800"/>
              <a:gd name="T32" fmla="*/ 8277 w 12800"/>
              <a:gd name="T33" fmla="*/ 9783 h 12800"/>
              <a:gd name="T34" fmla="*/ 7110 w 12800"/>
              <a:gd name="T35" fmla="*/ 10554 h 12800"/>
              <a:gd name="T36" fmla="*/ 5759 w 12800"/>
              <a:gd name="T37" fmla="*/ 11815 h 12800"/>
              <a:gd name="T38" fmla="*/ 5663 w 12800"/>
              <a:gd name="T39" fmla="*/ 10214 h 12800"/>
              <a:gd name="T40" fmla="*/ 4225 w 12800"/>
              <a:gd name="T41" fmla="*/ 9617 h 12800"/>
              <a:gd name="T42" fmla="*/ 3024 w 12800"/>
              <a:gd name="T43" fmla="*/ 10682 h 12800"/>
              <a:gd name="T44" fmla="*/ 2961 w 12800"/>
              <a:gd name="T45" fmla="*/ 8835 h 12800"/>
              <a:gd name="T46" fmla="*/ 2680 w 12800"/>
              <a:gd name="T47" fmla="*/ 7465 h 12800"/>
              <a:gd name="T48" fmla="*/ 951 w 12800"/>
              <a:gd name="T49" fmla="*/ 7006 h 12800"/>
              <a:gd name="T50" fmla="*/ 951 w 12800"/>
              <a:gd name="T51" fmla="*/ 5794 h 12800"/>
              <a:gd name="T52" fmla="*/ 2680 w 12800"/>
              <a:gd name="T53" fmla="*/ 5335 h 12800"/>
              <a:gd name="T54" fmla="*/ 2961 w 12800"/>
              <a:gd name="T55" fmla="*/ 3965 h 12800"/>
              <a:gd name="T56" fmla="*/ 3024 w 12800"/>
              <a:gd name="T57" fmla="*/ 2118 h 12800"/>
              <a:gd name="T58" fmla="*/ 4225 w 12800"/>
              <a:gd name="T59" fmla="*/ 3183 h 12800"/>
              <a:gd name="T60" fmla="*/ 5663 w 12800"/>
              <a:gd name="T61" fmla="*/ 2586 h 12800"/>
              <a:gd name="T62" fmla="*/ 5759 w 12800"/>
              <a:gd name="T63" fmla="*/ 985 h 12800"/>
              <a:gd name="T64" fmla="*/ 7110 w 12800"/>
              <a:gd name="T65" fmla="*/ 2246 h 12800"/>
              <a:gd name="T66" fmla="*/ 8277 w 12800"/>
              <a:gd name="T67" fmla="*/ 3017 h 12800"/>
              <a:gd name="T68" fmla="*/ 9824 w 12800"/>
              <a:gd name="T69" fmla="*/ 2118 h 12800"/>
              <a:gd name="T70" fmla="*/ 10682 w 12800"/>
              <a:gd name="T71" fmla="*/ 2976 h 12800"/>
              <a:gd name="T72" fmla="*/ 9783 w 12800"/>
              <a:gd name="T73" fmla="*/ 4523 h 12800"/>
              <a:gd name="T74" fmla="*/ 10554 w 12800"/>
              <a:gd name="T75" fmla="*/ 5690 h 12800"/>
              <a:gd name="T76" fmla="*/ 11815 w 12800"/>
              <a:gd name="T77" fmla="*/ 7041 h 12800"/>
              <a:gd name="T78" fmla="*/ 10214 w 12800"/>
              <a:gd name="T79" fmla="*/ 7137 h 12800"/>
              <a:gd name="T80" fmla="*/ 9617 w 12800"/>
              <a:gd name="T81" fmla="*/ 8575 h 12800"/>
              <a:gd name="T82" fmla="*/ 10682 w 12800"/>
              <a:gd name="T83" fmla="*/ 9776 h 12800"/>
              <a:gd name="T84" fmla="*/ 8835 w 12800"/>
              <a:gd name="T85" fmla="*/ 9839 h 12800"/>
              <a:gd name="T86" fmla="*/ 8721 w 12800"/>
              <a:gd name="T87" fmla="*/ 6470 h 12800"/>
              <a:gd name="T88" fmla="*/ 6470 w 12800"/>
              <a:gd name="T89" fmla="*/ 8721 h 12800"/>
              <a:gd name="T90" fmla="*/ 6470 w 12800"/>
              <a:gd name="T91" fmla="*/ 5204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00" h="12800">
                <a:moveTo>
                  <a:pt x="9186" y="11431"/>
                </a:moveTo>
                <a:cubicBezTo>
                  <a:pt x="9559" y="11749"/>
                  <a:pt x="10126" y="11725"/>
                  <a:pt x="10472" y="11378"/>
                </a:cubicBezTo>
                <a:lnTo>
                  <a:pt x="11378" y="10472"/>
                </a:lnTo>
                <a:cubicBezTo>
                  <a:pt x="11725" y="10126"/>
                  <a:pt x="11748" y="9558"/>
                  <a:pt x="11431" y="9186"/>
                </a:cubicBezTo>
                <a:cubicBezTo>
                  <a:pt x="11431" y="9186"/>
                  <a:pt x="10754" y="8547"/>
                  <a:pt x="10804" y="8441"/>
                </a:cubicBezTo>
                <a:cubicBezTo>
                  <a:pt x="10909" y="8213"/>
                  <a:pt x="10855" y="8073"/>
                  <a:pt x="10967" y="8065"/>
                </a:cubicBezTo>
                <a:cubicBezTo>
                  <a:pt x="11287" y="8039"/>
                  <a:pt x="11928" y="7988"/>
                  <a:pt x="11928" y="7988"/>
                </a:cubicBezTo>
                <a:cubicBezTo>
                  <a:pt x="12416" y="7949"/>
                  <a:pt x="12800" y="7531"/>
                  <a:pt x="12800" y="7041"/>
                </a:cubicBezTo>
                <a:lnTo>
                  <a:pt x="12800" y="5759"/>
                </a:lnTo>
                <a:cubicBezTo>
                  <a:pt x="12800" y="5270"/>
                  <a:pt x="12415" y="4851"/>
                  <a:pt x="11928" y="4812"/>
                </a:cubicBezTo>
                <a:cubicBezTo>
                  <a:pt x="11928" y="4812"/>
                  <a:pt x="11000" y="4846"/>
                  <a:pt x="10961" y="4739"/>
                </a:cubicBezTo>
                <a:cubicBezTo>
                  <a:pt x="10874" y="4499"/>
                  <a:pt x="10732" y="4435"/>
                  <a:pt x="10804" y="4351"/>
                </a:cubicBezTo>
                <a:lnTo>
                  <a:pt x="11431" y="3614"/>
                </a:lnTo>
                <a:cubicBezTo>
                  <a:pt x="11749" y="3241"/>
                  <a:pt x="11725" y="2674"/>
                  <a:pt x="11378" y="2328"/>
                </a:cubicBezTo>
                <a:lnTo>
                  <a:pt x="10472" y="1422"/>
                </a:lnTo>
                <a:cubicBezTo>
                  <a:pt x="10126" y="1075"/>
                  <a:pt x="9558" y="1052"/>
                  <a:pt x="9186" y="1369"/>
                </a:cubicBezTo>
                <a:cubicBezTo>
                  <a:pt x="9186" y="1369"/>
                  <a:pt x="8548" y="2046"/>
                  <a:pt x="8441" y="1996"/>
                </a:cubicBezTo>
                <a:cubicBezTo>
                  <a:pt x="8214" y="1891"/>
                  <a:pt x="8074" y="1949"/>
                  <a:pt x="8065" y="1840"/>
                </a:cubicBezTo>
                <a:cubicBezTo>
                  <a:pt x="8039" y="1518"/>
                  <a:pt x="7988" y="872"/>
                  <a:pt x="7988" y="872"/>
                </a:cubicBezTo>
                <a:cubicBezTo>
                  <a:pt x="7949" y="384"/>
                  <a:pt x="7531" y="0"/>
                  <a:pt x="7041" y="0"/>
                </a:cubicBezTo>
                <a:lnTo>
                  <a:pt x="5759" y="0"/>
                </a:lnTo>
                <a:cubicBezTo>
                  <a:pt x="5270" y="0"/>
                  <a:pt x="4851" y="385"/>
                  <a:pt x="4812" y="872"/>
                </a:cubicBezTo>
                <a:cubicBezTo>
                  <a:pt x="4812" y="872"/>
                  <a:pt x="4848" y="1799"/>
                  <a:pt x="4742" y="1838"/>
                </a:cubicBezTo>
                <a:cubicBezTo>
                  <a:pt x="4502" y="1925"/>
                  <a:pt x="4438" y="2071"/>
                  <a:pt x="4355" y="2000"/>
                </a:cubicBezTo>
                <a:lnTo>
                  <a:pt x="3614" y="1369"/>
                </a:lnTo>
                <a:cubicBezTo>
                  <a:pt x="3241" y="1051"/>
                  <a:pt x="2674" y="1075"/>
                  <a:pt x="2328" y="1422"/>
                </a:cubicBezTo>
                <a:lnTo>
                  <a:pt x="1422" y="2328"/>
                </a:lnTo>
                <a:cubicBezTo>
                  <a:pt x="1075" y="2674"/>
                  <a:pt x="1052" y="3242"/>
                  <a:pt x="1369" y="3614"/>
                </a:cubicBezTo>
                <a:cubicBezTo>
                  <a:pt x="1369" y="3614"/>
                  <a:pt x="2047" y="4250"/>
                  <a:pt x="1998" y="4355"/>
                </a:cubicBezTo>
                <a:cubicBezTo>
                  <a:pt x="1892" y="4584"/>
                  <a:pt x="1951" y="4726"/>
                  <a:pt x="1843" y="4735"/>
                </a:cubicBezTo>
                <a:lnTo>
                  <a:pt x="872" y="4812"/>
                </a:lnTo>
                <a:cubicBezTo>
                  <a:pt x="384" y="4851"/>
                  <a:pt x="0" y="5269"/>
                  <a:pt x="0" y="5759"/>
                </a:cubicBezTo>
                <a:lnTo>
                  <a:pt x="0" y="7041"/>
                </a:lnTo>
                <a:cubicBezTo>
                  <a:pt x="0" y="7530"/>
                  <a:pt x="385" y="7949"/>
                  <a:pt x="872" y="7988"/>
                </a:cubicBezTo>
                <a:cubicBezTo>
                  <a:pt x="872" y="7988"/>
                  <a:pt x="1811" y="7985"/>
                  <a:pt x="1842" y="8069"/>
                </a:cubicBezTo>
                <a:cubicBezTo>
                  <a:pt x="1929" y="8306"/>
                  <a:pt x="2071" y="8361"/>
                  <a:pt x="2001" y="8444"/>
                </a:cubicBezTo>
                <a:lnTo>
                  <a:pt x="1369" y="9186"/>
                </a:lnTo>
                <a:cubicBezTo>
                  <a:pt x="1051" y="9559"/>
                  <a:pt x="1075" y="10126"/>
                  <a:pt x="1422" y="10472"/>
                </a:cubicBezTo>
                <a:lnTo>
                  <a:pt x="2328" y="11378"/>
                </a:lnTo>
                <a:cubicBezTo>
                  <a:pt x="2674" y="11725"/>
                  <a:pt x="3242" y="11748"/>
                  <a:pt x="3614" y="11431"/>
                </a:cubicBezTo>
                <a:cubicBezTo>
                  <a:pt x="3614" y="11431"/>
                  <a:pt x="4252" y="10754"/>
                  <a:pt x="4359" y="10804"/>
                </a:cubicBezTo>
                <a:cubicBezTo>
                  <a:pt x="4586" y="10909"/>
                  <a:pt x="4732" y="10917"/>
                  <a:pt x="4735" y="10959"/>
                </a:cubicBezTo>
                <a:cubicBezTo>
                  <a:pt x="4761" y="11282"/>
                  <a:pt x="4812" y="11928"/>
                  <a:pt x="4812" y="11928"/>
                </a:cubicBezTo>
                <a:cubicBezTo>
                  <a:pt x="4851" y="12416"/>
                  <a:pt x="5269" y="12800"/>
                  <a:pt x="5759" y="12800"/>
                </a:cubicBezTo>
                <a:lnTo>
                  <a:pt x="7041" y="12800"/>
                </a:lnTo>
                <a:cubicBezTo>
                  <a:pt x="7530" y="12800"/>
                  <a:pt x="7949" y="12415"/>
                  <a:pt x="7988" y="11928"/>
                </a:cubicBezTo>
                <a:cubicBezTo>
                  <a:pt x="7988" y="11928"/>
                  <a:pt x="7961" y="10997"/>
                  <a:pt x="8072" y="10957"/>
                </a:cubicBezTo>
                <a:cubicBezTo>
                  <a:pt x="8201" y="10910"/>
                  <a:pt x="8327" y="10857"/>
                  <a:pt x="8452" y="10799"/>
                </a:cubicBezTo>
                <a:cubicBezTo>
                  <a:pt x="8554" y="10751"/>
                  <a:pt x="9186" y="11431"/>
                  <a:pt x="9186" y="11431"/>
                </a:cubicBezTo>
                <a:close/>
                <a:moveTo>
                  <a:pt x="8575" y="9617"/>
                </a:moveTo>
                <a:lnTo>
                  <a:pt x="8277" y="9783"/>
                </a:lnTo>
                <a:cubicBezTo>
                  <a:pt x="8020" y="9926"/>
                  <a:pt x="7748" y="10039"/>
                  <a:pt x="7465" y="10120"/>
                </a:cubicBezTo>
                <a:lnTo>
                  <a:pt x="7137" y="10214"/>
                </a:lnTo>
                <a:lnTo>
                  <a:pt x="7110" y="10554"/>
                </a:lnTo>
                <a:lnTo>
                  <a:pt x="7006" y="11849"/>
                </a:lnTo>
                <a:cubicBezTo>
                  <a:pt x="7008" y="11824"/>
                  <a:pt x="7018" y="11815"/>
                  <a:pt x="7041" y="11815"/>
                </a:cubicBezTo>
                <a:lnTo>
                  <a:pt x="5759" y="11815"/>
                </a:lnTo>
                <a:cubicBezTo>
                  <a:pt x="5782" y="11815"/>
                  <a:pt x="5792" y="11825"/>
                  <a:pt x="5794" y="11849"/>
                </a:cubicBezTo>
                <a:lnTo>
                  <a:pt x="5690" y="10554"/>
                </a:lnTo>
                <a:lnTo>
                  <a:pt x="5663" y="10214"/>
                </a:lnTo>
                <a:lnTo>
                  <a:pt x="5335" y="10120"/>
                </a:lnTo>
                <a:cubicBezTo>
                  <a:pt x="5052" y="10039"/>
                  <a:pt x="4780" y="9926"/>
                  <a:pt x="4523" y="9783"/>
                </a:cubicBezTo>
                <a:lnTo>
                  <a:pt x="4225" y="9617"/>
                </a:lnTo>
                <a:lnTo>
                  <a:pt x="3965" y="9839"/>
                </a:lnTo>
                <a:lnTo>
                  <a:pt x="2976" y="10682"/>
                </a:lnTo>
                <a:cubicBezTo>
                  <a:pt x="2995" y="10665"/>
                  <a:pt x="3007" y="10666"/>
                  <a:pt x="3024" y="10682"/>
                </a:cubicBezTo>
                <a:lnTo>
                  <a:pt x="2118" y="9776"/>
                </a:lnTo>
                <a:cubicBezTo>
                  <a:pt x="2134" y="9792"/>
                  <a:pt x="2134" y="9806"/>
                  <a:pt x="2118" y="9824"/>
                </a:cubicBezTo>
                <a:lnTo>
                  <a:pt x="2961" y="8835"/>
                </a:lnTo>
                <a:lnTo>
                  <a:pt x="3183" y="8575"/>
                </a:lnTo>
                <a:lnTo>
                  <a:pt x="3017" y="8277"/>
                </a:lnTo>
                <a:cubicBezTo>
                  <a:pt x="2874" y="8020"/>
                  <a:pt x="2761" y="7748"/>
                  <a:pt x="2680" y="7465"/>
                </a:cubicBezTo>
                <a:lnTo>
                  <a:pt x="2586" y="7137"/>
                </a:lnTo>
                <a:lnTo>
                  <a:pt x="2246" y="7110"/>
                </a:lnTo>
                <a:lnTo>
                  <a:pt x="951" y="7006"/>
                </a:lnTo>
                <a:cubicBezTo>
                  <a:pt x="976" y="7008"/>
                  <a:pt x="985" y="7018"/>
                  <a:pt x="985" y="7041"/>
                </a:cubicBezTo>
                <a:lnTo>
                  <a:pt x="985" y="5759"/>
                </a:lnTo>
                <a:cubicBezTo>
                  <a:pt x="985" y="5782"/>
                  <a:pt x="975" y="5792"/>
                  <a:pt x="951" y="5794"/>
                </a:cubicBezTo>
                <a:lnTo>
                  <a:pt x="2246" y="5690"/>
                </a:lnTo>
                <a:lnTo>
                  <a:pt x="2586" y="5663"/>
                </a:lnTo>
                <a:lnTo>
                  <a:pt x="2680" y="5335"/>
                </a:lnTo>
                <a:cubicBezTo>
                  <a:pt x="2761" y="5052"/>
                  <a:pt x="2874" y="4780"/>
                  <a:pt x="3017" y="4523"/>
                </a:cubicBezTo>
                <a:lnTo>
                  <a:pt x="3183" y="4225"/>
                </a:lnTo>
                <a:lnTo>
                  <a:pt x="2961" y="3965"/>
                </a:lnTo>
                <a:lnTo>
                  <a:pt x="2118" y="2976"/>
                </a:lnTo>
                <a:cubicBezTo>
                  <a:pt x="2135" y="2995"/>
                  <a:pt x="2134" y="3007"/>
                  <a:pt x="2118" y="3024"/>
                </a:cubicBezTo>
                <a:lnTo>
                  <a:pt x="3024" y="2118"/>
                </a:lnTo>
                <a:cubicBezTo>
                  <a:pt x="3008" y="2134"/>
                  <a:pt x="2994" y="2134"/>
                  <a:pt x="2976" y="2118"/>
                </a:cubicBezTo>
                <a:lnTo>
                  <a:pt x="3965" y="2961"/>
                </a:lnTo>
                <a:lnTo>
                  <a:pt x="4225" y="3183"/>
                </a:lnTo>
                <a:lnTo>
                  <a:pt x="4523" y="3017"/>
                </a:lnTo>
                <a:cubicBezTo>
                  <a:pt x="4780" y="2874"/>
                  <a:pt x="5052" y="2761"/>
                  <a:pt x="5335" y="2680"/>
                </a:cubicBezTo>
                <a:lnTo>
                  <a:pt x="5663" y="2586"/>
                </a:lnTo>
                <a:lnTo>
                  <a:pt x="5690" y="2246"/>
                </a:lnTo>
                <a:lnTo>
                  <a:pt x="5794" y="951"/>
                </a:lnTo>
                <a:cubicBezTo>
                  <a:pt x="5792" y="976"/>
                  <a:pt x="5782" y="985"/>
                  <a:pt x="5759" y="985"/>
                </a:cubicBezTo>
                <a:lnTo>
                  <a:pt x="7041" y="985"/>
                </a:lnTo>
                <a:cubicBezTo>
                  <a:pt x="7018" y="985"/>
                  <a:pt x="7008" y="975"/>
                  <a:pt x="7006" y="951"/>
                </a:cubicBezTo>
                <a:lnTo>
                  <a:pt x="7110" y="2246"/>
                </a:lnTo>
                <a:lnTo>
                  <a:pt x="7137" y="2586"/>
                </a:lnTo>
                <a:lnTo>
                  <a:pt x="7465" y="2680"/>
                </a:lnTo>
                <a:cubicBezTo>
                  <a:pt x="7748" y="2761"/>
                  <a:pt x="8020" y="2874"/>
                  <a:pt x="8277" y="3017"/>
                </a:cubicBezTo>
                <a:lnTo>
                  <a:pt x="8575" y="3183"/>
                </a:lnTo>
                <a:lnTo>
                  <a:pt x="8835" y="2961"/>
                </a:lnTo>
                <a:lnTo>
                  <a:pt x="9824" y="2118"/>
                </a:lnTo>
                <a:cubicBezTo>
                  <a:pt x="9805" y="2135"/>
                  <a:pt x="9793" y="2134"/>
                  <a:pt x="9776" y="2118"/>
                </a:cubicBezTo>
                <a:lnTo>
                  <a:pt x="10682" y="3024"/>
                </a:lnTo>
                <a:cubicBezTo>
                  <a:pt x="10666" y="3008"/>
                  <a:pt x="10666" y="2994"/>
                  <a:pt x="10682" y="2976"/>
                </a:cubicBezTo>
                <a:lnTo>
                  <a:pt x="9839" y="3965"/>
                </a:lnTo>
                <a:lnTo>
                  <a:pt x="9617" y="4225"/>
                </a:lnTo>
                <a:lnTo>
                  <a:pt x="9783" y="4523"/>
                </a:lnTo>
                <a:cubicBezTo>
                  <a:pt x="9926" y="4780"/>
                  <a:pt x="10039" y="5052"/>
                  <a:pt x="10120" y="5335"/>
                </a:cubicBezTo>
                <a:lnTo>
                  <a:pt x="10214" y="5663"/>
                </a:lnTo>
                <a:lnTo>
                  <a:pt x="10554" y="5690"/>
                </a:lnTo>
                <a:lnTo>
                  <a:pt x="11849" y="5794"/>
                </a:lnTo>
                <a:cubicBezTo>
                  <a:pt x="11824" y="5792"/>
                  <a:pt x="11815" y="5782"/>
                  <a:pt x="11815" y="5759"/>
                </a:cubicBezTo>
                <a:lnTo>
                  <a:pt x="11815" y="7041"/>
                </a:lnTo>
                <a:cubicBezTo>
                  <a:pt x="11815" y="7018"/>
                  <a:pt x="11825" y="7008"/>
                  <a:pt x="11849" y="7006"/>
                </a:cubicBezTo>
                <a:lnTo>
                  <a:pt x="10554" y="7110"/>
                </a:lnTo>
                <a:lnTo>
                  <a:pt x="10214" y="7137"/>
                </a:lnTo>
                <a:lnTo>
                  <a:pt x="10120" y="7465"/>
                </a:lnTo>
                <a:cubicBezTo>
                  <a:pt x="10039" y="7748"/>
                  <a:pt x="9926" y="8020"/>
                  <a:pt x="9783" y="8277"/>
                </a:cubicBezTo>
                <a:lnTo>
                  <a:pt x="9617" y="8575"/>
                </a:lnTo>
                <a:lnTo>
                  <a:pt x="9839" y="8835"/>
                </a:lnTo>
                <a:lnTo>
                  <a:pt x="10682" y="9824"/>
                </a:lnTo>
                <a:cubicBezTo>
                  <a:pt x="10665" y="9805"/>
                  <a:pt x="10666" y="9793"/>
                  <a:pt x="10682" y="9776"/>
                </a:cubicBezTo>
                <a:lnTo>
                  <a:pt x="9776" y="10682"/>
                </a:lnTo>
                <a:cubicBezTo>
                  <a:pt x="9792" y="10666"/>
                  <a:pt x="9806" y="10666"/>
                  <a:pt x="9824" y="10682"/>
                </a:cubicBezTo>
                <a:lnTo>
                  <a:pt x="8835" y="9839"/>
                </a:lnTo>
                <a:lnTo>
                  <a:pt x="8575" y="9617"/>
                </a:lnTo>
                <a:close/>
                <a:moveTo>
                  <a:pt x="6470" y="8721"/>
                </a:moveTo>
                <a:cubicBezTo>
                  <a:pt x="7713" y="8721"/>
                  <a:pt x="8721" y="7713"/>
                  <a:pt x="8721" y="6470"/>
                </a:cubicBezTo>
                <a:cubicBezTo>
                  <a:pt x="8721" y="5227"/>
                  <a:pt x="7713" y="4220"/>
                  <a:pt x="6470" y="4220"/>
                </a:cubicBezTo>
                <a:cubicBezTo>
                  <a:pt x="5227" y="4220"/>
                  <a:pt x="4220" y="5227"/>
                  <a:pt x="4220" y="6470"/>
                </a:cubicBezTo>
                <a:cubicBezTo>
                  <a:pt x="4220" y="7713"/>
                  <a:pt x="5227" y="8721"/>
                  <a:pt x="6470" y="8721"/>
                </a:cubicBezTo>
                <a:close/>
                <a:moveTo>
                  <a:pt x="6470" y="7736"/>
                </a:moveTo>
                <a:cubicBezTo>
                  <a:pt x="5771" y="7736"/>
                  <a:pt x="5204" y="7169"/>
                  <a:pt x="5204" y="6470"/>
                </a:cubicBezTo>
                <a:cubicBezTo>
                  <a:pt x="5204" y="5771"/>
                  <a:pt x="5771" y="5204"/>
                  <a:pt x="6470" y="5204"/>
                </a:cubicBezTo>
                <a:cubicBezTo>
                  <a:pt x="7169" y="5204"/>
                  <a:pt x="7736" y="5771"/>
                  <a:pt x="7736" y="6470"/>
                </a:cubicBezTo>
                <a:cubicBezTo>
                  <a:pt x="7736" y="7169"/>
                  <a:pt x="7169" y="7736"/>
                  <a:pt x="6470" y="7736"/>
                </a:cubicBezTo>
                <a:close/>
              </a:path>
            </a:pathLst>
          </a:custGeom>
          <a:solidFill>
            <a:schemeClr val="accent1"/>
          </a:solidFill>
          <a:ln>
            <a:noFill/>
          </a:ln>
        </p:spPr>
      </p:sp>
      <p:sp>
        <p:nvSpPr>
          <p:cNvPr id="49" name="矩形 48">
            <a:extLst>
              <a:ext uri="{FF2B5EF4-FFF2-40B4-BE49-F238E27FC236}">
                <a16:creationId xmlns:a16="http://schemas.microsoft.com/office/drawing/2014/main" xmlns="" id="{A5E3A901-41ED-4A66-B14E-221CE0380E78}"/>
              </a:ext>
            </a:extLst>
          </p:cNvPr>
          <p:cNvSpPr/>
          <p:nvPr/>
        </p:nvSpPr>
        <p:spPr>
          <a:xfrm>
            <a:off x="2810972" y="6185200"/>
            <a:ext cx="2570908" cy="400110"/>
          </a:xfrm>
          <a:prstGeom prst="rect">
            <a:avLst/>
          </a:prstGeom>
        </p:spPr>
        <p:txBody>
          <a:bodyPr wrap="square">
            <a:spAutoFit/>
          </a:bodyPr>
          <a:lstStyle/>
          <a:p>
            <a:pPr algn="ctr"/>
            <a:r>
              <a:rPr lang="zh-CN" altLang="en-US" sz="2000" b="1" dirty="0">
                <a:solidFill>
                  <a:srgbClr val="002060"/>
                </a:solidFill>
                <a:latin typeface="黑体" panose="02010609060101010101" pitchFamily="49" charset="-122"/>
                <a:ea typeface="黑体" panose="02010609060101010101" pitchFamily="49" charset="-122"/>
              </a:rPr>
              <a:t>部署控制器</a:t>
            </a:r>
            <a:endParaRPr lang="zh-CN" altLang="en-US" sz="20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7399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par>
                                <p:cTn id="77" presetID="10" presetClass="entr" presetSubtype="0"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par>
                                <p:cTn id="84" presetID="10" presetClass="entr" presetSubtype="0" fill="hold"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animBg="1"/>
      <p:bldP spid="27" grpId="0"/>
      <p:bldP spid="28" grpId="0" animBg="1"/>
      <p:bldP spid="29" grpId="0" animBg="1"/>
      <p:bldP spid="32" grpId="0"/>
      <p:bldP spid="34" grpId="0"/>
      <p:bldP spid="37" grpId="0"/>
      <p:bldP spid="42" grpId="0"/>
      <p:bldP spid="44" grpId="0"/>
      <p:bldP spid="46" grpId="0" animBg="1"/>
      <p:bldP spid="47" grpId="0" animBg="1"/>
      <p:bldP spid="33" grpId="0" animBg="1"/>
      <p:bldP spid="38" grpId="0"/>
      <p:bldP spid="40" grpId="0"/>
      <p:bldP spid="4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关键技术</a:t>
            </a:r>
            <a:r>
              <a:rPr lang="en-US" altLang="zh-CN" dirty="0">
                <a:latin typeface="黑体" panose="02010609060101010101" pitchFamily="49" charset="-122"/>
                <a:ea typeface="黑体" panose="02010609060101010101" pitchFamily="49" charset="-122"/>
                <a:cs typeface="Arial" panose="020B0604020202020204" pitchFamily="34" charset="0"/>
              </a:rPr>
              <a:t>-</a:t>
            </a:r>
            <a:r>
              <a:rPr lang="zh-CN" altLang="en-US" dirty="0">
                <a:latin typeface="黑体" panose="02010609060101010101" pitchFamily="49" charset="-122"/>
                <a:ea typeface="黑体" panose="02010609060101010101" pitchFamily="49" charset="-122"/>
                <a:cs typeface="Arial" panose="020B0604020202020204" pitchFamily="34" charset="0"/>
              </a:rPr>
              <a:t>模式切换</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2" name="Rectangle 2"/>
          <p:cNvSpPr>
            <a:spLocks noChangeArrowheads="1"/>
          </p:cNvSpPr>
          <p:nvPr/>
        </p:nvSpPr>
        <p:spPr bwMode="auto">
          <a:xfrm>
            <a:off x="2181947" y="23017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srgbClr val="000000"/>
              </a:solidFill>
            </a:endParaRPr>
          </a:p>
        </p:txBody>
      </p:sp>
      <p:sp>
        <p:nvSpPr>
          <p:cNvPr id="45" name="右箭头 19">
            <a:extLst>
              <a:ext uri="{FF2B5EF4-FFF2-40B4-BE49-F238E27FC236}">
                <a16:creationId xmlns:a16="http://schemas.microsoft.com/office/drawing/2014/main" xmlns="" id="{ADEB6A3E-2A12-40AF-AC7D-8C68D1E0DF79}"/>
              </a:ext>
            </a:extLst>
          </p:cNvPr>
          <p:cNvSpPr/>
          <p:nvPr/>
        </p:nvSpPr>
        <p:spPr>
          <a:xfrm>
            <a:off x="3276444" y="2693437"/>
            <a:ext cx="1398462" cy="267983"/>
          </a:xfrm>
          <a:prstGeom prst="rightArrow">
            <a:avLst>
              <a:gd name="adj1" fmla="val 28674"/>
              <a:gd name="adj2" fmla="val 67771"/>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50" name="矩形 49">
            <a:extLst>
              <a:ext uri="{FF2B5EF4-FFF2-40B4-BE49-F238E27FC236}">
                <a16:creationId xmlns:a16="http://schemas.microsoft.com/office/drawing/2014/main" xmlns="" id="{60110C92-0D55-4C3A-AE5A-4A595933EAA3}"/>
              </a:ext>
            </a:extLst>
          </p:cNvPr>
          <p:cNvSpPr/>
          <p:nvPr/>
        </p:nvSpPr>
        <p:spPr>
          <a:xfrm>
            <a:off x="893645" y="2340444"/>
            <a:ext cx="1076192" cy="338554"/>
          </a:xfrm>
          <a:prstGeom prst="rect">
            <a:avLst/>
          </a:prstGeom>
        </p:spPr>
        <p:txBody>
          <a:bodyPr wrap="square">
            <a:spAutoFit/>
          </a:bodyPr>
          <a:lstStyle/>
          <a:p>
            <a:pPr algn="ctr"/>
            <a:r>
              <a:rPr lang="zh-CN" altLang="en-US" sz="1600" dirty="0">
                <a:latin typeface="黑体" panose="02010609060101010101" pitchFamily="49" charset="-122"/>
                <a:ea typeface="黑体" panose="02010609060101010101" pitchFamily="49" charset="-122"/>
              </a:rPr>
              <a:t>请求</a:t>
            </a:r>
            <a:endParaRPr lang="en-US" altLang="zh-CN" sz="1600" dirty="0">
              <a:latin typeface="黑体" panose="02010609060101010101" pitchFamily="49" charset="-122"/>
              <a:ea typeface="黑体" panose="02010609060101010101" pitchFamily="49" charset="-122"/>
            </a:endParaRPr>
          </a:p>
        </p:txBody>
      </p:sp>
      <p:sp>
        <p:nvSpPr>
          <p:cNvPr id="62" name="矩形 61">
            <a:extLst>
              <a:ext uri="{FF2B5EF4-FFF2-40B4-BE49-F238E27FC236}">
                <a16:creationId xmlns:a16="http://schemas.microsoft.com/office/drawing/2014/main" xmlns="" id="{AB547EA1-FC30-4840-ACBD-F72588D9D55E}"/>
              </a:ext>
            </a:extLst>
          </p:cNvPr>
          <p:cNvSpPr/>
          <p:nvPr/>
        </p:nvSpPr>
        <p:spPr>
          <a:xfrm>
            <a:off x="1412382" y="3851421"/>
            <a:ext cx="1242740" cy="338554"/>
          </a:xfrm>
          <a:prstGeom prst="rect">
            <a:avLst/>
          </a:prstGeom>
        </p:spPr>
        <p:txBody>
          <a:bodyPr wrap="square">
            <a:spAutoFit/>
          </a:bodyPr>
          <a:lstStyle/>
          <a:p>
            <a:pPr algn="ctr"/>
            <a:r>
              <a:rPr lang="zh-CN" altLang="en-US" sz="1600" dirty="0">
                <a:latin typeface="黑体" panose="02010609060101010101" pitchFamily="49" charset="-122"/>
                <a:ea typeface="黑体" panose="02010609060101010101" pitchFamily="49" charset="-122"/>
              </a:rPr>
              <a:t>反馈权值</a:t>
            </a:r>
            <a:endParaRPr lang="en-US" altLang="zh-CN" sz="1600" dirty="0">
              <a:latin typeface="黑体" panose="02010609060101010101" pitchFamily="49" charset="-122"/>
              <a:ea typeface="黑体" panose="02010609060101010101" pitchFamily="49" charset="-122"/>
            </a:endParaRPr>
          </a:p>
        </p:txBody>
      </p:sp>
      <p:sp>
        <p:nvSpPr>
          <p:cNvPr id="27" name="矩形: 圆角 69">
            <a:extLst>
              <a:ext uri="{FF2B5EF4-FFF2-40B4-BE49-F238E27FC236}">
                <a16:creationId xmlns:a16="http://schemas.microsoft.com/office/drawing/2014/main" xmlns="" id="{3E64593D-631B-4BAD-8DF5-66A3457029E4}"/>
              </a:ext>
            </a:extLst>
          </p:cNvPr>
          <p:cNvSpPr/>
          <p:nvPr/>
        </p:nvSpPr>
        <p:spPr>
          <a:xfrm>
            <a:off x="2033752" y="2396358"/>
            <a:ext cx="1033937" cy="857140"/>
          </a:xfrm>
          <a:prstGeom prst="roundRect">
            <a:avLst/>
          </a:prstGeom>
          <a:solidFill>
            <a:schemeClr val="bg2">
              <a:lumMod val="40000"/>
              <a:lumOff val="6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32" name="矩形: 圆角 27">
            <a:extLst>
              <a:ext uri="{FF2B5EF4-FFF2-40B4-BE49-F238E27FC236}">
                <a16:creationId xmlns:a16="http://schemas.microsoft.com/office/drawing/2014/main" xmlns="" id="{B2C170C5-DFB2-412C-BC35-1F61800A38A1}"/>
              </a:ext>
            </a:extLst>
          </p:cNvPr>
          <p:cNvSpPr/>
          <p:nvPr/>
        </p:nvSpPr>
        <p:spPr>
          <a:xfrm>
            <a:off x="2267059" y="2509721"/>
            <a:ext cx="567323" cy="265674"/>
          </a:xfrm>
          <a:prstGeom prst="roundRect">
            <a:avLst/>
          </a:prstGeom>
          <a:solidFill>
            <a:schemeClr val="accent2">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黑体" panose="02010609060101010101" pitchFamily="49" charset="-122"/>
              <a:ea typeface="黑体" panose="02010609060101010101" pitchFamily="49" charset="-122"/>
              <a:cs typeface="Arial" panose="020B0604020202020204" pitchFamily="34" charset="0"/>
            </a:endParaRPr>
          </a:p>
        </p:txBody>
      </p:sp>
      <p:sp>
        <p:nvSpPr>
          <p:cNvPr id="33" name="矩形: 圆角 28">
            <a:extLst>
              <a:ext uri="{FF2B5EF4-FFF2-40B4-BE49-F238E27FC236}">
                <a16:creationId xmlns:a16="http://schemas.microsoft.com/office/drawing/2014/main" xmlns="" id="{0E0132B4-89D7-436C-B75C-B4A7C92F8B28}"/>
              </a:ext>
            </a:extLst>
          </p:cNvPr>
          <p:cNvSpPr/>
          <p:nvPr/>
        </p:nvSpPr>
        <p:spPr>
          <a:xfrm>
            <a:off x="2267059" y="2822291"/>
            <a:ext cx="567323" cy="302799"/>
          </a:xfrm>
          <a:prstGeom prst="roundRect">
            <a:avLst/>
          </a:prstGeom>
          <a:solidFill>
            <a:schemeClr val="accent3">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黑体" panose="02010609060101010101" pitchFamily="49" charset="-122"/>
              <a:ea typeface="黑体" panose="02010609060101010101" pitchFamily="49" charset="-122"/>
              <a:cs typeface="Arial" panose="020B0604020202020204" pitchFamily="34" charset="0"/>
            </a:endParaRPr>
          </a:p>
        </p:txBody>
      </p:sp>
      <p:sp>
        <p:nvSpPr>
          <p:cNvPr id="57" name="矩形 56">
            <a:extLst>
              <a:ext uri="{FF2B5EF4-FFF2-40B4-BE49-F238E27FC236}">
                <a16:creationId xmlns:a16="http://schemas.microsoft.com/office/drawing/2014/main" xmlns="" id="{A5E3A901-41ED-4A66-B14E-221CE0380E78}"/>
              </a:ext>
            </a:extLst>
          </p:cNvPr>
          <p:cNvSpPr/>
          <p:nvPr/>
        </p:nvSpPr>
        <p:spPr>
          <a:xfrm>
            <a:off x="1317702" y="3257770"/>
            <a:ext cx="2570908" cy="400110"/>
          </a:xfrm>
          <a:prstGeom prst="rect">
            <a:avLst/>
          </a:prstGeom>
        </p:spPr>
        <p:txBody>
          <a:bodyPr wrap="square">
            <a:spAutoFit/>
          </a:bodyPr>
          <a:lstStyle/>
          <a:p>
            <a:pPr algn="ctr"/>
            <a:r>
              <a:rPr lang="zh-CN" altLang="en-US" sz="2000" b="1" dirty="0">
                <a:solidFill>
                  <a:srgbClr val="002060"/>
                </a:solidFill>
                <a:latin typeface="黑体" panose="02010609060101010101" pitchFamily="49" charset="-122"/>
                <a:ea typeface="黑体" panose="02010609060101010101" pitchFamily="49" charset="-122"/>
              </a:rPr>
              <a:t>部署控制器</a:t>
            </a:r>
            <a:endParaRPr lang="zh-CN" altLang="en-US" sz="2000" dirty="0">
              <a:latin typeface="黑体" panose="02010609060101010101" pitchFamily="49" charset="-122"/>
              <a:ea typeface="黑体" panose="02010609060101010101" pitchFamily="49" charset="-122"/>
            </a:endParaRPr>
          </a:p>
        </p:txBody>
      </p:sp>
      <p:sp>
        <p:nvSpPr>
          <p:cNvPr id="63" name="矩形 62">
            <a:extLst>
              <a:ext uri="{FF2B5EF4-FFF2-40B4-BE49-F238E27FC236}">
                <a16:creationId xmlns:a16="http://schemas.microsoft.com/office/drawing/2014/main" xmlns="" id="{60110C92-0D55-4C3A-AE5A-4A595933EAA3}"/>
              </a:ext>
            </a:extLst>
          </p:cNvPr>
          <p:cNvSpPr/>
          <p:nvPr/>
        </p:nvSpPr>
        <p:spPr>
          <a:xfrm>
            <a:off x="3208457" y="2391792"/>
            <a:ext cx="1212408" cy="338554"/>
          </a:xfrm>
          <a:prstGeom prst="rect">
            <a:avLst/>
          </a:prstGeom>
        </p:spPr>
        <p:txBody>
          <a:bodyPr wrap="square">
            <a:spAutoFit/>
          </a:bodyPr>
          <a:lstStyle/>
          <a:p>
            <a:pPr algn="ctr"/>
            <a:r>
              <a:rPr lang="zh-CN" altLang="en-US" sz="1600" dirty="0">
                <a:latin typeface="黑体" panose="02010609060101010101" pitchFamily="49" charset="-122"/>
                <a:ea typeface="黑体" panose="02010609060101010101" pitchFamily="49" charset="-122"/>
              </a:rPr>
              <a:t>路由决策</a:t>
            </a:r>
            <a:endParaRPr lang="en-US" altLang="zh-CN" sz="1600" dirty="0">
              <a:latin typeface="黑体" panose="02010609060101010101" pitchFamily="49" charset="-122"/>
              <a:ea typeface="黑体" panose="02010609060101010101" pitchFamily="49" charset="-122"/>
            </a:endParaRPr>
          </a:p>
        </p:txBody>
      </p:sp>
      <p:sp>
        <p:nvSpPr>
          <p:cNvPr id="71" name="矩形: 圆角 69">
            <a:extLst>
              <a:ext uri="{FF2B5EF4-FFF2-40B4-BE49-F238E27FC236}">
                <a16:creationId xmlns:a16="http://schemas.microsoft.com/office/drawing/2014/main" xmlns="" id="{3E64593D-631B-4BAD-8DF5-66A3457029E4}"/>
              </a:ext>
            </a:extLst>
          </p:cNvPr>
          <p:cNvSpPr/>
          <p:nvPr/>
        </p:nvSpPr>
        <p:spPr>
          <a:xfrm>
            <a:off x="4774352" y="2236808"/>
            <a:ext cx="3303280" cy="1177287"/>
          </a:xfrm>
          <a:prstGeom prst="roundRect">
            <a:avLst/>
          </a:prstGeom>
          <a:solidFill>
            <a:schemeClr val="accent3">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72" name="矩形 71">
            <a:extLst>
              <a:ext uri="{FF2B5EF4-FFF2-40B4-BE49-F238E27FC236}">
                <a16:creationId xmlns:a16="http://schemas.microsoft.com/office/drawing/2014/main" xmlns="" id="{A5E3A901-41ED-4A66-B14E-221CE0380E78}"/>
              </a:ext>
            </a:extLst>
          </p:cNvPr>
          <p:cNvSpPr/>
          <p:nvPr/>
        </p:nvSpPr>
        <p:spPr>
          <a:xfrm>
            <a:off x="5403707" y="3402226"/>
            <a:ext cx="2044569" cy="400110"/>
          </a:xfrm>
          <a:prstGeom prst="rect">
            <a:avLst/>
          </a:prstGeom>
        </p:spPr>
        <p:txBody>
          <a:bodyPr wrap="square">
            <a:spAutoFit/>
          </a:bodyPr>
          <a:lstStyle/>
          <a:p>
            <a:pPr algn="ctr"/>
            <a:r>
              <a:rPr lang="zh-CN" altLang="en-US" sz="2000" b="1" dirty="0">
                <a:solidFill>
                  <a:srgbClr val="002060"/>
                </a:solidFill>
                <a:latin typeface="黑体" panose="02010609060101010101" pitchFamily="49" charset="-122"/>
                <a:ea typeface="黑体" panose="02010609060101010101" pitchFamily="49" charset="-122"/>
              </a:rPr>
              <a:t>混合执行引擎</a:t>
            </a:r>
            <a:endParaRPr lang="zh-CN" altLang="en-US" sz="2000" dirty="0">
              <a:latin typeface="黑体" panose="02010609060101010101" pitchFamily="49" charset="-122"/>
              <a:ea typeface="黑体" panose="02010609060101010101" pitchFamily="49" charset="-122"/>
            </a:endParaRPr>
          </a:p>
        </p:txBody>
      </p:sp>
      <p:pic>
        <p:nvPicPr>
          <p:cNvPr id="74" name="图形 31" descr="盒子">
            <a:extLst>
              <a:ext uri="{FF2B5EF4-FFF2-40B4-BE49-F238E27FC236}">
                <a16:creationId xmlns:a16="http://schemas.microsoft.com/office/drawing/2014/main" xmlns="" id="{CEBC0503-DAA0-40DE-BCA7-9E25BEC9D20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28912" y="2291145"/>
            <a:ext cx="702825" cy="702825"/>
          </a:xfrm>
          <a:prstGeom prst="rect">
            <a:avLst/>
          </a:prstGeom>
        </p:spPr>
      </p:pic>
      <p:cxnSp>
        <p:nvCxnSpPr>
          <p:cNvPr id="6" name="直接连接符 5"/>
          <p:cNvCxnSpPr>
            <a:stCxn id="71" idx="0"/>
            <a:endCxn id="72" idx="0"/>
          </p:cNvCxnSpPr>
          <p:nvPr/>
        </p:nvCxnSpPr>
        <p:spPr>
          <a:xfrm>
            <a:off x="6425992" y="2236808"/>
            <a:ext cx="0" cy="116541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5" name="矩形 74">
            <a:extLst>
              <a:ext uri="{FF2B5EF4-FFF2-40B4-BE49-F238E27FC236}">
                <a16:creationId xmlns:a16="http://schemas.microsoft.com/office/drawing/2014/main" xmlns="" id="{C3857919-1C43-4C6A-B361-25B50ADDD043}"/>
              </a:ext>
            </a:extLst>
          </p:cNvPr>
          <p:cNvSpPr/>
          <p:nvPr/>
        </p:nvSpPr>
        <p:spPr>
          <a:xfrm>
            <a:off x="4851382" y="2937690"/>
            <a:ext cx="1495563" cy="369332"/>
          </a:xfrm>
          <a:prstGeom prst="rect">
            <a:avLst/>
          </a:prstGeom>
        </p:spPr>
        <p:txBody>
          <a:bodyPr wrap="square">
            <a:spAutoFit/>
          </a:bodyPr>
          <a:lstStyle/>
          <a:p>
            <a:pPr algn="ctr"/>
            <a:r>
              <a:rPr lang="en-US" altLang="zh-CN" dirty="0">
                <a:latin typeface="黑体" panose="02010609060101010101" pitchFamily="49" charset="-122"/>
                <a:ea typeface="黑体" panose="02010609060101010101" pitchFamily="49" charset="-122"/>
              </a:rPr>
              <a:t>VM</a:t>
            </a:r>
            <a:r>
              <a:rPr lang="zh-CN" altLang="en-US" dirty="0">
                <a:latin typeface="黑体" panose="02010609060101010101" pitchFamily="49" charset="-122"/>
                <a:ea typeface="黑体" panose="02010609060101010101" pitchFamily="49" charset="-122"/>
              </a:rPr>
              <a:t>实例</a:t>
            </a:r>
            <a:endParaRPr lang="en-US" altLang="zh-CN" dirty="0">
              <a:latin typeface="黑体" panose="02010609060101010101" pitchFamily="49" charset="-122"/>
              <a:ea typeface="黑体" panose="02010609060101010101" pitchFamily="49" charset="-122"/>
            </a:endParaRPr>
          </a:p>
        </p:txBody>
      </p:sp>
      <p:sp>
        <p:nvSpPr>
          <p:cNvPr id="76" name="矩形 75">
            <a:extLst>
              <a:ext uri="{FF2B5EF4-FFF2-40B4-BE49-F238E27FC236}">
                <a16:creationId xmlns:a16="http://schemas.microsoft.com/office/drawing/2014/main" xmlns="" id="{944E1ED9-0C1F-4A35-A6A8-98990AAD2EAB}"/>
              </a:ext>
            </a:extLst>
          </p:cNvPr>
          <p:cNvSpPr/>
          <p:nvPr/>
        </p:nvSpPr>
        <p:spPr>
          <a:xfrm>
            <a:off x="5007456" y="1906363"/>
            <a:ext cx="1145736" cy="307777"/>
          </a:xfrm>
          <a:prstGeom prst="rect">
            <a:avLst/>
          </a:prstGeom>
        </p:spPr>
        <p:txBody>
          <a:bodyPr wrap="square">
            <a:spAutoFit/>
          </a:bodyPr>
          <a:lstStyle/>
          <a:p>
            <a:pPr algn="ctr"/>
            <a:r>
              <a:rPr lang="en-US" altLang="zh-CN" sz="1400" dirty="0" err="1">
                <a:latin typeface="Arial" panose="020B0604020202020204" pitchFamily="34" charset="0"/>
              </a:rPr>
              <a:t>IaaS</a:t>
            </a:r>
            <a:r>
              <a:rPr lang="en-US" altLang="zh-CN" sz="1400" dirty="0">
                <a:latin typeface="Arial" panose="020B0604020202020204" pitchFamily="34" charset="0"/>
              </a:rPr>
              <a:t>-based </a:t>
            </a:r>
          </a:p>
        </p:txBody>
      </p:sp>
      <p:sp>
        <p:nvSpPr>
          <p:cNvPr id="77" name="矩形 76">
            <a:extLst>
              <a:ext uri="{FF2B5EF4-FFF2-40B4-BE49-F238E27FC236}">
                <a16:creationId xmlns:a16="http://schemas.microsoft.com/office/drawing/2014/main" xmlns="" id="{944E1ED9-0C1F-4A35-A6A8-98990AAD2EAB}"/>
              </a:ext>
            </a:extLst>
          </p:cNvPr>
          <p:cNvSpPr/>
          <p:nvPr/>
        </p:nvSpPr>
        <p:spPr>
          <a:xfrm>
            <a:off x="6328904" y="1901020"/>
            <a:ext cx="1802073" cy="307777"/>
          </a:xfrm>
          <a:prstGeom prst="rect">
            <a:avLst/>
          </a:prstGeom>
        </p:spPr>
        <p:txBody>
          <a:bodyPr wrap="square">
            <a:spAutoFit/>
          </a:bodyPr>
          <a:lstStyle/>
          <a:p>
            <a:pPr algn="ctr"/>
            <a:r>
              <a:rPr lang="en-US" altLang="zh-CN" sz="1400" dirty="0" err="1">
                <a:latin typeface="Arial" panose="020B0604020202020204" pitchFamily="34" charset="0"/>
              </a:rPr>
              <a:t>Serverless</a:t>
            </a:r>
            <a:r>
              <a:rPr lang="en-US" altLang="zh-CN" sz="1400" dirty="0">
                <a:latin typeface="Arial" panose="020B0604020202020204" pitchFamily="34" charset="0"/>
              </a:rPr>
              <a:t>-based </a:t>
            </a:r>
          </a:p>
        </p:txBody>
      </p:sp>
      <p:sp>
        <p:nvSpPr>
          <p:cNvPr id="78" name="矩形: 圆角 17">
            <a:extLst>
              <a:ext uri="{FF2B5EF4-FFF2-40B4-BE49-F238E27FC236}">
                <a16:creationId xmlns:a16="http://schemas.microsoft.com/office/drawing/2014/main" xmlns="" id="{C9E791CB-40B0-49CF-B74C-E84FA07828D5}"/>
              </a:ext>
            </a:extLst>
          </p:cNvPr>
          <p:cNvSpPr/>
          <p:nvPr/>
        </p:nvSpPr>
        <p:spPr>
          <a:xfrm>
            <a:off x="6494538" y="2438098"/>
            <a:ext cx="1521361" cy="560964"/>
          </a:xfrm>
          <a:prstGeom prst="roundRect">
            <a:avLst>
              <a:gd name="adj" fmla="val 35272"/>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79" name="矩形 78">
            <a:extLst>
              <a:ext uri="{FF2B5EF4-FFF2-40B4-BE49-F238E27FC236}">
                <a16:creationId xmlns:a16="http://schemas.microsoft.com/office/drawing/2014/main" xmlns="" id="{B3A0164D-1977-479B-8218-F21D9F98AE6F}"/>
              </a:ext>
            </a:extLst>
          </p:cNvPr>
          <p:cNvSpPr/>
          <p:nvPr/>
        </p:nvSpPr>
        <p:spPr>
          <a:xfrm>
            <a:off x="6753947" y="2957590"/>
            <a:ext cx="990036" cy="369332"/>
          </a:xfrm>
          <a:prstGeom prst="rect">
            <a:avLst/>
          </a:prstGeom>
        </p:spPr>
        <p:txBody>
          <a:bodyPr wrap="square">
            <a:spAutoFit/>
          </a:bodyPr>
          <a:lstStyle/>
          <a:p>
            <a:pPr algn="ctr"/>
            <a:r>
              <a:rPr lang="zh-CN" altLang="en-US" dirty="0">
                <a:latin typeface="黑体" panose="02010609060101010101" pitchFamily="49" charset="-122"/>
                <a:ea typeface="黑体" panose="02010609060101010101" pitchFamily="49" charset="-122"/>
              </a:rPr>
              <a:t>容器池</a:t>
            </a:r>
            <a:endParaRPr lang="en-US" altLang="zh-CN" dirty="0">
              <a:latin typeface="黑体" panose="02010609060101010101" pitchFamily="49" charset="-122"/>
              <a:ea typeface="黑体" panose="02010609060101010101" pitchFamily="49" charset="-122"/>
            </a:endParaRPr>
          </a:p>
        </p:txBody>
      </p:sp>
      <p:pic>
        <p:nvPicPr>
          <p:cNvPr id="80" name="图形 39" descr="盒子">
            <a:extLst>
              <a:ext uri="{FF2B5EF4-FFF2-40B4-BE49-F238E27FC236}">
                <a16:creationId xmlns:a16="http://schemas.microsoft.com/office/drawing/2014/main" xmlns="" id="{BA9167F3-FCB3-4A94-93BF-214C0EE08C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16115" y="2499528"/>
            <a:ext cx="419764" cy="419764"/>
          </a:xfrm>
          <a:prstGeom prst="rect">
            <a:avLst/>
          </a:prstGeom>
        </p:spPr>
      </p:pic>
      <p:pic>
        <p:nvPicPr>
          <p:cNvPr id="81" name="图形 39" descr="盒子">
            <a:extLst>
              <a:ext uri="{FF2B5EF4-FFF2-40B4-BE49-F238E27FC236}">
                <a16:creationId xmlns:a16="http://schemas.microsoft.com/office/drawing/2014/main" xmlns="" id="{BA9167F3-FCB3-4A94-93BF-214C0EE08C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455643" y="2515652"/>
            <a:ext cx="419764" cy="419764"/>
          </a:xfrm>
          <a:prstGeom prst="rect">
            <a:avLst/>
          </a:prstGeom>
        </p:spPr>
      </p:pic>
      <p:pic>
        <p:nvPicPr>
          <p:cNvPr id="82" name="图形 39" descr="盒子">
            <a:extLst>
              <a:ext uri="{FF2B5EF4-FFF2-40B4-BE49-F238E27FC236}">
                <a16:creationId xmlns:a16="http://schemas.microsoft.com/office/drawing/2014/main" xmlns="" id="{BA9167F3-FCB3-4A94-93BF-214C0EE08C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035879" y="2505229"/>
            <a:ext cx="419764" cy="419764"/>
          </a:xfrm>
          <a:prstGeom prst="rect">
            <a:avLst/>
          </a:prstGeom>
        </p:spPr>
      </p:pic>
      <p:sp>
        <p:nvSpPr>
          <p:cNvPr id="105" name="矩形: 圆角 69">
            <a:extLst>
              <a:ext uri="{FF2B5EF4-FFF2-40B4-BE49-F238E27FC236}">
                <a16:creationId xmlns:a16="http://schemas.microsoft.com/office/drawing/2014/main" xmlns="" id="{3E64593D-631B-4BAD-8DF5-66A3457029E4}"/>
              </a:ext>
            </a:extLst>
          </p:cNvPr>
          <p:cNvSpPr/>
          <p:nvPr/>
        </p:nvSpPr>
        <p:spPr>
          <a:xfrm>
            <a:off x="3458706" y="4267394"/>
            <a:ext cx="1033937" cy="358977"/>
          </a:xfrm>
          <a:prstGeom prst="roundRect">
            <a:avLst/>
          </a:prstGeom>
          <a:solidFill>
            <a:srgbClr val="00B0F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106" name="矩形 105">
            <a:extLst>
              <a:ext uri="{FF2B5EF4-FFF2-40B4-BE49-F238E27FC236}">
                <a16:creationId xmlns:a16="http://schemas.microsoft.com/office/drawing/2014/main" xmlns="" id="{A5E3A901-41ED-4A66-B14E-221CE0380E78}"/>
              </a:ext>
            </a:extLst>
          </p:cNvPr>
          <p:cNvSpPr/>
          <p:nvPr/>
        </p:nvSpPr>
        <p:spPr>
          <a:xfrm>
            <a:off x="2953389" y="3783736"/>
            <a:ext cx="2044569" cy="400110"/>
          </a:xfrm>
          <a:prstGeom prst="rect">
            <a:avLst/>
          </a:prstGeom>
        </p:spPr>
        <p:txBody>
          <a:bodyPr wrap="square">
            <a:spAutoFit/>
          </a:bodyPr>
          <a:lstStyle/>
          <a:p>
            <a:pPr algn="ctr"/>
            <a:r>
              <a:rPr lang="zh-CN" altLang="en-US" sz="2000" b="1" dirty="0">
                <a:solidFill>
                  <a:srgbClr val="002060"/>
                </a:solidFill>
                <a:latin typeface="黑体" panose="02010609060101010101" pitchFamily="49" charset="-122"/>
                <a:ea typeface="黑体" panose="02010609060101010101" pitchFamily="49" charset="-122"/>
              </a:rPr>
              <a:t>监视器</a:t>
            </a:r>
            <a:endParaRPr lang="zh-CN" altLang="en-US" sz="2000" dirty="0">
              <a:latin typeface="黑体" panose="02010609060101010101" pitchFamily="49" charset="-122"/>
              <a:ea typeface="黑体" panose="02010609060101010101" pitchFamily="49" charset="-122"/>
            </a:endParaRPr>
          </a:p>
        </p:txBody>
      </p:sp>
      <p:sp>
        <p:nvSpPr>
          <p:cNvPr id="108" name="箭头: 直角上 63">
            <a:extLst>
              <a:ext uri="{FF2B5EF4-FFF2-40B4-BE49-F238E27FC236}">
                <a16:creationId xmlns:a16="http://schemas.microsoft.com/office/drawing/2014/main" xmlns="" id="{BDE406AD-BF80-4B00-933C-61F4CF75475D}"/>
              </a:ext>
            </a:extLst>
          </p:cNvPr>
          <p:cNvSpPr/>
          <p:nvPr/>
        </p:nvSpPr>
        <p:spPr>
          <a:xfrm rot="16200000" flipH="1">
            <a:off x="4570943" y="3505512"/>
            <a:ext cx="1090539" cy="995165"/>
          </a:xfrm>
          <a:prstGeom prst="bentUpArrow">
            <a:avLst>
              <a:gd name="adj1" fmla="val 8319"/>
              <a:gd name="adj2" fmla="val 11593"/>
              <a:gd name="adj3" fmla="val 1573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右箭头 19">
            <a:extLst>
              <a:ext uri="{FF2B5EF4-FFF2-40B4-BE49-F238E27FC236}">
                <a16:creationId xmlns:a16="http://schemas.microsoft.com/office/drawing/2014/main" xmlns="" id="{ADEB6A3E-2A12-40AF-AC7D-8C68D1E0DF79}"/>
              </a:ext>
            </a:extLst>
          </p:cNvPr>
          <p:cNvSpPr/>
          <p:nvPr/>
        </p:nvSpPr>
        <p:spPr>
          <a:xfrm>
            <a:off x="1059985" y="2682961"/>
            <a:ext cx="775035" cy="267983"/>
          </a:xfrm>
          <a:prstGeom prst="rightArrow">
            <a:avLst>
              <a:gd name="adj1" fmla="val 28674"/>
              <a:gd name="adj2" fmla="val 67771"/>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110" name="箭头: 直角上 63">
            <a:extLst>
              <a:ext uri="{FF2B5EF4-FFF2-40B4-BE49-F238E27FC236}">
                <a16:creationId xmlns:a16="http://schemas.microsoft.com/office/drawing/2014/main" xmlns="" id="{BDE406AD-BF80-4B00-933C-61F4CF75475D}"/>
              </a:ext>
            </a:extLst>
          </p:cNvPr>
          <p:cNvSpPr/>
          <p:nvPr/>
        </p:nvSpPr>
        <p:spPr>
          <a:xfrm flipH="1">
            <a:off x="2449052" y="3649579"/>
            <a:ext cx="883667" cy="848456"/>
          </a:xfrm>
          <a:prstGeom prst="bentUpArrow">
            <a:avLst>
              <a:gd name="adj1" fmla="val 11106"/>
              <a:gd name="adj2" fmla="val 14380"/>
              <a:gd name="adj3" fmla="val 1573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内容占位符 3">
            <a:extLst>
              <a:ext uri="{FF2B5EF4-FFF2-40B4-BE49-F238E27FC236}">
                <a16:creationId xmlns:a16="http://schemas.microsoft.com/office/drawing/2014/main" xmlns="" id="{59B05DED-55CD-47C4-AF5B-8061EF3AE161}"/>
              </a:ext>
            </a:extLst>
          </p:cNvPr>
          <p:cNvSpPr txBox="1">
            <a:spLocks/>
          </p:cNvSpPr>
          <p:nvPr/>
        </p:nvSpPr>
        <p:spPr>
          <a:xfrm>
            <a:off x="1023177" y="5960172"/>
            <a:ext cx="6867466" cy="61742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1400" dirty="0">
                <a:solidFill>
                  <a:srgbClr val="FF0000"/>
                </a:solidFill>
                <a:latin typeface="黑体" panose="02010609060101010101" pitchFamily="49" charset="-122"/>
                <a:ea typeface="黑体" panose="02010609060101010101" pitchFamily="49" charset="-122"/>
                <a:cs typeface="Arial" panose="020B0604020202020204" pitchFamily="34" charset="0"/>
              </a:rPr>
              <a:t>用户负载上升</a:t>
            </a:r>
            <a:r>
              <a:rPr lang="zh-CN" altLang="en-US" sz="1400" dirty="0">
                <a:latin typeface="黑体" panose="02010609060101010101" pitchFamily="49" charset="-122"/>
                <a:ea typeface="黑体" panose="02010609060101010101" pitchFamily="49" charset="-122"/>
                <a:cs typeface="Arial" panose="020B0604020202020204" pitchFamily="34" charset="0"/>
              </a:rPr>
              <a:t>：达到阈值时控制器做出决策，重启</a:t>
            </a:r>
            <a:r>
              <a:rPr lang="en-US" altLang="zh-CN" sz="1400" dirty="0" err="1">
                <a:latin typeface="黑体" panose="02010609060101010101" pitchFamily="49" charset="-122"/>
                <a:ea typeface="黑体" panose="02010609060101010101" pitchFamily="49" charset="-122"/>
                <a:cs typeface="Arial" panose="020B0604020202020204" pitchFamily="34" charset="0"/>
              </a:rPr>
              <a:t>IaaS</a:t>
            </a:r>
            <a:r>
              <a:rPr lang="zh-CN" altLang="en-US" sz="1400" dirty="0">
                <a:latin typeface="黑体" panose="02010609060101010101" pitchFamily="49" charset="-122"/>
                <a:ea typeface="黑体" panose="02010609060101010101" pitchFamily="49" charset="-122"/>
                <a:cs typeface="Arial" panose="020B0604020202020204" pitchFamily="34" charset="0"/>
              </a:rPr>
              <a:t>执行引擎中的</a:t>
            </a:r>
            <a:r>
              <a:rPr lang="en-US" altLang="zh-CN" sz="1400" dirty="0">
                <a:latin typeface="黑体" panose="02010609060101010101" pitchFamily="49" charset="-122"/>
                <a:ea typeface="黑体" panose="02010609060101010101" pitchFamily="49" charset="-122"/>
                <a:cs typeface="Arial" panose="020B0604020202020204" pitchFamily="34" charset="0"/>
              </a:rPr>
              <a:t>VM</a:t>
            </a:r>
            <a:r>
              <a:rPr lang="zh-CN" altLang="en-US" sz="1400" dirty="0">
                <a:latin typeface="黑体" panose="02010609060101010101" pitchFamily="49" charset="-122"/>
                <a:ea typeface="黑体" panose="02010609060101010101" pitchFamily="49" charset="-122"/>
                <a:cs typeface="Arial" panose="020B0604020202020204" pitchFamily="34" charset="0"/>
              </a:rPr>
              <a:t>实例，等待</a:t>
            </a:r>
            <a:r>
              <a:rPr lang="en-US" altLang="zh-CN" sz="1400" dirty="0" err="1">
                <a:latin typeface="黑体" panose="02010609060101010101" pitchFamily="49" charset="-122"/>
                <a:ea typeface="黑体" panose="02010609060101010101" pitchFamily="49" charset="-122"/>
                <a:cs typeface="Arial" panose="020B0604020202020204" pitchFamily="34" charset="0"/>
              </a:rPr>
              <a:t>Serverless</a:t>
            </a:r>
            <a:r>
              <a:rPr lang="zh-CN" altLang="en-US" sz="1400" dirty="0">
                <a:latin typeface="黑体" panose="02010609060101010101" pitchFamily="49" charset="-122"/>
                <a:ea typeface="黑体" panose="02010609060101010101" pitchFamily="49" charset="-122"/>
                <a:cs typeface="Arial" panose="020B0604020202020204" pitchFamily="34" charset="0"/>
              </a:rPr>
              <a:t>执行引擎中的容器超时，触发资源回收。</a:t>
            </a:r>
            <a:endParaRPr lang="en-US" altLang="zh-CN" sz="1400" dirty="0"/>
          </a:p>
          <a:p>
            <a:pPr>
              <a:lnSpc>
                <a:spcPct val="100000"/>
              </a:lnSpc>
            </a:pPr>
            <a:endParaRPr lang="zh-CN" altLang="en-US" sz="1400" dirty="0">
              <a:latin typeface="黑体" panose="02010609060101010101" pitchFamily="49" charset="-122"/>
              <a:ea typeface="黑体" panose="02010609060101010101" pitchFamily="49" charset="-122"/>
              <a:cs typeface="Arial" panose="020B0604020202020204" pitchFamily="34" charset="0"/>
            </a:endParaRPr>
          </a:p>
        </p:txBody>
      </p:sp>
      <p:sp>
        <p:nvSpPr>
          <p:cNvPr id="112" name="内容占位符 3">
            <a:extLst>
              <a:ext uri="{FF2B5EF4-FFF2-40B4-BE49-F238E27FC236}">
                <a16:creationId xmlns:a16="http://schemas.microsoft.com/office/drawing/2014/main" xmlns="" id="{59B05DED-55CD-47C4-AF5B-8061EF3AE161}"/>
              </a:ext>
            </a:extLst>
          </p:cNvPr>
          <p:cNvSpPr txBox="1">
            <a:spLocks/>
          </p:cNvSpPr>
          <p:nvPr/>
        </p:nvSpPr>
        <p:spPr>
          <a:xfrm>
            <a:off x="1023177" y="5385627"/>
            <a:ext cx="6965174" cy="57454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1400" dirty="0">
                <a:solidFill>
                  <a:srgbClr val="FF0000"/>
                </a:solidFill>
                <a:latin typeface="黑体" panose="02010609060101010101" pitchFamily="49" charset="-122"/>
                <a:ea typeface="黑体" panose="02010609060101010101" pitchFamily="49" charset="-122"/>
                <a:cs typeface="Arial" panose="020B0604020202020204" pitchFamily="34" charset="0"/>
              </a:rPr>
              <a:t>服务模式切换</a:t>
            </a:r>
            <a:r>
              <a:rPr lang="zh-CN" altLang="en-US" sz="1400" dirty="0">
                <a:latin typeface="黑体" panose="02010609060101010101" pitchFamily="49" charset="-122"/>
                <a:ea typeface="黑体" panose="02010609060101010101" pitchFamily="49" charset="-122"/>
                <a:cs typeface="Arial" panose="020B0604020202020204" pitchFamily="34" charset="0"/>
              </a:rPr>
              <a:t>：控制器通过预测模型做出决策，将路由请求从原先引擎切换至另一个执行引擎。</a:t>
            </a:r>
            <a:endParaRPr lang="en-US" altLang="zh-CN" sz="1400" dirty="0">
              <a:latin typeface="黑体" panose="02010609060101010101" pitchFamily="49" charset="-122"/>
              <a:ea typeface="黑体" panose="02010609060101010101" pitchFamily="49" charset="-122"/>
              <a:cs typeface="Arial" panose="020B0604020202020204" pitchFamily="34" charset="0"/>
            </a:endParaRPr>
          </a:p>
        </p:txBody>
      </p:sp>
      <p:sp>
        <p:nvSpPr>
          <p:cNvPr id="113" name="内容占位符 3">
            <a:extLst>
              <a:ext uri="{FF2B5EF4-FFF2-40B4-BE49-F238E27FC236}">
                <a16:creationId xmlns:a16="http://schemas.microsoft.com/office/drawing/2014/main" xmlns="" id="{59B05DED-55CD-47C4-AF5B-8061EF3AE161}"/>
              </a:ext>
            </a:extLst>
          </p:cNvPr>
          <p:cNvSpPr txBox="1">
            <a:spLocks/>
          </p:cNvSpPr>
          <p:nvPr/>
        </p:nvSpPr>
        <p:spPr>
          <a:xfrm>
            <a:off x="1023177" y="4807497"/>
            <a:ext cx="7056653" cy="64052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1400" dirty="0">
                <a:solidFill>
                  <a:srgbClr val="FF0000"/>
                </a:solidFill>
                <a:latin typeface="黑体" panose="02010609060101010101" pitchFamily="49" charset="-122"/>
                <a:ea typeface="黑体" panose="02010609060101010101" pitchFamily="49" charset="-122"/>
                <a:cs typeface="Arial" panose="020B0604020202020204" pitchFamily="34" charset="0"/>
              </a:rPr>
              <a:t>用户负载下降</a:t>
            </a:r>
            <a:r>
              <a:rPr lang="zh-CN" altLang="en-US" sz="1400" dirty="0">
                <a:latin typeface="黑体" panose="02010609060101010101" pitchFamily="49" charset="-122"/>
                <a:ea typeface="黑体" panose="02010609060101010101" pitchFamily="49" charset="-122"/>
                <a:cs typeface="Arial" panose="020B0604020202020204" pitchFamily="34" charset="0"/>
              </a:rPr>
              <a:t>：达到阈值时控制器做出决策，预热</a:t>
            </a:r>
            <a:r>
              <a:rPr lang="en-US" altLang="zh-CN" sz="1400" dirty="0" err="1">
                <a:latin typeface="黑体" panose="02010609060101010101" pitchFamily="49" charset="-122"/>
                <a:ea typeface="黑体" panose="02010609060101010101" pitchFamily="49" charset="-122"/>
                <a:cs typeface="Arial" panose="020B0604020202020204" pitchFamily="34" charset="0"/>
              </a:rPr>
              <a:t>Serverless</a:t>
            </a:r>
            <a:r>
              <a:rPr lang="zh-CN" altLang="en-US" sz="1400" dirty="0">
                <a:latin typeface="黑体" panose="02010609060101010101" pitchFamily="49" charset="-122"/>
                <a:ea typeface="黑体" panose="02010609060101010101" pitchFamily="49" charset="-122"/>
                <a:cs typeface="Arial" panose="020B0604020202020204" pitchFamily="34" charset="0"/>
              </a:rPr>
              <a:t>执行引擎中的容器，创建触发器和</a:t>
            </a:r>
            <a:r>
              <a:rPr lang="en-US" altLang="zh-CN" sz="1400" dirty="0">
                <a:latin typeface="黑体" panose="02010609060101010101" pitchFamily="49" charset="-122"/>
                <a:ea typeface="黑体" panose="02010609060101010101" pitchFamily="49" charset="-122"/>
                <a:cs typeface="Arial" panose="020B0604020202020204" pitchFamily="34" charset="0"/>
              </a:rPr>
              <a:t>API</a:t>
            </a:r>
            <a:r>
              <a:rPr lang="zh-CN" altLang="en-US" sz="1400" dirty="0">
                <a:latin typeface="黑体" panose="02010609060101010101" pitchFamily="49" charset="-122"/>
                <a:ea typeface="黑体" panose="02010609060101010101" pitchFamily="49" charset="-122"/>
                <a:cs typeface="Arial" panose="020B0604020202020204" pitchFamily="34" charset="0"/>
              </a:rPr>
              <a:t>。</a:t>
            </a:r>
          </a:p>
        </p:txBody>
      </p:sp>
      <p:sp>
        <p:nvSpPr>
          <p:cNvPr id="114" name="矩形 113">
            <a:extLst>
              <a:ext uri="{FF2B5EF4-FFF2-40B4-BE49-F238E27FC236}">
                <a16:creationId xmlns:a16="http://schemas.microsoft.com/office/drawing/2014/main" xmlns="" id="{AB547EA1-FC30-4840-ACBD-F72588D9D55E}"/>
              </a:ext>
            </a:extLst>
          </p:cNvPr>
          <p:cNvSpPr/>
          <p:nvPr/>
        </p:nvSpPr>
        <p:spPr>
          <a:xfrm>
            <a:off x="5403707" y="4091189"/>
            <a:ext cx="1821606" cy="338554"/>
          </a:xfrm>
          <a:prstGeom prst="rect">
            <a:avLst/>
          </a:prstGeom>
        </p:spPr>
        <p:txBody>
          <a:bodyPr wrap="square">
            <a:spAutoFit/>
          </a:bodyPr>
          <a:lstStyle/>
          <a:p>
            <a:pPr algn="ctr"/>
            <a:r>
              <a:rPr lang="zh-CN" altLang="en-US" sz="1600" dirty="0">
                <a:latin typeface="黑体" panose="02010609060101010101" pitchFamily="49" charset="-122"/>
                <a:ea typeface="黑体" panose="02010609060101010101" pitchFamily="49" charset="-122"/>
              </a:rPr>
              <a:t>请求执行结果</a:t>
            </a:r>
            <a:endParaRPr lang="en-US" altLang="zh-CN" sz="1600" dirty="0">
              <a:latin typeface="黑体" panose="02010609060101010101" pitchFamily="49" charset="-122"/>
              <a:ea typeface="黑体" panose="02010609060101010101" pitchFamily="49" charset="-122"/>
            </a:endParaRPr>
          </a:p>
        </p:txBody>
      </p:sp>
      <p:cxnSp>
        <p:nvCxnSpPr>
          <p:cNvPr id="19" name="肘形连接符 18"/>
          <p:cNvCxnSpPr/>
          <p:nvPr/>
        </p:nvCxnSpPr>
        <p:spPr>
          <a:xfrm flipV="1">
            <a:off x="3277002" y="2411052"/>
            <a:ext cx="3978216" cy="371907"/>
          </a:xfrm>
          <a:prstGeom prst="bentConnector4">
            <a:avLst>
              <a:gd name="adj1" fmla="val 31720"/>
              <a:gd name="adj2" fmla="val 248768"/>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9" name="箭头: 直角上 63">
            <a:extLst>
              <a:ext uri="{FF2B5EF4-FFF2-40B4-BE49-F238E27FC236}">
                <a16:creationId xmlns:a16="http://schemas.microsoft.com/office/drawing/2014/main" xmlns="" id="{BDE406AD-BF80-4B00-933C-61F4CF75475D}"/>
              </a:ext>
            </a:extLst>
          </p:cNvPr>
          <p:cNvSpPr/>
          <p:nvPr/>
        </p:nvSpPr>
        <p:spPr>
          <a:xfrm rot="16200000" flipH="1">
            <a:off x="5407824" y="2669019"/>
            <a:ext cx="1090539" cy="2691045"/>
          </a:xfrm>
          <a:prstGeom prst="bentUpArrow">
            <a:avLst>
              <a:gd name="adj1" fmla="val 8319"/>
              <a:gd name="adj2" fmla="val 11593"/>
              <a:gd name="adj3" fmla="val 1573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8251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fade">
                                      <p:cBhvr>
                                        <p:cTn id="24" dur="500"/>
                                        <p:tgtEl>
                                          <p:spTgt spid="112"/>
                                        </p:tgtEl>
                                      </p:cBhvr>
                                    </p:animEffect>
                                  </p:childTnLst>
                                </p:cTn>
                              </p:par>
                            </p:childTnLst>
                          </p:cTn>
                        </p:par>
                        <p:par>
                          <p:cTn id="25" fill="hold">
                            <p:stCondLst>
                              <p:cond delay="500"/>
                            </p:stCondLst>
                            <p:childTnLst>
                              <p:par>
                                <p:cTn id="26" presetID="10" presetClass="exit" presetSubtype="0" fill="hold" grpId="0" nodeType="afterEffect">
                                  <p:stCondLst>
                                    <p:cond delay="0"/>
                                  </p:stCondLst>
                                  <p:childTnLst>
                                    <p:animEffect transition="out" filter="fade">
                                      <p:cBhvr>
                                        <p:cTn id="27" dur="500"/>
                                        <p:tgtEl>
                                          <p:spTgt spid="45"/>
                                        </p:tgtEl>
                                      </p:cBhvr>
                                    </p:animEffect>
                                    <p:set>
                                      <p:cBhvr>
                                        <p:cTn id="28" dur="1" fill="hold">
                                          <p:stCondLst>
                                            <p:cond delay="499"/>
                                          </p:stCondLst>
                                        </p:cTn>
                                        <p:tgtEl>
                                          <p:spTgt spid="45"/>
                                        </p:tgtEl>
                                        <p:attrNameLst>
                                          <p:attrName>style.visibility</p:attrName>
                                        </p:attrNameLst>
                                      </p:cBhvr>
                                      <p:to>
                                        <p:strVal val="hidden"/>
                                      </p:to>
                                    </p:se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xit" presetSubtype="0" fill="hold" grpId="0" nodeType="withEffect">
                                  <p:stCondLst>
                                    <p:cond delay="0"/>
                                  </p:stCondLst>
                                  <p:childTnLst>
                                    <p:animEffect transition="out" filter="fade">
                                      <p:cBhvr>
                                        <p:cTn id="34" dur="500"/>
                                        <p:tgtEl>
                                          <p:spTgt spid="108"/>
                                        </p:tgtEl>
                                      </p:cBhvr>
                                    </p:animEffect>
                                    <p:set>
                                      <p:cBhvr>
                                        <p:cTn id="35" dur="1" fill="hold">
                                          <p:stCondLst>
                                            <p:cond delay="499"/>
                                          </p:stCondLst>
                                        </p:cTn>
                                        <p:tgtEl>
                                          <p:spTgt spid="108"/>
                                        </p:tgtEl>
                                        <p:attrNameLst>
                                          <p:attrName>style.visibility</p:attrName>
                                        </p:attrNameLst>
                                      </p:cBhvr>
                                      <p:to>
                                        <p:strVal val="hidden"/>
                                      </p:to>
                                    </p:se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19"/>
                                        </p:tgtEl>
                                        <p:attrNameLst>
                                          <p:attrName>style.visibility</p:attrName>
                                        </p:attrNameLst>
                                      </p:cBhvr>
                                      <p:to>
                                        <p:strVal val="visible"/>
                                      </p:to>
                                    </p:set>
                                    <p:animEffect transition="in" filter="fade">
                                      <p:cBhvr>
                                        <p:cTn id="39" dur="500"/>
                                        <p:tgtEl>
                                          <p:spTgt spid="119"/>
                                        </p:tgtEl>
                                      </p:cBhvr>
                                    </p:animEffect>
                                  </p:childTnLst>
                                </p:cTn>
                              </p:par>
                            </p:childTnLst>
                          </p:cTn>
                        </p:par>
                        <p:par>
                          <p:cTn id="40" fill="hold">
                            <p:stCondLst>
                              <p:cond delay="2000"/>
                            </p:stCondLst>
                            <p:childTnLst>
                              <p:par>
                                <p:cTn id="41" presetID="10" presetClass="exit" presetSubtype="0" fill="hold" nodeType="afterEffect">
                                  <p:stCondLst>
                                    <p:cond delay="0"/>
                                  </p:stCondLst>
                                  <p:childTnLst>
                                    <p:animEffect transition="out" filter="fade">
                                      <p:cBhvr>
                                        <p:cTn id="42" dur="500"/>
                                        <p:tgtEl>
                                          <p:spTgt spid="74"/>
                                        </p:tgtEl>
                                      </p:cBhvr>
                                    </p:animEffect>
                                    <p:set>
                                      <p:cBhvr>
                                        <p:cTn id="43" dur="1" fill="hold">
                                          <p:stCondLst>
                                            <p:cond delay="499"/>
                                          </p:stCondLst>
                                        </p:cTn>
                                        <p:tgtEl>
                                          <p:spTgt spid="7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75"/>
                                        </p:tgtEl>
                                      </p:cBhvr>
                                    </p:animEffect>
                                    <p:set>
                                      <p:cBhvr>
                                        <p:cTn id="46" dur="1" fill="hold">
                                          <p:stCondLst>
                                            <p:cond delay="499"/>
                                          </p:stCondLst>
                                        </p:cTn>
                                        <p:tgtEl>
                                          <p:spTgt spid="7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1"/>
                                        </p:tgtEl>
                                        <p:attrNameLst>
                                          <p:attrName>style.visibility</p:attrName>
                                        </p:attrNameLst>
                                      </p:cBhvr>
                                      <p:to>
                                        <p:strVal val="visible"/>
                                      </p:to>
                                    </p:set>
                                    <p:animEffect transition="in" filter="fade">
                                      <p:cBhvr>
                                        <p:cTn id="51" dur="500"/>
                                        <p:tgtEl>
                                          <p:spTgt spid="111"/>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500"/>
                                        <p:tgtEl>
                                          <p:spTgt spid="75"/>
                                        </p:tgtEl>
                                      </p:cBhvr>
                                    </p:animEffect>
                                  </p:childTnLst>
                                </p:cTn>
                              </p:par>
                            </p:childTnLst>
                          </p:cTn>
                        </p:par>
                        <p:par>
                          <p:cTn id="59" fill="hold">
                            <p:stCondLst>
                              <p:cond delay="1000"/>
                            </p:stCondLst>
                            <p:childTnLst>
                              <p:par>
                                <p:cTn id="60" presetID="10" presetClass="exit" presetSubtype="0" fill="hold" nodeType="after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par>
                          <p:cTn id="63" fill="hold">
                            <p:stCondLst>
                              <p:cond delay="1500"/>
                            </p:stCondLst>
                            <p:childTnLst>
                              <p:par>
                                <p:cTn id="64" presetID="10" presetClass="entr" presetSubtype="0" fill="hold" grpId="1"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childTnLst>
                          </p:cTn>
                        </p:par>
                        <p:par>
                          <p:cTn id="67" fill="hold">
                            <p:stCondLst>
                              <p:cond delay="2000"/>
                            </p:stCondLst>
                            <p:childTnLst>
                              <p:par>
                                <p:cTn id="68" presetID="10" presetClass="exit" presetSubtype="0" fill="hold" grpId="1" nodeType="afterEffect">
                                  <p:stCondLst>
                                    <p:cond delay="0"/>
                                  </p:stCondLst>
                                  <p:childTnLst>
                                    <p:animEffect transition="out" filter="fade">
                                      <p:cBhvr>
                                        <p:cTn id="69" dur="500"/>
                                        <p:tgtEl>
                                          <p:spTgt spid="119"/>
                                        </p:tgtEl>
                                      </p:cBhvr>
                                    </p:animEffect>
                                    <p:set>
                                      <p:cBhvr>
                                        <p:cTn id="70" dur="1" fill="hold">
                                          <p:stCondLst>
                                            <p:cond delay="499"/>
                                          </p:stCondLst>
                                        </p:cTn>
                                        <p:tgtEl>
                                          <p:spTgt spid="119"/>
                                        </p:tgtEl>
                                        <p:attrNameLst>
                                          <p:attrName>style.visibility</p:attrName>
                                        </p:attrNameLst>
                                      </p:cBhvr>
                                      <p:to>
                                        <p:strVal val="hidden"/>
                                      </p:to>
                                    </p:set>
                                  </p:childTnLst>
                                </p:cTn>
                              </p:par>
                            </p:childTnLst>
                          </p:cTn>
                        </p:par>
                        <p:par>
                          <p:cTn id="71" fill="hold">
                            <p:stCondLst>
                              <p:cond delay="2500"/>
                            </p:stCondLst>
                            <p:childTnLst>
                              <p:par>
                                <p:cTn id="72" presetID="10" presetClass="entr" presetSubtype="0" fill="hold" grpId="1" nodeType="afterEffect">
                                  <p:stCondLst>
                                    <p:cond delay="0"/>
                                  </p:stCondLst>
                                  <p:childTnLst>
                                    <p:set>
                                      <p:cBhvr>
                                        <p:cTn id="73" dur="1" fill="hold">
                                          <p:stCondLst>
                                            <p:cond delay="0"/>
                                          </p:stCondLst>
                                        </p:cTn>
                                        <p:tgtEl>
                                          <p:spTgt spid="108"/>
                                        </p:tgtEl>
                                        <p:attrNameLst>
                                          <p:attrName>style.visibility</p:attrName>
                                        </p:attrNameLst>
                                      </p:cBhvr>
                                      <p:to>
                                        <p:strVal val="visible"/>
                                      </p:to>
                                    </p:set>
                                    <p:animEffect transition="in" filter="fade">
                                      <p:cBhvr>
                                        <p:cTn id="74" dur="500"/>
                                        <p:tgtEl>
                                          <p:spTgt spid="108"/>
                                        </p:tgtEl>
                                      </p:cBhvr>
                                    </p:animEffect>
                                  </p:childTnLst>
                                </p:cTn>
                              </p:par>
                            </p:childTnLst>
                          </p:cTn>
                        </p:par>
                        <p:par>
                          <p:cTn id="75" fill="hold">
                            <p:stCondLst>
                              <p:cond delay="3000"/>
                            </p:stCondLst>
                            <p:childTnLst>
                              <p:par>
                                <p:cTn id="76" presetID="10" presetClass="exit" presetSubtype="0" fill="hold" nodeType="afterEffect">
                                  <p:stCondLst>
                                    <p:cond delay="0"/>
                                  </p:stCondLst>
                                  <p:childTnLst>
                                    <p:animEffect transition="out" filter="fade">
                                      <p:cBhvr>
                                        <p:cTn id="77" dur="500"/>
                                        <p:tgtEl>
                                          <p:spTgt spid="80"/>
                                        </p:tgtEl>
                                      </p:cBhvr>
                                    </p:animEffect>
                                    <p:set>
                                      <p:cBhvr>
                                        <p:cTn id="78" dur="1" fill="hold">
                                          <p:stCondLst>
                                            <p:cond delay="499"/>
                                          </p:stCondLst>
                                        </p:cTn>
                                        <p:tgtEl>
                                          <p:spTgt spid="80"/>
                                        </p:tgtEl>
                                        <p:attrNameLst>
                                          <p:attrName>style.visibility</p:attrName>
                                        </p:attrNameLst>
                                      </p:cBhvr>
                                      <p:to>
                                        <p:strVal val="hidden"/>
                                      </p:to>
                                    </p:set>
                                  </p:childTnLst>
                                </p:cTn>
                              </p:par>
                            </p:childTnLst>
                          </p:cTn>
                        </p:par>
                        <p:par>
                          <p:cTn id="79" fill="hold">
                            <p:stCondLst>
                              <p:cond delay="3500"/>
                            </p:stCondLst>
                            <p:childTnLst>
                              <p:par>
                                <p:cTn id="80" presetID="10" presetClass="exit" presetSubtype="0" fill="hold" nodeType="afterEffect">
                                  <p:stCondLst>
                                    <p:cond delay="0"/>
                                  </p:stCondLst>
                                  <p:childTnLst>
                                    <p:animEffect transition="out" filter="fade">
                                      <p:cBhvr>
                                        <p:cTn id="81" dur="500"/>
                                        <p:tgtEl>
                                          <p:spTgt spid="82"/>
                                        </p:tgtEl>
                                      </p:cBhvr>
                                    </p:animEffect>
                                    <p:set>
                                      <p:cBhvr>
                                        <p:cTn id="82" dur="1" fill="hold">
                                          <p:stCondLst>
                                            <p:cond delay="499"/>
                                          </p:stCondLst>
                                        </p:cTn>
                                        <p:tgtEl>
                                          <p:spTgt spid="82"/>
                                        </p:tgtEl>
                                        <p:attrNameLst>
                                          <p:attrName>style.visibility</p:attrName>
                                        </p:attrNameLst>
                                      </p:cBhvr>
                                      <p:to>
                                        <p:strVal val="hidden"/>
                                      </p:to>
                                    </p:set>
                                  </p:childTnLst>
                                </p:cTn>
                              </p:par>
                            </p:childTnLst>
                          </p:cTn>
                        </p:par>
                        <p:par>
                          <p:cTn id="83" fill="hold">
                            <p:stCondLst>
                              <p:cond delay="4000"/>
                            </p:stCondLst>
                            <p:childTnLst>
                              <p:par>
                                <p:cTn id="84" presetID="10" presetClass="exit" presetSubtype="0" fill="hold" nodeType="afterEffect">
                                  <p:stCondLst>
                                    <p:cond delay="0"/>
                                  </p:stCondLst>
                                  <p:childTnLst>
                                    <p:animEffect transition="out" filter="fade">
                                      <p:cBhvr>
                                        <p:cTn id="85" dur="500"/>
                                        <p:tgtEl>
                                          <p:spTgt spid="81"/>
                                        </p:tgtEl>
                                      </p:cBhvr>
                                    </p:animEffect>
                                    <p:set>
                                      <p:cBhvr>
                                        <p:cTn id="86"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75" grpId="0"/>
      <p:bldP spid="75" grpId="1"/>
      <p:bldP spid="108" grpId="0" animBg="1"/>
      <p:bldP spid="108" grpId="1" animBg="1"/>
      <p:bldP spid="111" grpId="0"/>
      <p:bldP spid="112" grpId="0"/>
      <p:bldP spid="113" grpId="0"/>
      <p:bldP spid="119" grpId="0" animBg="1"/>
      <p:bldP spid="11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云原生计算</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pic>
        <p:nvPicPr>
          <p:cNvPr id="73" name="图片 72">
            <a:extLst>
              <a:ext uri="{FF2B5EF4-FFF2-40B4-BE49-F238E27FC236}">
                <a16:creationId xmlns:a16="http://schemas.microsoft.com/office/drawing/2014/main" xmlns="" id="{9E667CFF-E0D3-6447-875C-CF22552988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18" b="4414"/>
          <a:stretch/>
        </p:blipFill>
        <p:spPr>
          <a:xfrm>
            <a:off x="3954748" y="2084968"/>
            <a:ext cx="4583432" cy="2796504"/>
          </a:xfrm>
          <a:prstGeom prst="rect">
            <a:avLst/>
          </a:prstGeom>
        </p:spPr>
      </p:pic>
      <p:sp>
        <p:nvSpPr>
          <p:cNvPr id="74" name="圆角矩形 36">
            <a:extLst>
              <a:ext uri="{FF2B5EF4-FFF2-40B4-BE49-F238E27FC236}">
                <a16:creationId xmlns:a16="http://schemas.microsoft.com/office/drawing/2014/main" xmlns="" id="{9EA4BAD1-735C-3F4A-8CF8-06D4523EBC11}"/>
              </a:ext>
            </a:extLst>
          </p:cNvPr>
          <p:cNvSpPr>
            <a:spLocks noChangeArrowheads="1"/>
          </p:cNvSpPr>
          <p:nvPr/>
        </p:nvSpPr>
        <p:spPr bwMode="auto">
          <a:xfrm>
            <a:off x="354379" y="1656285"/>
            <a:ext cx="8542253" cy="477633"/>
          </a:xfrm>
          <a:prstGeom prst="roundRect">
            <a:avLst>
              <a:gd name="adj" fmla="val 6033"/>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txBody>
          <a:bodyPr lIns="91432" tIns="45717" rIns="91432" bIns="45717" anchor="ctr"/>
          <a:lstStyle>
            <a:lvl1pPr>
              <a:spcBef>
                <a:spcPct val="20000"/>
              </a:spcBef>
              <a:buClr>
                <a:srgbClr val="C00000"/>
              </a:buClr>
              <a:buSzPct val="85000"/>
              <a:buFont typeface="Wingdings" charset="2"/>
              <a:buChar char="p"/>
              <a:defRPr sz="2800">
                <a:solidFill>
                  <a:schemeClr val="tx1"/>
                </a:solidFill>
                <a:latin typeface="Arial" charset="0"/>
              </a:defRPr>
            </a:lvl1pPr>
            <a:lvl2pPr marL="742950" indent="-285750">
              <a:spcBef>
                <a:spcPct val="20000"/>
              </a:spcBef>
              <a:buClr>
                <a:srgbClr val="C00000"/>
              </a:buClr>
              <a:buSzPct val="85000"/>
              <a:buFont typeface="Wingdings" charset="2"/>
              <a:buChar char="Ø"/>
              <a:defRPr sz="2400">
                <a:solidFill>
                  <a:schemeClr val="tx1"/>
                </a:solidFill>
                <a:latin typeface="Arial" charset="0"/>
              </a:defRPr>
            </a:lvl2pPr>
            <a:lvl3pPr marL="1143000" indent="-228600">
              <a:spcBef>
                <a:spcPct val="20000"/>
              </a:spcBef>
              <a:buClr>
                <a:schemeClr val="accent1"/>
              </a:buClr>
              <a:buSzPct val="85000"/>
              <a:buFont typeface="Wingdings" charset="2"/>
              <a:buChar char="n"/>
              <a:defRPr sz="2000">
                <a:solidFill>
                  <a:schemeClr val="tx1"/>
                </a:solidFill>
                <a:latin typeface="Arial" charset="0"/>
              </a:defRPr>
            </a:lvl3pPr>
            <a:lvl4pPr marL="1600200" indent="-228600">
              <a:spcBef>
                <a:spcPct val="20000"/>
              </a:spcBef>
              <a:buClr>
                <a:schemeClr val="bg2"/>
              </a:buClr>
              <a:buFont typeface="Wingdings" charset="2"/>
              <a:buChar char="§"/>
              <a:defRPr sz="2000">
                <a:solidFill>
                  <a:schemeClr val="tx1"/>
                </a:solidFill>
                <a:latin typeface="Arial" charset="0"/>
              </a:defRPr>
            </a:lvl4pPr>
            <a:lvl5pPr marL="2057400" indent="-228600">
              <a:spcBef>
                <a:spcPct val="20000"/>
              </a:spcBef>
              <a:buClr>
                <a:schemeClr val="tx2"/>
              </a:buClr>
              <a:buSzPct val="80000"/>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9pPr>
          </a:lstStyle>
          <a:p>
            <a:pPr>
              <a:buNone/>
            </a:pPr>
            <a:r>
              <a:rPr kumimoji="1" lang="zh-CN" altLang="en-US" sz="2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为充分利用云资源的特点，应用在设计时以直接部署至云上为目标</a:t>
            </a:r>
            <a:endParaRPr kumimoji="1" lang="zh-CN" altLang="en-US" sz="2200" b="1" dirty="0">
              <a:solidFill>
                <a:srgbClr val="C00000"/>
              </a:solidFill>
              <a:latin typeface="微软雅黑" panose="020B0503020204020204" pitchFamily="34" charset="-122"/>
              <a:ea typeface="微软雅黑" panose="020B0503020204020204" pitchFamily="34" charset="-122"/>
            </a:endParaRPr>
          </a:p>
        </p:txBody>
      </p:sp>
      <p:sp>
        <p:nvSpPr>
          <p:cNvPr id="75" name="矩形 74">
            <a:extLst>
              <a:ext uri="{FF2B5EF4-FFF2-40B4-BE49-F238E27FC236}">
                <a16:creationId xmlns:a16="http://schemas.microsoft.com/office/drawing/2014/main" xmlns="" id="{3E5BD399-4D33-364C-84BF-A97ACC6088A5}"/>
              </a:ext>
            </a:extLst>
          </p:cNvPr>
          <p:cNvSpPr/>
          <p:nvPr/>
        </p:nvSpPr>
        <p:spPr>
          <a:xfrm>
            <a:off x="441740" y="4900443"/>
            <a:ext cx="8919105" cy="507127"/>
          </a:xfrm>
          <a:prstGeom prst="rect">
            <a:avLst/>
          </a:prstGeom>
        </p:spPr>
        <p:txBody>
          <a:bodyPr wrap="square">
            <a:spAutoFit/>
          </a:bodyPr>
          <a:lstStyle/>
          <a:p>
            <a:pPr lvl="1">
              <a:lnSpc>
                <a:spcPct val="150000"/>
              </a:lnSpc>
            </a:pPr>
            <a:r>
              <a:rPr lang="en-US" altLang="zh-CN" sz="2000" b="1" dirty="0">
                <a:solidFill>
                  <a:schemeClr val="accent1"/>
                </a:solidFill>
                <a:latin typeface="+mn-ea"/>
              </a:rPr>
              <a:t>2015</a:t>
            </a:r>
            <a:r>
              <a:rPr lang="zh-CN" altLang="en-US" sz="2000" b="1" dirty="0">
                <a:solidFill>
                  <a:schemeClr val="accent1"/>
                </a:solidFill>
                <a:latin typeface="+mn-ea"/>
              </a:rPr>
              <a:t>年，谷歌发起成立云原生基金会</a:t>
            </a:r>
            <a:r>
              <a:rPr lang="en-US" altLang="zh-CN" sz="2000" b="1" dirty="0">
                <a:solidFill>
                  <a:schemeClr val="accent1"/>
                </a:solidFill>
                <a:latin typeface="+mn-ea"/>
              </a:rPr>
              <a:t> CNCF</a:t>
            </a:r>
          </a:p>
        </p:txBody>
      </p:sp>
      <p:pic>
        <p:nvPicPr>
          <p:cNvPr id="76" name="Picture 4" descr="https://ss1.bdstatic.com/70cFuXSh_Q1YnxGkpoWK1HF6hhy/it/u=844515826,2014242691&amp;fm=26&amp;gp=0.jpg">
            <a:extLst>
              <a:ext uri="{FF2B5EF4-FFF2-40B4-BE49-F238E27FC236}">
                <a16:creationId xmlns:a16="http://schemas.microsoft.com/office/drawing/2014/main" xmlns="" id="{4134E437-7A89-1146-B0F2-438AC0F25D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38" r="12187"/>
          <a:stretch/>
        </p:blipFill>
        <p:spPr bwMode="auto">
          <a:xfrm>
            <a:off x="256478" y="2334127"/>
            <a:ext cx="2673372" cy="2343322"/>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直接连接符 31">
            <a:extLst>
              <a:ext uri="{FF2B5EF4-FFF2-40B4-BE49-F238E27FC236}">
                <a16:creationId xmlns:a16="http://schemas.microsoft.com/office/drawing/2014/main" xmlns="" id="{A10100E4-C12C-9642-BD3C-3AA64FC05771}"/>
              </a:ext>
            </a:extLst>
          </p:cNvPr>
          <p:cNvCxnSpPr>
            <a:cxnSpLocks/>
          </p:cNvCxnSpPr>
          <p:nvPr/>
        </p:nvCxnSpPr>
        <p:spPr>
          <a:xfrm>
            <a:off x="3041328" y="3550729"/>
            <a:ext cx="801942" cy="0"/>
          </a:xfrm>
          <a:prstGeom prst="line">
            <a:avLst/>
          </a:prstGeom>
          <a:ln w="31750">
            <a:solidFill>
              <a:srgbClr val="354D4F"/>
            </a:solidFill>
          </a:ln>
        </p:spPr>
        <p:style>
          <a:lnRef idx="1">
            <a:schemeClr val="dk1"/>
          </a:lnRef>
          <a:fillRef idx="0">
            <a:schemeClr val="dk1"/>
          </a:fillRef>
          <a:effectRef idx="0">
            <a:schemeClr val="dk1"/>
          </a:effectRef>
          <a:fontRef idx="minor">
            <a:schemeClr val="tx1"/>
          </a:fontRef>
        </p:style>
      </p:cxnSp>
      <p:sp>
        <p:nvSpPr>
          <p:cNvPr id="78" name="upload-to-cloud_88635">
            <a:extLst>
              <a:ext uri="{FF2B5EF4-FFF2-40B4-BE49-F238E27FC236}">
                <a16:creationId xmlns:a16="http://schemas.microsoft.com/office/drawing/2014/main" xmlns="" id="{A3CE090C-DB94-D540-A4B3-074BE0BBEFDE}"/>
              </a:ext>
            </a:extLst>
          </p:cNvPr>
          <p:cNvSpPr>
            <a:spLocks noChangeAspect="1"/>
          </p:cNvSpPr>
          <p:nvPr/>
        </p:nvSpPr>
        <p:spPr bwMode="auto">
          <a:xfrm>
            <a:off x="431800" y="5019581"/>
            <a:ext cx="449233" cy="331592"/>
          </a:xfrm>
          <a:custGeom>
            <a:avLst/>
            <a:gdLst>
              <a:gd name="connsiteX0" fmla="*/ 252875 w 609262"/>
              <a:gd name="connsiteY0" fmla="*/ 193279 h 449714"/>
              <a:gd name="connsiteX1" fmla="*/ 253313 w 609262"/>
              <a:gd name="connsiteY1" fmla="*/ 193279 h 449714"/>
              <a:gd name="connsiteX2" fmla="*/ 291596 w 609262"/>
              <a:gd name="connsiteY2" fmla="*/ 212283 h 449714"/>
              <a:gd name="connsiteX3" fmla="*/ 346942 w 609262"/>
              <a:gd name="connsiteY3" fmla="*/ 285893 h 449714"/>
              <a:gd name="connsiteX4" fmla="*/ 342786 w 609262"/>
              <a:gd name="connsiteY4" fmla="*/ 316473 h 449714"/>
              <a:gd name="connsiteX5" fmla="*/ 312159 w 609262"/>
              <a:gd name="connsiteY5" fmla="*/ 312104 h 449714"/>
              <a:gd name="connsiteX6" fmla="*/ 275189 w 609262"/>
              <a:gd name="connsiteY6" fmla="*/ 263176 h 449714"/>
              <a:gd name="connsiteX7" fmla="*/ 275407 w 609262"/>
              <a:gd name="connsiteY7" fmla="*/ 427871 h 449714"/>
              <a:gd name="connsiteX8" fmla="*/ 253531 w 609262"/>
              <a:gd name="connsiteY8" fmla="*/ 449714 h 449714"/>
              <a:gd name="connsiteX9" fmla="*/ 231655 w 609262"/>
              <a:gd name="connsiteY9" fmla="*/ 427871 h 449714"/>
              <a:gd name="connsiteX10" fmla="*/ 231437 w 609262"/>
              <a:gd name="connsiteY10" fmla="*/ 263613 h 449714"/>
              <a:gd name="connsiteX11" fmla="*/ 195779 w 609262"/>
              <a:gd name="connsiteY11" fmla="*/ 312104 h 449714"/>
              <a:gd name="connsiteX12" fmla="*/ 178059 w 609262"/>
              <a:gd name="connsiteY12" fmla="*/ 321060 h 449714"/>
              <a:gd name="connsiteX13" fmla="*/ 165152 w 609262"/>
              <a:gd name="connsiteY13" fmla="*/ 316910 h 449714"/>
              <a:gd name="connsiteX14" fmla="*/ 160558 w 609262"/>
              <a:gd name="connsiteY14" fmla="*/ 286330 h 449714"/>
              <a:gd name="connsiteX15" fmla="*/ 214592 w 609262"/>
              <a:gd name="connsiteY15" fmla="*/ 212719 h 449714"/>
              <a:gd name="connsiteX16" fmla="*/ 252875 w 609262"/>
              <a:gd name="connsiteY16" fmla="*/ 193279 h 449714"/>
              <a:gd name="connsiteX17" fmla="*/ 252893 w 609262"/>
              <a:gd name="connsiteY17" fmla="*/ 0 h 449714"/>
              <a:gd name="connsiteX18" fmla="*/ 349369 w 609262"/>
              <a:gd name="connsiteY18" fmla="*/ 39975 h 449714"/>
              <a:gd name="connsiteX19" fmla="*/ 387871 w 609262"/>
              <a:gd name="connsiteY19" fmla="*/ 114902 h 449714"/>
              <a:gd name="connsiteX20" fmla="*/ 472315 w 609262"/>
              <a:gd name="connsiteY20" fmla="*/ 114902 h 449714"/>
              <a:gd name="connsiteX21" fmla="*/ 609262 w 609262"/>
              <a:gd name="connsiteY21" fmla="*/ 251647 h 449714"/>
              <a:gd name="connsiteX22" fmla="*/ 472315 w 609262"/>
              <a:gd name="connsiteY22" fmla="*/ 388393 h 449714"/>
              <a:gd name="connsiteX23" fmla="*/ 315022 w 609262"/>
              <a:gd name="connsiteY23" fmla="*/ 388393 h 449714"/>
              <a:gd name="connsiteX24" fmla="*/ 293146 w 609262"/>
              <a:gd name="connsiteY24" fmla="*/ 366549 h 449714"/>
              <a:gd name="connsiteX25" fmla="*/ 315022 w 609262"/>
              <a:gd name="connsiteY25" fmla="*/ 344704 h 449714"/>
              <a:gd name="connsiteX26" fmla="*/ 472315 w 609262"/>
              <a:gd name="connsiteY26" fmla="*/ 344704 h 449714"/>
              <a:gd name="connsiteX27" fmla="*/ 565509 w 609262"/>
              <a:gd name="connsiteY27" fmla="*/ 251647 h 449714"/>
              <a:gd name="connsiteX28" fmla="*/ 472315 w 609262"/>
              <a:gd name="connsiteY28" fmla="*/ 158590 h 449714"/>
              <a:gd name="connsiteX29" fmla="*/ 367964 w 609262"/>
              <a:gd name="connsiteY29" fmla="*/ 158590 h 449714"/>
              <a:gd name="connsiteX30" fmla="*/ 346087 w 609262"/>
              <a:gd name="connsiteY30" fmla="*/ 136964 h 449714"/>
              <a:gd name="connsiteX31" fmla="*/ 252893 w 609262"/>
              <a:gd name="connsiteY31" fmla="*/ 43689 h 449714"/>
              <a:gd name="connsiteX32" fmla="*/ 159699 w 609262"/>
              <a:gd name="connsiteY32" fmla="*/ 136746 h 449714"/>
              <a:gd name="connsiteX33" fmla="*/ 137822 w 609262"/>
              <a:gd name="connsiteY33" fmla="*/ 158590 h 449714"/>
              <a:gd name="connsiteX34" fmla="*/ 137166 w 609262"/>
              <a:gd name="connsiteY34" fmla="*/ 158590 h 449714"/>
              <a:gd name="connsiteX35" fmla="*/ 43753 w 609262"/>
              <a:gd name="connsiteY35" fmla="*/ 251647 h 449714"/>
              <a:gd name="connsiteX36" fmla="*/ 136947 w 609262"/>
              <a:gd name="connsiteY36" fmla="*/ 344704 h 449714"/>
              <a:gd name="connsiteX37" fmla="*/ 189670 w 609262"/>
              <a:gd name="connsiteY37" fmla="*/ 344704 h 449714"/>
              <a:gd name="connsiteX38" fmla="*/ 211546 w 609262"/>
              <a:gd name="connsiteY38" fmla="*/ 366549 h 449714"/>
              <a:gd name="connsiteX39" fmla="*/ 189670 w 609262"/>
              <a:gd name="connsiteY39" fmla="*/ 388393 h 449714"/>
              <a:gd name="connsiteX40" fmla="*/ 136947 w 609262"/>
              <a:gd name="connsiteY40" fmla="*/ 388393 h 449714"/>
              <a:gd name="connsiteX41" fmla="*/ 0 w 609262"/>
              <a:gd name="connsiteY41" fmla="*/ 251647 h 449714"/>
              <a:gd name="connsiteX42" fmla="*/ 40253 w 609262"/>
              <a:gd name="connsiteY42" fmla="*/ 155314 h 449714"/>
              <a:gd name="connsiteX43" fmla="*/ 117477 w 609262"/>
              <a:gd name="connsiteY43" fmla="*/ 116431 h 449714"/>
              <a:gd name="connsiteX44" fmla="*/ 252893 w 609262"/>
              <a:gd name="connsiteY44" fmla="*/ 0 h 4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9262" h="449714">
                <a:moveTo>
                  <a:pt x="252875" y="193279"/>
                </a:moveTo>
                <a:lnTo>
                  <a:pt x="253313" y="193279"/>
                </a:lnTo>
                <a:cubicBezTo>
                  <a:pt x="268407" y="193279"/>
                  <a:pt x="282408" y="200269"/>
                  <a:pt x="291596" y="212283"/>
                </a:cubicBezTo>
                <a:lnTo>
                  <a:pt x="346942" y="285893"/>
                </a:lnTo>
                <a:cubicBezTo>
                  <a:pt x="354380" y="295504"/>
                  <a:pt x="352411" y="309265"/>
                  <a:pt x="342786" y="316473"/>
                </a:cubicBezTo>
                <a:cubicBezTo>
                  <a:pt x="333160" y="323681"/>
                  <a:pt x="319378" y="321715"/>
                  <a:pt x="312159" y="312104"/>
                </a:cubicBezTo>
                <a:lnTo>
                  <a:pt x="275189" y="263176"/>
                </a:lnTo>
                <a:lnTo>
                  <a:pt x="275407" y="427871"/>
                </a:lnTo>
                <a:cubicBezTo>
                  <a:pt x="275407" y="439885"/>
                  <a:pt x="265563" y="449714"/>
                  <a:pt x="253531" y="449714"/>
                </a:cubicBezTo>
                <a:cubicBezTo>
                  <a:pt x="241500" y="449714"/>
                  <a:pt x="231655" y="439885"/>
                  <a:pt x="231655" y="427871"/>
                </a:cubicBezTo>
                <a:lnTo>
                  <a:pt x="231437" y="263613"/>
                </a:lnTo>
                <a:lnTo>
                  <a:pt x="195779" y="312104"/>
                </a:lnTo>
                <a:cubicBezTo>
                  <a:pt x="191403" y="318002"/>
                  <a:pt x="184841" y="321060"/>
                  <a:pt x="178059" y="321060"/>
                </a:cubicBezTo>
                <a:cubicBezTo>
                  <a:pt x="173684" y="321060"/>
                  <a:pt x="169090" y="319749"/>
                  <a:pt x="165152" y="316910"/>
                </a:cubicBezTo>
                <a:cubicBezTo>
                  <a:pt x="155527" y="309702"/>
                  <a:pt x="153339" y="296159"/>
                  <a:pt x="160558" y="286330"/>
                </a:cubicBezTo>
                <a:lnTo>
                  <a:pt x="214592" y="212719"/>
                </a:lnTo>
                <a:cubicBezTo>
                  <a:pt x="223561" y="200487"/>
                  <a:pt x="237562" y="193279"/>
                  <a:pt x="252875" y="193279"/>
                </a:cubicBezTo>
                <a:close/>
                <a:moveTo>
                  <a:pt x="252893" y="0"/>
                </a:moveTo>
                <a:cubicBezTo>
                  <a:pt x="289427" y="0"/>
                  <a:pt x="323773" y="14199"/>
                  <a:pt x="349369" y="39975"/>
                </a:cubicBezTo>
                <a:cubicBezTo>
                  <a:pt x="369932" y="60509"/>
                  <a:pt x="383277" y="86504"/>
                  <a:pt x="387871" y="114902"/>
                </a:cubicBezTo>
                <a:lnTo>
                  <a:pt x="472315" y="114902"/>
                </a:lnTo>
                <a:cubicBezTo>
                  <a:pt x="547789" y="114902"/>
                  <a:pt x="609262" y="176284"/>
                  <a:pt x="609262" y="251647"/>
                </a:cubicBezTo>
                <a:cubicBezTo>
                  <a:pt x="609262" y="327011"/>
                  <a:pt x="547789" y="388393"/>
                  <a:pt x="472315" y="388393"/>
                </a:cubicBezTo>
                <a:lnTo>
                  <a:pt x="315022" y="388393"/>
                </a:lnTo>
                <a:cubicBezTo>
                  <a:pt x="302990" y="388393"/>
                  <a:pt x="293146" y="378782"/>
                  <a:pt x="293146" y="366549"/>
                </a:cubicBezTo>
                <a:cubicBezTo>
                  <a:pt x="293146" y="354534"/>
                  <a:pt x="302990" y="344704"/>
                  <a:pt x="315022" y="344704"/>
                </a:cubicBezTo>
                <a:lnTo>
                  <a:pt x="472315" y="344704"/>
                </a:lnTo>
                <a:cubicBezTo>
                  <a:pt x="523725" y="344704"/>
                  <a:pt x="565509" y="302982"/>
                  <a:pt x="565509" y="251647"/>
                </a:cubicBezTo>
                <a:cubicBezTo>
                  <a:pt x="565509" y="200313"/>
                  <a:pt x="523725" y="158590"/>
                  <a:pt x="472315" y="158590"/>
                </a:cubicBezTo>
                <a:lnTo>
                  <a:pt x="367964" y="158590"/>
                </a:lnTo>
                <a:cubicBezTo>
                  <a:pt x="356150" y="158590"/>
                  <a:pt x="346306" y="148979"/>
                  <a:pt x="346087" y="136964"/>
                </a:cubicBezTo>
                <a:cubicBezTo>
                  <a:pt x="345431" y="84756"/>
                  <a:pt x="304303" y="43689"/>
                  <a:pt x="252893" y="43689"/>
                </a:cubicBezTo>
                <a:cubicBezTo>
                  <a:pt x="201483" y="43689"/>
                  <a:pt x="159699" y="85412"/>
                  <a:pt x="159699" y="136746"/>
                </a:cubicBezTo>
                <a:cubicBezTo>
                  <a:pt x="159699" y="148760"/>
                  <a:pt x="149854" y="158590"/>
                  <a:pt x="137822" y="158590"/>
                </a:cubicBezTo>
                <a:lnTo>
                  <a:pt x="137166" y="158590"/>
                </a:lnTo>
                <a:cubicBezTo>
                  <a:pt x="84881" y="159464"/>
                  <a:pt x="43753" y="200313"/>
                  <a:pt x="43753" y="251647"/>
                </a:cubicBezTo>
                <a:cubicBezTo>
                  <a:pt x="43753" y="302982"/>
                  <a:pt x="85537" y="344704"/>
                  <a:pt x="136947" y="344704"/>
                </a:cubicBezTo>
                <a:lnTo>
                  <a:pt x="189670" y="344704"/>
                </a:lnTo>
                <a:cubicBezTo>
                  <a:pt x="201702" y="344704"/>
                  <a:pt x="211546" y="354534"/>
                  <a:pt x="211546" y="366549"/>
                </a:cubicBezTo>
                <a:cubicBezTo>
                  <a:pt x="211546" y="378782"/>
                  <a:pt x="201702" y="388393"/>
                  <a:pt x="189670" y="388393"/>
                </a:cubicBezTo>
                <a:lnTo>
                  <a:pt x="136947" y="388393"/>
                </a:lnTo>
                <a:cubicBezTo>
                  <a:pt x="61473" y="388393"/>
                  <a:pt x="0" y="327011"/>
                  <a:pt x="0" y="251647"/>
                </a:cubicBezTo>
                <a:cubicBezTo>
                  <a:pt x="0" y="215167"/>
                  <a:pt x="14220" y="181090"/>
                  <a:pt x="40253" y="155314"/>
                </a:cubicBezTo>
                <a:cubicBezTo>
                  <a:pt x="61254" y="134343"/>
                  <a:pt x="88163" y="120800"/>
                  <a:pt x="117477" y="116431"/>
                </a:cubicBezTo>
                <a:cubicBezTo>
                  <a:pt x="127322" y="50679"/>
                  <a:pt x="184419" y="0"/>
                  <a:pt x="252893" y="0"/>
                </a:cubicBezTo>
                <a:close/>
              </a:path>
            </a:pathLst>
          </a:custGeom>
          <a:solidFill>
            <a:schemeClr val="accent1"/>
          </a:solidFill>
          <a:ln>
            <a:noFill/>
          </a:ln>
        </p:spPr>
      </p:sp>
      <p:sp>
        <p:nvSpPr>
          <p:cNvPr id="79" name="矩形 78">
            <a:extLst>
              <a:ext uri="{FF2B5EF4-FFF2-40B4-BE49-F238E27FC236}">
                <a16:creationId xmlns:a16="http://schemas.microsoft.com/office/drawing/2014/main" xmlns="" id="{221C94A3-35ED-E445-9141-166019F77283}"/>
              </a:ext>
            </a:extLst>
          </p:cNvPr>
          <p:cNvSpPr/>
          <p:nvPr/>
        </p:nvSpPr>
        <p:spPr>
          <a:xfrm>
            <a:off x="421860" y="5473938"/>
            <a:ext cx="8919105" cy="507127"/>
          </a:xfrm>
          <a:prstGeom prst="rect">
            <a:avLst/>
          </a:prstGeom>
        </p:spPr>
        <p:txBody>
          <a:bodyPr wrap="square">
            <a:spAutoFit/>
          </a:bodyPr>
          <a:lstStyle/>
          <a:p>
            <a:pPr lvl="1">
              <a:lnSpc>
                <a:spcPct val="150000"/>
              </a:lnSpc>
            </a:pPr>
            <a:r>
              <a:rPr lang="zh-CN" altLang="en-US" sz="2000" b="1" dirty="0">
                <a:solidFill>
                  <a:schemeClr val="accent1"/>
                </a:solidFill>
                <a:latin typeface="+mn-ea"/>
              </a:rPr>
              <a:t>旨在帮助公司机构在新型动态环境中构建运行</a:t>
            </a:r>
            <a:r>
              <a:rPr lang="zh-CN" altLang="en-US" sz="2000" b="1" dirty="0">
                <a:solidFill>
                  <a:srgbClr val="C00000"/>
                </a:solidFill>
                <a:latin typeface="+mn-ea"/>
              </a:rPr>
              <a:t>可弹性扩展应用</a:t>
            </a:r>
            <a:endParaRPr lang="en-US" altLang="zh-CN" sz="2000" b="1" dirty="0">
              <a:solidFill>
                <a:srgbClr val="C00000"/>
              </a:solidFill>
              <a:latin typeface="+mn-ea"/>
            </a:endParaRPr>
          </a:p>
        </p:txBody>
      </p:sp>
      <p:sp>
        <p:nvSpPr>
          <p:cNvPr id="80" name="fist_231415">
            <a:extLst>
              <a:ext uri="{FF2B5EF4-FFF2-40B4-BE49-F238E27FC236}">
                <a16:creationId xmlns:a16="http://schemas.microsoft.com/office/drawing/2014/main" xmlns="" id="{D21C29B4-1E07-E64C-BB5B-6E1388E2CCD2}"/>
              </a:ext>
            </a:extLst>
          </p:cNvPr>
          <p:cNvSpPr>
            <a:spLocks noChangeAspect="1"/>
          </p:cNvSpPr>
          <p:nvPr/>
        </p:nvSpPr>
        <p:spPr bwMode="auto">
          <a:xfrm>
            <a:off x="431800" y="5604438"/>
            <a:ext cx="400446" cy="331592"/>
          </a:xfrm>
          <a:custGeom>
            <a:avLst/>
            <a:gdLst>
              <a:gd name="T0" fmla="*/ 6730 w 6912"/>
              <a:gd name="T1" fmla="*/ 2361 h 5732"/>
              <a:gd name="T2" fmla="*/ 6233 w 6912"/>
              <a:gd name="T3" fmla="*/ 1100 h 5732"/>
              <a:gd name="T4" fmla="*/ 5408 w 6912"/>
              <a:gd name="T5" fmla="*/ 253 h 5732"/>
              <a:gd name="T6" fmla="*/ 4679 w 6912"/>
              <a:gd name="T7" fmla="*/ 661 h 5732"/>
              <a:gd name="T8" fmla="*/ 3824 w 6912"/>
              <a:gd name="T9" fmla="*/ 0 h 5732"/>
              <a:gd name="T10" fmla="*/ 2327 w 6912"/>
              <a:gd name="T11" fmla="*/ 253 h 5732"/>
              <a:gd name="T12" fmla="*/ 1461 w 6912"/>
              <a:gd name="T13" fmla="*/ 944 h 5732"/>
              <a:gd name="T14" fmla="*/ 170 w 6912"/>
              <a:gd name="T15" fmla="*/ 1405 h 5732"/>
              <a:gd name="T16" fmla="*/ 172 w 6912"/>
              <a:gd name="T17" fmla="*/ 3744 h 5732"/>
              <a:gd name="T18" fmla="*/ 1503 w 6912"/>
              <a:gd name="T19" fmla="*/ 4056 h 5732"/>
              <a:gd name="T20" fmla="*/ 2327 w 6912"/>
              <a:gd name="T21" fmla="*/ 4551 h 5732"/>
              <a:gd name="T22" fmla="*/ 3238 w 6912"/>
              <a:gd name="T23" fmla="*/ 4590 h 5732"/>
              <a:gd name="T24" fmla="*/ 3219 w 6912"/>
              <a:gd name="T25" fmla="*/ 5183 h 5732"/>
              <a:gd name="T26" fmla="*/ 4256 w 6912"/>
              <a:gd name="T27" fmla="*/ 5694 h 5732"/>
              <a:gd name="T28" fmla="*/ 6731 w 6912"/>
              <a:gd name="T29" fmla="*/ 4269 h 5732"/>
              <a:gd name="T30" fmla="*/ 6110 w 6912"/>
              <a:gd name="T31" fmla="*/ 2509 h 5732"/>
              <a:gd name="T32" fmla="*/ 6103 w 6912"/>
              <a:gd name="T33" fmla="*/ 2680 h 5732"/>
              <a:gd name="T34" fmla="*/ 6087 w 6912"/>
              <a:gd name="T35" fmla="*/ 2911 h 5732"/>
              <a:gd name="T36" fmla="*/ 6068 w 6912"/>
              <a:gd name="T37" fmla="*/ 3112 h 5732"/>
              <a:gd name="T38" fmla="*/ 6039 w 6912"/>
              <a:gd name="T39" fmla="*/ 3377 h 5732"/>
              <a:gd name="T40" fmla="*/ 5408 w 6912"/>
              <a:gd name="T41" fmla="*/ 4298 h 5732"/>
              <a:gd name="T42" fmla="*/ 4719 w 6912"/>
              <a:gd name="T43" fmla="*/ 3770 h 5732"/>
              <a:gd name="T44" fmla="*/ 4592 w 6912"/>
              <a:gd name="T45" fmla="*/ 2402 h 5732"/>
              <a:gd name="T46" fmla="*/ 4466 w 6912"/>
              <a:gd name="T47" fmla="*/ 3764 h 5732"/>
              <a:gd name="T48" fmla="*/ 4465 w 6912"/>
              <a:gd name="T49" fmla="*/ 3961 h 5732"/>
              <a:gd name="T50" fmla="*/ 3824 w 6912"/>
              <a:gd name="T51" fmla="*/ 4551 h 5732"/>
              <a:gd name="T52" fmla="*/ 3680 w 6912"/>
              <a:gd name="T53" fmla="*/ 4535 h 5732"/>
              <a:gd name="T54" fmla="*/ 3575 w 6912"/>
              <a:gd name="T55" fmla="*/ 4503 h 5732"/>
              <a:gd name="T56" fmla="*/ 3201 w 6912"/>
              <a:gd name="T57" fmla="*/ 2655 h 5732"/>
              <a:gd name="T58" fmla="*/ 2949 w 6912"/>
              <a:gd name="T59" fmla="*/ 2655 h 5732"/>
              <a:gd name="T60" fmla="*/ 2948 w 6912"/>
              <a:gd name="T61" fmla="*/ 3719 h 5732"/>
              <a:gd name="T62" fmla="*/ 2306 w 6912"/>
              <a:gd name="T63" fmla="*/ 4298 h 5732"/>
              <a:gd name="T64" fmla="*/ 1684 w 6912"/>
              <a:gd name="T65" fmla="*/ 3668 h 5732"/>
              <a:gd name="T66" fmla="*/ 1684 w 6912"/>
              <a:gd name="T67" fmla="*/ 2655 h 5732"/>
              <a:gd name="T68" fmla="*/ 1432 w 6912"/>
              <a:gd name="T69" fmla="*/ 2655 h 5732"/>
              <a:gd name="T70" fmla="*/ 1431 w 6912"/>
              <a:gd name="T71" fmla="*/ 3582 h 5732"/>
              <a:gd name="T72" fmla="*/ 417 w 6912"/>
              <a:gd name="T73" fmla="*/ 3684 h 5732"/>
              <a:gd name="T74" fmla="*/ 415 w 6912"/>
              <a:gd name="T75" fmla="*/ 1469 h 5732"/>
              <a:gd name="T76" fmla="*/ 1320 w 6912"/>
              <a:gd name="T77" fmla="*/ 1198 h 5732"/>
              <a:gd name="T78" fmla="*/ 1559 w 6912"/>
              <a:gd name="T79" fmla="*/ 1264 h 5732"/>
              <a:gd name="T80" fmla="*/ 2306 w 6912"/>
              <a:gd name="T81" fmla="*/ 506 h 5732"/>
              <a:gd name="T82" fmla="*/ 2832 w 6912"/>
              <a:gd name="T83" fmla="*/ 933 h 5732"/>
              <a:gd name="T84" fmla="*/ 3076 w 6912"/>
              <a:gd name="T85" fmla="*/ 1011 h 5732"/>
              <a:gd name="T86" fmla="*/ 3824 w 6912"/>
              <a:gd name="T87" fmla="*/ 253 h 5732"/>
              <a:gd name="T88" fmla="*/ 4464 w 6912"/>
              <a:gd name="T89" fmla="*/ 891 h 5732"/>
              <a:gd name="T90" fmla="*/ 4719 w 6912"/>
              <a:gd name="T91" fmla="*/ 1011 h 5732"/>
              <a:gd name="T92" fmla="*/ 5292 w 6912"/>
              <a:gd name="T93" fmla="*/ 506 h 5732"/>
              <a:gd name="T94" fmla="*/ 5984 w 6912"/>
              <a:gd name="T95" fmla="*/ 1146 h 5732"/>
              <a:gd name="T96" fmla="*/ 6084 w 6912"/>
              <a:gd name="T97" fmla="*/ 1830 h 5732"/>
              <a:gd name="T98" fmla="*/ 6108 w 6912"/>
              <a:gd name="T99" fmla="*/ 2185 h 5732"/>
              <a:gd name="T100" fmla="*/ 6112 w 6912"/>
              <a:gd name="T101" fmla="*/ 2355 h 5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12" h="5732">
                <a:moveTo>
                  <a:pt x="6732" y="2367"/>
                </a:moveTo>
                <a:cubicBezTo>
                  <a:pt x="6731" y="2365"/>
                  <a:pt x="6730" y="2363"/>
                  <a:pt x="6730" y="2361"/>
                </a:cubicBezTo>
                <a:cubicBezTo>
                  <a:pt x="6627" y="2055"/>
                  <a:pt x="6495" y="1845"/>
                  <a:pt x="6327" y="1719"/>
                </a:cubicBezTo>
                <a:cubicBezTo>
                  <a:pt x="6306" y="1528"/>
                  <a:pt x="6274" y="1327"/>
                  <a:pt x="6233" y="1100"/>
                </a:cubicBezTo>
                <a:cubicBezTo>
                  <a:pt x="6233" y="1099"/>
                  <a:pt x="6233" y="1099"/>
                  <a:pt x="6233" y="1098"/>
                </a:cubicBezTo>
                <a:cubicBezTo>
                  <a:pt x="6133" y="585"/>
                  <a:pt x="5809" y="253"/>
                  <a:pt x="5408" y="253"/>
                </a:cubicBezTo>
                <a:lnTo>
                  <a:pt x="5292" y="253"/>
                </a:lnTo>
                <a:cubicBezTo>
                  <a:pt x="5104" y="253"/>
                  <a:pt x="4857" y="329"/>
                  <a:pt x="4679" y="661"/>
                </a:cubicBezTo>
                <a:cubicBezTo>
                  <a:pt x="4568" y="286"/>
                  <a:pt x="4224" y="0"/>
                  <a:pt x="3842" y="0"/>
                </a:cubicBezTo>
                <a:lnTo>
                  <a:pt x="3824" y="0"/>
                </a:lnTo>
                <a:cubicBezTo>
                  <a:pt x="3439" y="0"/>
                  <a:pt x="3092" y="291"/>
                  <a:pt x="2984" y="671"/>
                </a:cubicBezTo>
                <a:cubicBezTo>
                  <a:pt x="2825" y="400"/>
                  <a:pt x="2596" y="253"/>
                  <a:pt x="2327" y="253"/>
                </a:cubicBezTo>
                <a:lnTo>
                  <a:pt x="2306" y="253"/>
                </a:lnTo>
                <a:cubicBezTo>
                  <a:pt x="1914" y="253"/>
                  <a:pt x="1562" y="554"/>
                  <a:pt x="1461" y="944"/>
                </a:cubicBezTo>
                <a:cubicBezTo>
                  <a:pt x="1315" y="737"/>
                  <a:pt x="1136" y="632"/>
                  <a:pt x="925" y="632"/>
                </a:cubicBezTo>
                <a:cubicBezTo>
                  <a:pt x="686" y="632"/>
                  <a:pt x="360" y="765"/>
                  <a:pt x="170" y="1405"/>
                </a:cubicBezTo>
                <a:cubicBezTo>
                  <a:pt x="16" y="2095"/>
                  <a:pt x="0" y="2796"/>
                  <a:pt x="121" y="3491"/>
                </a:cubicBezTo>
                <a:lnTo>
                  <a:pt x="172" y="3744"/>
                </a:lnTo>
                <a:cubicBezTo>
                  <a:pt x="283" y="4127"/>
                  <a:pt x="516" y="4298"/>
                  <a:pt x="925" y="4298"/>
                </a:cubicBezTo>
                <a:cubicBezTo>
                  <a:pt x="1162" y="4298"/>
                  <a:pt x="1367" y="4206"/>
                  <a:pt x="1503" y="4056"/>
                </a:cubicBezTo>
                <a:cubicBezTo>
                  <a:pt x="1637" y="4350"/>
                  <a:pt x="1942" y="4551"/>
                  <a:pt x="2306" y="4551"/>
                </a:cubicBezTo>
                <a:lnTo>
                  <a:pt x="2327" y="4551"/>
                </a:lnTo>
                <a:cubicBezTo>
                  <a:pt x="2605" y="4551"/>
                  <a:pt x="2845" y="4440"/>
                  <a:pt x="3003" y="4259"/>
                </a:cubicBezTo>
                <a:cubicBezTo>
                  <a:pt x="3052" y="4388"/>
                  <a:pt x="3134" y="4501"/>
                  <a:pt x="3238" y="4590"/>
                </a:cubicBezTo>
                <a:cubicBezTo>
                  <a:pt x="3224" y="4604"/>
                  <a:pt x="3213" y="4621"/>
                  <a:pt x="3207" y="4640"/>
                </a:cubicBezTo>
                <a:cubicBezTo>
                  <a:pt x="3157" y="4803"/>
                  <a:pt x="3161" y="5016"/>
                  <a:pt x="3219" y="5183"/>
                </a:cubicBezTo>
                <a:cubicBezTo>
                  <a:pt x="3336" y="5523"/>
                  <a:pt x="3649" y="5732"/>
                  <a:pt x="3999" y="5732"/>
                </a:cubicBezTo>
                <a:cubicBezTo>
                  <a:pt x="4083" y="5732"/>
                  <a:pt x="4170" y="5720"/>
                  <a:pt x="4256" y="5694"/>
                </a:cubicBezTo>
                <a:cubicBezTo>
                  <a:pt x="4256" y="5694"/>
                  <a:pt x="5882" y="5242"/>
                  <a:pt x="5887" y="5241"/>
                </a:cubicBezTo>
                <a:cubicBezTo>
                  <a:pt x="6473" y="5069"/>
                  <a:pt x="6628" y="4590"/>
                  <a:pt x="6731" y="4269"/>
                </a:cubicBezTo>
                <a:cubicBezTo>
                  <a:pt x="6912" y="3639"/>
                  <a:pt x="6912" y="3017"/>
                  <a:pt x="6732" y="2367"/>
                </a:cubicBezTo>
                <a:close/>
                <a:moveTo>
                  <a:pt x="6110" y="2509"/>
                </a:moveTo>
                <a:cubicBezTo>
                  <a:pt x="6109" y="2529"/>
                  <a:pt x="6108" y="2549"/>
                  <a:pt x="6108" y="2569"/>
                </a:cubicBezTo>
                <a:cubicBezTo>
                  <a:pt x="6106" y="2606"/>
                  <a:pt x="6105" y="2642"/>
                  <a:pt x="6103" y="2680"/>
                </a:cubicBezTo>
                <a:cubicBezTo>
                  <a:pt x="6102" y="2700"/>
                  <a:pt x="6101" y="2720"/>
                  <a:pt x="6099" y="2741"/>
                </a:cubicBezTo>
                <a:cubicBezTo>
                  <a:pt x="6096" y="2796"/>
                  <a:pt x="6092" y="2852"/>
                  <a:pt x="6087" y="2911"/>
                </a:cubicBezTo>
                <a:cubicBezTo>
                  <a:pt x="6086" y="2923"/>
                  <a:pt x="6085" y="2936"/>
                  <a:pt x="6084" y="2949"/>
                </a:cubicBezTo>
                <a:cubicBezTo>
                  <a:pt x="6079" y="3001"/>
                  <a:pt x="6074" y="3056"/>
                  <a:pt x="6068" y="3112"/>
                </a:cubicBezTo>
                <a:cubicBezTo>
                  <a:pt x="6066" y="3129"/>
                  <a:pt x="6065" y="3146"/>
                  <a:pt x="6063" y="3164"/>
                </a:cubicBezTo>
                <a:cubicBezTo>
                  <a:pt x="6056" y="3232"/>
                  <a:pt x="6048" y="3302"/>
                  <a:pt x="6039" y="3377"/>
                </a:cubicBezTo>
                <a:lnTo>
                  <a:pt x="5985" y="3739"/>
                </a:lnTo>
                <a:cubicBezTo>
                  <a:pt x="5940" y="3948"/>
                  <a:pt x="5805" y="4298"/>
                  <a:pt x="5408" y="4298"/>
                </a:cubicBezTo>
                <a:lnTo>
                  <a:pt x="5292" y="4298"/>
                </a:lnTo>
                <a:cubicBezTo>
                  <a:pt x="4967" y="4298"/>
                  <a:pt x="4721" y="4072"/>
                  <a:pt x="4719" y="3770"/>
                </a:cubicBezTo>
                <a:lnTo>
                  <a:pt x="4719" y="2529"/>
                </a:lnTo>
                <a:cubicBezTo>
                  <a:pt x="4719" y="2459"/>
                  <a:pt x="4662" y="2402"/>
                  <a:pt x="4592" y="2402"/>
                </a:cubicBezTo>
                <a:cubicBezTo>
                  <a:pt x="4522" y="2402"/>
                  <a:pt x="4466" y="2459"/>
                  <a:pt x="4466" y="2529"/>
                </a:cubicBezTo>
                <a:lnTo>
                  <a:pt x="4466" y="3764"/>
                </a:lnTo>
                <a:cubicBezTo>
                  <a:pt x="4466" y="3765"/>
                  <a:pt x="4465" y="3765"/>
                  <a:pt x="4465" y="3766"/>
                </a:cubicBezTo>
                <a:lnTo>
                  <a:pt x="4465" y="3961"/>
                </a:lnTo>
                <a:cubicBezTo>
                  <a:pt x="4465" y="4297"/>
                  <a:pt x="4198" y="4551"/>
                  <a:pt x="3842" y="4551"/>
                </a:cubicBezTo>
                <a:lnTo>
                  <a:pt x="3824" y="4551"/>
                </a:lnTo>
                <a:cubicBezTo>
                  <a:pt x="3786" y="4551"/>
                  <a:pt x="3749" y="4547"/>
                  <a:pt x="3713" y="4541"/>
                </a:cubicBezTo>
                <a:cubicBezTo>
                  <a:pt x="3702" y="4539"/>
                  <a:pt x="3691" y="4537"/>
                  <a:pt x="3680" y="4535"/>
                </a:cubicBezTo>
                <a:cubicBezTo>
                  <a:pt x="3651" y="4528"/>
                  <a:pt x="3624" y="4520"/>
                  <a:pt x="3597" y="4511"/>
                </a:cubicBezTo>
                <a:cubicBezTo>
                  <a:pt x="3590" y="4508"/>
                  <a:pt x="3582" y="4506"/>
                  <a:pt x="3575" y="4503"/>
                </a:cubicBezTo>
                <a:cubicBezTo>
                  <a:pt x="3354" y="4414"/>
                  <a:pt x="3203" y="4210"/>
                  <a:pt x="3201" y="3965"/>
                </a:cubicBezTo>
                <a:lnTo>
                  <a:pt x="3201" y="2655"/>
                </a:lnTo>
                <a:cubicBezTo>
                  <a:pt x="3201" y="2585"/>
                  <a:pt x="3145" y="2529"/>
                  <a:pt x="3075" y="2529"/>
                </a:cubicBezTo>
                <a:cubicBezTo>
                  <a:pt x="3005" y="2529"/>
                  <a:pt x="2949" y="2585"/>
                  <a:pt x="2949" y="2655"/>
                </a:cubicBezTo>
                <a:lnTo>
                  <a:pt x="2949" y="3717"/>
                </a:lnTo>
                <a:cubicBezTo>
                  <a:pt x="2949" y="3718"/>
                  <a:pt x="2948" y="3718"/>
                  <a:pt x="2948" y="3719"/>
                </a:cubicBezTo>
                <a:cubicBezTo>
                  <a:pt x="2948" y="4049"/>
                  <a:pt x="2681" y="4298"/>
                  <a:pt x="2327" y="4298"/>
                </a:cubicBezTo>
                <a:lnTo>
                  <a:pt x="2306" y="4298"/>
                </a:lnTo>
                <a:cubicBezTo>
                  <a:pt x="1951" y="4298"/>
                  <a:pt x="1684" y="4049"/>
                  <a:pt x="1684" y="3719"/>
                </a:cubicBezTo>
                <a:lnTo>
                  <a:pt x="1684" y="3668"/>
                </a:lnTo>
                <a:cubicBezTo>
                  <a:pt x="1684" y="3668"/>
                  <a:pt x="1684" y="3667"/>
                  <a:pt x="1684" y="3666"/>
                </a:cubicBezTo>
                <a:lnTo>
                  <a:pt x="1684" y="2655"/>
                </a:lnTo>
                <a:cubicBezTo>
                  <a:pt x="1684" y="2585"/>
                  <a:pt x="1628" y="2528"/>
                  <a:pt x="1558" y="2528"/>
                </a:cubicBezTo>
                <a:cubicBezTo>
                  <a:pt x="1488" y="2528"/>
                  <a:pt x="1432" y="2585"/>
                  <a:pt x="1432" y="2655"/>
                </a:cubicBezTo>
                <a:lnTo>
                  <a:pt x="1432" y="3580"/>
                </a:lnTo>
                <a:cubicBezTo>
                  <a:pt x="1432" y="3581"/>
                  <a:pt x="1431" y="3581"/>
                  <a:pt x="1431" y="3582"/>
                </a:cubicBezTo>
                <a:cubicBezTo>
                  <a:pt x="1431" y="3846"/>
                  <a:pt x="1214" y="4046"/>
                  <a:pt x="925" y="4046"/>
                </a:cubicBezTo>
                <a:cubicBezTo>
                  <a:pt x="625" y="4046"/>
                  <a:pt x="496" y="3952"/>
                  <a:pt x="417" y="3684"/>
                </a:cubicBezTo>
                <a:lnTo>
                  <a:pt x="370" y="3445"/>
                </a:lnTo>
                <a:cubicBezTo>
                  <a:pt x="255" y="2785"/>
                  <a:pt x="270" y="2117"/>
                  <a:pt x="415" y="1469"/>
                </a:cubicBezTo>
                <a:cubicBezTo>
                  <a:pt x="530" y="1081"/>
                  <a:pt x="702" y="885"/>
                  <a:pt x="925" y="885"/>
                </a:cubicBezTo>
                <a:cubicBezTo>
                  <a:pt x="1079" y="885"/>
                  <a:pt x="1208" y="987"/>
                  <a:pt x="1320" y="1198"/>
                </a:cubicBezTo>
                <a:cubicBezTo>
                  <a:pt x="1342" y="1239"/>
                  <a:pt x="1385" y="1264"/>
                  <a:pt x="1432" y="1264"/>
                </a:cubicBezTo>
                <a:lnTo>
                  <a:pt x="1559" y="1264"/>
                </a:lnTo>
                <a:cubicBezTo>
                  <a:pt x="1627" y="1264"/>
                  <a:pt x="1683" y="1211"/>
                  <a:pt x="1685" y="1143"/>
                </a:cubicBezTo>
                <a:cubicBezTo>
                  <a:pt x="1700" y="798"/>
                  <a:pt x="1984" y="506"/>
                  <a:pt x="2306" y="506"/>
                </a:cubicBezTo>
                <a:lnTo>
                  <a:pt x="2327" y="506"/>
                </a:lnTo>
                <a:cubicBezTo>
                  <a:pt x="2598" y="506"/>
                  <a:pt x="2751" y="738"/>
                  <a:pt x="2832" y="933"/>
                </a:cubicBezTo>
                <a:cubicBezTo>
                  <a:pt x="2851" y="981"/>
                  <a:pt x="2898" y="1011"/>
                  <a:pt x="2949" y="1011"/>
                </a:cubicBezTo>
                <a:lnTo>
                  <a:pt x="3076" y="1011"/>
                </a:lnTo>
                <a:cubicBezTo>
                  <a:pt x="3144" y="1011"/>
                  <a:pt x="3200" y="958"/>
                  <a:pt x="3203" y="891"/>
                </a:cubicBezTo>
                <a:cubicBezTo>
                  <a:pt x="3218" y="545"/>
                  <a:pt x="3502" y="253"/>
                  <a:pt x="3824" y="253"/>
                </a:cubicBezTo>
                <a:lnTo>
                  <a:pt x="3842" y="253"/>
                </a:lnTo>
                <a:cubicBezTo>
                  <a:pt x="4164" y="253"/>
                  <a:pt x="4448" y="545"/>
                  <a:pt x="4464" y="891"/>
                </a:cubicBezTo>
                <a:cubicBezTo>
                  <a:pt x="4467" y="958"/>
                  <a:pt x="4522" y="1011"/>
                  <a:pt x="4590" y="1011"/>
                </a:cubicBezTo>
                <a:lnTo>
                  <a:pt x="4719" y="1011"/>
                </a:lnTo>
                <a:cubicBezTo>
                  <a:pt x="4772" y="1011"/>
                  <a:pt x="4819" y="978"/>
                  <a:pt x="4837" y="928"/>
                </a:cubicBezTo>
                <a:cubicBezTo>
                  <a:pt x="4939" y="648"/>
                  <a:pt x="5092" y="506"/>
                  <a:pt x="5292" y="506"/>
                </a:cubicBezTo>
                <a:lnTo>
                  <a:pt x="5408" y="506"/>
                </a:lnTo>
                <a:cubicBezTo>
                  <a:pt x="5741" y="506"/>
                  <a:pt x="5927" y="850"/>
                  <a:pt x="5984" y="1146"/>
                </a:cubicBezTo>
                <a:cubicBezTo>
                  <a:pt x="6031" y="1398"/>
                  <a:pt x="6064" y="1618"/>
                  <a:pt x="6084" y="1827"/>
                </a:cubicBezTo>
                <a:cubicBezTo>
                  <a:pt x="6085" y="1828"/>
                  <a:pt x="6084" y="1829"/>
                  <a:pt x="6084" y="1830"/>
                </a:cubicBezTo>
                <a:cubicBezTo>
                  <a:pt x="6096" y="1945"/>
                  <a:pt x="6104" y="2057"/>
                  <a:pt x="6108" y="2169"/>
                </a:cubicBezTo>
                <a:cubicBezTo>
                  <a:pt x="6108" y="2174"/>
                  <a:pt x="6108" y="2180"/>
                  <a:pt x="6108" y="2185"/>
                </a:cubicBezTo>
                <a:cubicBezTo>
                  <a:pt x="6110" y="2235"/>
                  <a:pt x="6111" y="2286"/>
                  <a:pt x="6111" y="2337"/>
                </a:cubicBezTo>
                <a:cubicBezTo>
                  <a:pt x="6111" y="2343"/>
                  <a:pt x="6112" y="2349"/>
                  <a:pt x="6112" y="2355"/>
                </a:cubicBezTo>
                <a:cubicBezTo>
                  <a:pt x="6112" y="2405"/>
                  <a:pt x="6111" y="2457"/>
                  <a:pt x="6110" y="2509"/>
                </a:cubicBezTo>
                <a:close/>
              </a:path>
            </a:pathLst>
          </a:custGeom>
          <a:solidFill>
            <a:schemeClr val="accent1"/>
          </a:solidFill>
          <a:ln>
            <a:noFill/>
          </a:ln>
        </p:spPr>
      </p:sp>
      <p:sp>
        <p:nvSpPr>
          <p:cNvPr id="81" name="iconfont-1049-809666">
            <a:extLst>
              <a:ext uri="{FF2B5EF4-FFF2-40B4-BE49-F238E27FC236}">
                <a16:creationId xmlns:a16="http://schemas.microsoft.com/office/drawing/2014/main" xmlns="" id="{D997CABC-7C35-CB4F-9738-32E4AD7DE7BB}"/>
              </a:ext>
            </a:extLst>
          </p:cNvPr>
          <p:cNvSpPr>
            <a:spLocks noChangeAspect="1"/>
          </p:cNvSpPr>
          <p:nvPr/>
        </p:nvSpPr>
        <p:spPr bwMode="auto">
          <a:xfrm>
            <a:off x="434041" y="6182154"/>
            <a:ext cx="427317" cy="427317"/>
          </a:xfrm>
          <a:custGeom>
            <a:avLst/>
            <a:gdLst>
              <a:gd name="T0" fmla="*/ 11378 w 12800"/>
              <a:gd name="T1" fmla="*/ 10472 h 12800"/>
              <a:gd name="T2" fmla="*/ 10967 w 12800"/>
              <a:gd name="T3" fmla="*/ 8065 h 12800"/>
              <a:gd name="T4" fmla="*/ 12800 w 12800"/>
              <a:gd name="T5" fmla="*/ 5759 h 12800"/>
              <a:gd name="T6" fmla="*/ 10804 w 12800"/>
              <a:gd name="T7" fmla="*/ 4351 h 12800"/>
              <a:gd name="T8" fmla="*/ 10472 w 12800"/>
              <a:gd name="T9" fmla="*/ 1422 h 12800"/>
              <a:gd name="T10" fmla="*/ 8065 w 12800"/>
              <a:gd name="T11" fmla="*/ 1840 h 12800"/>
              <a:gd name="T12" fmla="*/ 5759 w 12800"/>
              <a:gd name="T13" fmla="*/ 0 h 12800"/>
              <a:gd name="T14" fmla="*/ 4355 w 12800"/>
              <a:gd name="T15" fmla="*/ 2000 h 12800"/>
              <a:gd name="T16" fmla="*/ 1422 w 12800"/>
              <a:gd name="T17" fmla="*/ 2328 h 12800"/>
              <a:gd name="T18" fmla="*/ 1843 w 12800"/>
              <a:gd name="T19" fmla="*/ 4735 h 12800"/>
              <a:gd name="T20" fmla="*/ 0 w 12800"/>
              <a:gd name="T21" fmla="*/ 7041 h 12800"/>
              <a:gd name="T22" fmla="*/ 2001 w 12800"/>
              <a:gd name="T23" fmla="*/ 8444 h 12800"/>
              <a:gd name="T24" fmla="*/ 2328 w 12800"/>
              <a:gd name="T25" fmla="*/ 11378 h 12800"/>
              <a:gd name="T26" fmla="*/ 4735 w 12800"/>
              <a:gd name="T27" fmla="*/ 10959 h 12800"/>
              <a:gd name="T28" fmla="*/ 7041 w 12800"/>
              <a:gd name="T29" fmla="*/ 12800 h 12800"/>
              <a:gd name="T30" fmla="*/ 8452 w 12800"/>
              <a:gd name="T31" fmla="*/ 10799 h 12800"/>
              <a:gd name="T32" fmla="*/ 8277 w 12800"/>
              <a:gd name="T33" fmla="*/ 9783 h 12800"/>
              <a:gd name="T34" fmla="*/ 7110 w 12800"/>
              <a:gd name="T35" fmla="*/ 10554 h 12800"/>
              <a:gd name="T36" fmla="*/ 5759 w 12800"/>
              <a:gd name="T37" fmla="*/ 11815 h 12800"/>
              <a:gd name="T38" fmla="*/ 5663 w 12800"/>
              <a:gd name="T39" fmla="*/ 10214 h 12800"/>
              <a:gd name="T40" fmla="*/ 4225 w 12800"/>
              <a:gd name="T41" fmla="*/ 9617 h 12800"/>
              <a:gd name="T42" fmla="*/ 3024 w 12800"/>
              <a:gd name="T43" fmla="*/ 10682 h 12800"/>
              <a:gd name="T44" fmla="*/ 2961 w 12800"/>
              <a:gd name="T45" fmla="*/ 8835 h 12800"/>
              <a:gd name="T46" fmla="*/ 2680 w 12800"/>
              <a:gd name="T47" fmla="*/ 7465 h 12800"/>
              <a:gd name="T48" fmla="*/ 951 w 12800"/>
              <a:gd name="T49" fmla="*/ 7006 h 12800"/>
              <a:gd name="T50" fmla="*/ 951 w 12800"/>
              <a:gd name="T51" fmla="*/ 5794 h 12800"/>
              <a:gd name="T52" fmla="*/ 2680 w 12800"/>
              <a:gd name="T53" fmla="*/ 5335 h 12800"/>
              <a:gd name="T54" fmla="*/ 2961 w 12800"/>
              <a:gd name="T55" fmla="*/ 3965 h 12800"/>
              <a:gd name="T56" fmla="*/ 3024 w 12800"/>
              <a:gd name="T57" fmla="*/ 2118 h 12800"/>
              <a:gd name="T58" fmla="*/ 4225 w 12800"/>
              <a:gd name="T59" fmla="*/ 3183 h 12800"/>
              <a:gd name="T60" fmla="*/ 5663 w 12800"/>
              <a:gd name="T61" fmla="*/ 2586 h 12800"/>
              <a:gd name="T62" fmla="*/ 5759 w 12800"/>
              <a:gd name="T63" fmla="*/ 985 h 12800"/>
              <a:gd name="T64" fmla="*/ 7110 w 12800"/>
              <a:gd name="T65" fmla="*/ 2246 h 12800"/>
              <a:gd name="T66" fmla="*/ 8277 w 12800"/>
              <a:gd name="T67" fmla="*/ 3017 h 12800"/>
              <a:gd name="T68" fmla="*/ 9824 w 12800"/>
              <a:gd name="T69" fmla="*/ 2118 h 12800"/>
              <a:gd name="T70" fmla="*/ 10682 w 12800"/>
              <a:gd name="T71" fmla="*/ 2976 h 12800"/>
              <a:gd name="T72" fmla="*/ 9783 w 12800"/>
              <a:gd name="T73" fmla="*/ 4523 h 12800"/>
              <a:gd name="T74" fmla="*/ 10554 w 12800"/>
              <a:gd name="T75" fmla="*/ 5690 h 12800"/>
              <a:gd name="T76" fmla="*/ 11815 w 12800"/>
              <a:gd name="T77" fmla="*/ 7041 h 12800"/>
              <a:gd name="T78" fmla="*/ 10214 w 12800"/>
              <a:gd name="T79" fmla="*/ 7137 h 12800"/>
              <a:gd name="T80" fmla="*/ 9617 w 12800"/>
              <a:gd name="T81" fmla="*/ 8575 h 12800"/>
              <a:gd name="T82" fmla="*/ 10682 w 12800"/>
              <a:gd name="T83" fmla="*/ 9776 h 12800"/>
              <a:gd name="T84" fmla="*/ 8835 w 12800"/>
              <a:gd name="T85" fmla="*/ 9839 h 12800"/>
              <a:gd name="T86" fmla="*/ 8721 w 12800"/>
              <a:gd name="T87" fmla="*/ 6470 h 12800"/>
              <a:gd name="T88" fmla="*/ 6470 w 12800"/>
              <a:gd name="T89" fmla="*/ 8721 h 12800"/>
              <a:gd name="T90" fmla="*/ 6470 w 12800"/>
              <a:gd name="T91" fmla="*/ 5204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00" h="12800">
                <a:moveTo>
                  <a:pt x="9186" y="11431"/>
                </a:moveTo>
                <a:cubicBezTo>
                  <a:pt x="9559" y="11749"/>
                  <a:pt x="10126" y="11725"/>
                  <a:pt x="10472" y="11378"/>
                </a:cubicBezTo>
                <a:lnTo>
                  <a:pt x="11378" y="10472"/>
                </a:lnTo>
                <a:cubicBezTo>
                  <a:pt x="11725" y="10126"/>
                  <a:pt x="11748" y="9558"/>
                  <a:pt x="11431" y="9186"/>
                </a:cubicBezTo>
                <a:cubicBezTo>
                  <a:pt x="11431" y="9186"/>
                  <a:pt x="10754" y="8547"/>
                  <a:pt x="10804" y="8441"/>
                </a:cubicBezTo>
                <a:cubicBezTo>
                  <a:pt x="10909" y="8213"/>
                  <a:pt x="10855" y="8073"/>
                  <a:pt x="10967" y="8065"/>
                </a:cubicBezTo>
                <a:cubicBezTo>
                  <a:pt x="11287" y="8039"/>
                  <a:pt x="11928" y="7988"/>
                  <a:pt x="11928" y="7988"/>
                </a:cubicBezTo>
                <a:cubicBezTo>
                  <a:pt x="12416" y="7949"/>
                  <a:pt x="12800" y="7531"/>
                  <a:pt x="12800" y="7041"/>
                </a:cubicBezTo>
                <a:lnTo>
                  <a:pt x="12800" y="5759"/>
                </a:lnTo>
                <a:cubicBezTo>
                  <a:pt x="12800" y="5270"/>
                  <a:pt x="12415" y="4851"/>
                  <a:pt x="11928" y="4812"/>
                </a:cubicBezTo>
                <a:cubicBezTo>
                  <a:pt x="11928" y="4812"/>
                  <a:pt x="11000" y="4846"/>
                  <a:pt x="10961" y="4739"/>
                </a:cubicBezTo>
                <a:cubicBezTo>
                  <a:pt x="10874" y="4499"/>
                  <a:pt x="10732" y="4435"/>
                  <a:pt x="10804" y="4351"/>
                </a:cubicBezTo>
                <a:lnTo>
                  <a:pt x="11431" y="3614"/>
                </a:lnTo>
                <a:cubicBezTo>
                  <a:pt x="11749" y="3241"/>
                  <a:pt x="11725" y="2674"/>
                  <a:pt x="11378" y="2328"/>
                </a:cubicBezTo>
                <a:lnTo>
                  <a:pt x="10472" y="1422"/>
                </a:lnTo>
                <a:cubicBezTo>
                  <a:pt x="10126" y="1075"/>
                  <a:pt x="9558" y="1052"/>
                  <a:pt x="9186" y="1369"/>
                </a:cubicBezTo>
                <a:cubicBezTo>
                  <a:pt x="9186" y="1369"/>
                  <a:pt x="8548" y="2046"/>
                  <a:pt x="8441" y="1996"/>
                </a:cubicBezTo>
                <a:cubicBezTo>
                  <a:pt x="8214" y="1891"/>
                  <a:pt x="8074" y="1949"/>
                  <a:pt x="8065" y="1840"/>
                </a:cubicBezTo>
                <a:cubicBezTo>
                  <a:pt x="8039" y="1518"/>
                  <a:pt x="7988" y="872"/>
                  <a:pt x="7988" y="872"/>
                </a:cubicBezTo>
                <a:cubicBezTo>
                  <a:pt x="7949" y="384"/>
                  <a:pt x="7531" y="0"/>
                  <a:pt x="7041" y="0"/>
                </a:cubicBezTo>
                <a:lnTo>
                  <a:pt x="5759" y="0"/>
                </a:lnTo>
                <a:cubicBezTo>
                  <a:pt x="5270" y="0"/>
                  <a:pt x="4851" y="385"/>
                  <a:pt x="4812" y="872"/>
                </a:cubicBezTo>
                <a:cubicBezTo>
                  <a:pt x="4812" y="872"/>
                  <a:pt x="4848" y="1799"/>
                  <a:pt x="4742" y="1838"/>
                </a:cubicBezTo>
                <a:cubicBezTo>
                  <a:pt x="4502" y="1925"/>
                  <a:pt x="4438" y="2071"/>
                  <a:pt x="4355" y="2000"/>
                </a:cubicBezTo>
                <a:lnTo>
                  <a:pt x="3614" y="1369"/>
                </a:lnTo>
                <a:cubicBezTo>
                  <a:pt x="3241" y="1051"/>
                  <a:pt x="2674" y="1075"/>
                  <a:pt x="2328" y="1422"/>
                </a:cubicBezTo>
                <a:lnTo>
                  <a:pt x="1422" y="2328"/>
                </a:lnTo>
                <a:cubicBezTo>
                  <a:pt x="1075" y="2674"/>
                  <a:pt x="1052" y="3242"/>
                  <a:pt x="1369" y="3614"/>
                </a:cubicBezTo>
                <a:cubicBezTo>
                  <a:pt x="1369" y="3614"/>
                  <a:pt x="2047" y="4250"/>
                  <a:pt x="1998" y="4355"/>
                </a:cubicBezTo>
                <a:cubicBezTo>
                  <a:pt x="1892" y="4584"/>
                  <a:pt x="1951" y="4726"/>
                  <a:pt x="1843" y="4735"/>
                </a:cubicBezTo>
                <a:lnTo>
                  <a:pt x="872" y="4812"/>
                </a:lnTo>
                <a:cubicBezTo>
                  <a:pt x="384" y="4851"/>
                  <a:pt x="0" y="5269"/>
                  <a:pt x="0" y="5759"/>
                </a:cubicBezTo>
                <a:lnTo>
                  <a:pt x="0" y="7041"/>
                </a:lnTo>
                <a:cubicBezTo>
                  <a:pt x="0" y="7530"/>
                  <a:pt x="385" y="7949"/>
                  <a:pt x="872" y="7988"/>
                </a:cubicBezTo>
                <a:cubicBezTo>
                  <a:pt x="872" y="7988"/>
                  <a:pt x="1811" y="7985"/>
                  <a:pt x="1842" y="8069"/>
                </a:cubicBezTo>
                <a:cubicBezTo>
                  <a:pt x="1929" y="8306"/>
                  <a:pt x="2071" y="8361"/>
                  <a:pt x="2001" y="8444"/>
                </a:cubicBezTo>
                <a:lnTo>
                  <a:pt x="1369" y="9186"/>
                </a:lnTo>
                <a:cubicBezTo>
                  <a:pt x="1051" y="9559"/>
                  <a:pt x="1075" y="10126"/>
                  <a:pt x="1422" y="10472"/>
                </a:cubicBezTo>
                <a:lnTo>
                  <a:pt x="2328" y="11378"/>
                </a:lnTo>
                <a:cubicBezTo>
                  <a:pt x="2674" y="11725"/>
                  <a:pt x="3242" y="11748"/>
                  <a:pt x="3614" y="11431"/>
                </a:cubicBezTo>
                <a:cubicBezTo>
                  <a:pt x="3614" y="11431"/>
                  <a:pt x="4252" y="10754"/>
                  <a:pt x="4359" y="10804"/>
                </a:cubicBezTo>
                <a:cubicBezTo>
                  <a:pt x="4586" y="10909"/>
                  <a:pt x="4732" y="10917"/>
                  <a:pt x="4735" y="10959"/>
                </a:cubicBezTo>
                <a:cubicBezTo>
                  <a:pt x="4761" y="11282"/>
                  <a:pt x="4812" y="11928"/>
                  <a:pt x="4812" y="11928"/>
                </a:cubicBezTo>
                <a:cubicBezTo>
                  <a:pt x="4851" y="12416"/>
                  <a:pt x="5269" y="12800"/>
                  <a:pt x="5759" y="12800"/>
                </a:cubicBezTo>
                <a:lnTo>
                  <a:pt x="7041" y="12800"/>
                </a:lnTo>
                <a:cubicBezTo>
                  <a:pt x="7530" y="12800"/>
                  <a:pt x="7949" y="12415"/>
                  <a:pt x="7988" y="11928"/>
                </a:cubicBezTo>
                <a:cubicBezTo>
                  <a:pt x="7988" y="11928"/>
                  <a:pt x="7961" y="10997"/>
                  <a:pt x="8072" y="10957"/>
                </a:cubicBezTo>
                <a:cubicBezTo>
                  <a:pt x="8201" y="10910"/>
                  <a:pt x="8327" y="10857"/>
                  <a:pt x="8452" y="10799"/>
                </a:cubicBezTo>
                <a:cubicBezTo>
                  <a:pt x="8554" y="10751"/>
                  <a:pt x="9186" y="11431"/>
                  <a:pt x="9186" y="11431"/>
                </a:cubicBezTo>
                <a:close/>
                <a:moveTo>
                  <a:pt x="8575" y="9617"/>
                </a:moveTo>
                <a:lnTo>
                  <a:pt x="8277" y="9783"/>
                </a:lnTo>
                <a:cubicBezTo>
                  <a:pt x="8020" y="9926"/>
                  <a:pt x="7748" y="10039"/>
                  <a:pt x="7465" y="10120"/>
                </a:cubicBezTo>
                <a:lnTo>
                  <a:pt x="7137" y="10214"/>
                </a:lnTo>
                <a:lnTo>
                  <a:pt x="7110" y="10554"/>
                </a:lnTo>
                <a:lnTo>
                  <a:pt x="7006" y="11849"/>
                </a:lnTo>
                <a:cubicBezTo>
                  <a:pt x="7008" y="11824"/>
                  <a:pt x="7018" y="11815"/>
                  <a:pt x="7041" y="11815"/>
                </a:cubicBezTo>
                <a:lnTo>
                  <a:pt x="5759" y="11815"/>
                </a:lnTo>
                <a:cubicBezTo>
                  <a:pt x="5782" y="11815"/>
                  <a:pt x="5792" y="11825"/>
                  <a:pt x="5794" y="11849"/>
                </a:cubicBezTo>
                <a:lnTo>
                  <a:pt x="5690" y="10554"/>
                </a:lnTo>
                <a:lnTo>
                  <a:pt x="5663" y="10214"/>
                </a:lnTo>
                <a:lnTo>
                  <a:pt x="5335" y="10120"/>
                </a:lnTo>
                <a:cubicBezTo>
                  <a:pt x="5052" y="10039"/>
                  <a:pt x="4780" y="9926"/>
                  <a:pt x="4523" y="9783"/>
                </a:cubicBezTo>
                <a:lnTo>
                  <a:pt x="4225" y="9617"/>
                </a:lnTo>
                <a:lnTo>
                  <a:pt x="3965" y="9839"/>
                </a:lnTo>
                <a:lnTo>
                  <a:pt x="2976" y="10682"/>
                </a:lnTo>
                <a:cubicBezTo>
                  <a:pt x="2995" y="10665"/>
                  <a:pt x="3007" y="10666"/>
                  <a:pt x="3024" y="10682"/>
                </a:cubicBezTo>
                <a:lnTo>
                  <a:pt x="2118" y="9776"/>
                </a:lnTo>
                <a:cubicBezTo>
                  <a:pt x="2134" y="9792"/>
                  <a:pt x="2134" y="9806"/>
                  <a:pt x="2118" y="9824"/>
                </a:cubicBezTo>
                <a:lnTo>
                  <a:pt x="2961" y="8835"/>
                </a:lnTo>
                <a:lnTo>
                  <a:pt x="3183" y="8575"/>
                </a:lnTo>
                <a:lnTo>
                  <a:pt x="3017" y="8277"/>
                </a:lnTo>
                <a:cubicBezTo>
                  <a:pt x="2874" y="8020"/>
                  <a:pt x="2761" y="7748"/>
                  <a:pt x="2680" y="7465"/>
                </a:cubicBezTo>
                <a:lnTo>
                  <a:pt x="2586" y="7137"/>
                </a:lnTo>
                <a:lnTo>
                  <a:pt x="2246" y="7110"/>
                </a:lnTo>
                <a:lnTo>
                  <a:pt x="951" y="7006"/>
                </a:lnTo>
                <a:cubicBezTo>
                  <a:pt x="976" y="7008"/>
                  <a:pt x="985" y="7018"/>
                  <a:pt x="985" y="7041"/>
                </a:cubicBezTo>
                <a:lnTo>
                  <a:pt x="985" y="5759"/>
                </a:lnTo>
                <a:cubicBezTo>
                  <a:pt x="985" y="5782"/>
                  <a:pt x="975" y="5792"/>
                  <a:pt x="951" y="5794"/>
                </a:cubicBezTo>
                <a:lnTo>
                  <a:pt x="2246" y="5690"/>
                </a:lnTo>
                <a:lnTo>
                  <a:pt x="2586" y="5663"/>
                </a:lnTo>
                <a:lnTo>
                  <a:pt x="2680" y="5335"/>
                </a:lnTo>
                <a:cubicBezTo>
                  <a:pt x="2761" y="5052"/>
                  <a:pt x="2874" y="4780"/>
                  <a:pt x="3017" y="4523"/>
                </a:cubicBezTo>
                <a:lnTo>
                  <a:pt x="3183" y="4225"/>
                </a:lnTo>
                <a:lnTo>
                  <a:pt x="2961" y="3965"/>
                </a:lnTo>
                <a:lnTo>
                  <a:pt x="2118" y="2976"/>
                </a:lnTo>
                <a:cubicBezTo>
                  <a:pt x="2135" y="2995"/>
                  <a:pt x="2134" y="3007"/>
                  <a:pt x="2118" y="3024"/>
                </a:cubicBezTo>
                <a:lnTo>
                  <a:pt x="3024" y="2118"/>
                </a:lnTo>
                <a:cubicBezTo>
                  <a:pt x="3008" y="2134"/>
                  <a:pt x="2994" y="2134"/>
                  <a:pt x="2976" y="2118"/>
                </a:cubicBezTo>
                <a:lnTo>
                  <a:pt x="3965" y="2961"/>
                </a:lnTo>
                <a:lnTo>
                  <a:pt x="4225" y="3183"/>
                </a:lnTo>
                <a:lnTo>
                  <a:pt x="4523" y="3017"/>
                </a:lnTo>
                <a:cubicBezTo>
                  <a:pt x="4780" y="2874"/>
                  <a:pt x="5052" y="2761"/>
                  <a:pt x="5335" y="2680"/>
                </a:cubicBezTo>
                <a:lnTo>
                  <a:pt x="5663" y="2586"/>
                </a:lnTo>
                <a:lnTo>
                  <a:pt x="5690" y="2246"/>
                </a:lnTo>
                <a:lnTo>
                  <a:pt x="5794" y="951"/>
                </a:lnTo>
                <a:cubicBezTo>
                  <a:pt x="5792" y="976"/>
                  <a:pt x="5782" y="985"/>
                  <a:pt x="5759" y="985"/>
                </a:cubicBezTo>
                <a:lnTo>
                  <a:pt x="7041" y="985"/>
                </a:lnTo>
                <a:cubicBezTo>
                  <a:pt x="7018" y="985"/>
                  <a:pt x="7008" y="975"/>
                  <a:pt x="7006" y="951"/>
                </a:cubicBezTo>
                <a:lnTo>
                  <a:pt x="7110" y="2246"/>
                </a:lnTo>
                <a:lnTo>
                  <a:pt x="7137" y="2586"/>
                </a:lnTo>
                <a:lnTo>
                  <a:pt x="7465" y="2680"/>
                </a:lnTo>
                <a:cubicBezTo>
                  <a:pt x="7748" y="2761"/>
                  <a:pt x="8020" y="2874"/>
                  <a:pt x="8277" y="3017"/>
                </a:cubicBezTo>
                <a:lnTo>
                  <a:pt x="8575" y="3183"/>
                </a:lnTo>
                <a:lnTo>
                  <a:pt x="8835" y="2961"/>
                </a:lnTo>
                <a:lnTo>
                  <a:pt x="9824" y="2118"/>
                </a:lnTo>
                <a:cubicBezTo>
                  <a:pt x="9805" y="2135"/>
                  <a:pt x="9793" y="2134"/>
                  <a:pt x="9776" y="2118"/>
                </a:cubicBezTo>
                <a:lnTo>
                  <a:pt x="10682" y="3024"/>
                </a:lnTo>
                <a:cubicBezTo>
                  <a:pt x="10666" y="3008"/>
                  <a:pt x="10666" y="2994"/>
                  <a:pt x="10682" y="2976"/>
                </a:cubicBezTo>
                <a:lnTo>
                  <a:pt x="9839" y="3965"/>
                </a:lnTo>
                <a:lnTo>
                  <a:pt x="9617" y="4225"/>
                </a:lnTo>
                <a:lnTo>
                  <a:pt x="9783" y="4523"/>
                </a:lnTo>
                <a:cubicBezTo>
                  <a:pt x="9926" y="4780"/>
                  <a:pt x="10039" y="5052"/>
                  <a:pt x="10120" y="5335"/>
                </a:cubicBezTo>
                <a:lnTo>
                  <a:pt x="10214" y="5663"/>
                </a:lnTo>
                <a:lnTo>
                  <a:pt x="10554" y="5690"/>
                </a:lnTo>
                <a:lnTo>
                  <a:pt x="11849" y="5794"/>
                </a:lnTo>
                <a:cubicBezTo>
                  <a:pt x="11824" y="5792"/>
                  <a:pt x="11815" y="5782"/>
                  <a:pt x="11815" y="5759"/>
                </a:cubicBezTo>
                <a:lnTo>
                  <a:pt x="11815" y="7041"/>
                </a:lnTo>
                <a:cubicBezTo>
                  <a:pt x="11815" y="7018"/>
                  <a:pt x="11825" y="7008"/>
                  <a:pt x="11849" y="7006"/>
                </a:cubicBezTo>
                <a:lnTo>
                  <a:pt x="10554" y="7110"/>
                </a:lnTo>
                <a:lnTo>
                  <a:pt x="10214" y="7137"/>
                </a:lnTo>
                <a:lnTo>
                  <a:pt x="10120" y="7465"/>
                </a:lnTo>
                <a:cubicBezTo>
                  <a:pt x="10039" y="7748"/>
                  <a:pt x="9926" y="8020"/>
                  <a:pt x="9783" y="8277"/>
                </a:cubicBezTo>
                <a:lnTo>
                  <a:pt x="9617" y="8575"/>
                </a:lnTo>
                <a:lnTo>
                  <a:pt x="9839" y="8835"/>
                </a:lnTo>
                <a:lnTo>
                  <a:pt x="10682" y="9824"/>
                </a:lnTo>
                <a:cubicBezTo>
                  <a:pt x="10665" y="9805"/>
                  <a:pt x="10666" y="9793"/>
                  <a:pt x="10682" y="9776"/>
                </a:cubicBezTo>
                <a:lnTo>
                  <a:pt x="9776" y="10682"/>
                </a:lnTo>
                <a:cubicBezTo>
                  <a:pt x="9792" y="10666"/>
                  <a:pt x="9806" y="10666"/>
                  <a:pt x="9824" y="10682"/>
                </a:cubicBezTo>
                <a:lnTo>
                  <a:pt x="8835" y="9839"/>
                </a:lnTo>
                <a:lnTo>
                  <a:pt x="8575" y="9617"/>
                </a:lnTo>
                <a:close/>
                <a:moveTo>
                  <a:pt x="6470" y="8721"/>
                </a:moveTo>
                <a:cubicBezTo>
                  <a:pt x="7713" y="8721"/>
                  <a:pt x="8721" y="7713"/>
                  <a:pt x="8721" y="6470"/>
                </a:cubicBezTo>
                <a:cubicBezTo>
                  <a:pt x="8721" y="5227"/>
                  <a:pt x="7713" y="4220"/>
                  <a:pt x="6470" y="4220"/>
                </a:cubicBezTo>
                <a:cubicBezTo>
                  <a:pt x="5227" y="4220"/>
                  <a:pt x="4220" y="5227"/>
                  <a:pt x="4220" y="6470"/>
                </a:cubicBezTo>
                <a:cubicBezTo>
                  <a:pt x="4220" y="7713"/>
                  <a:pt x="5227" y="8721"/>
                  <a:pt x="6470" y="8721"/>
                </a:cubicBezTo>
                <a:close/>
                <a:moveTo>
                  <a:pt x="6470" y="7736"/>
                </a:moveTo>
                <a:cubicBezTo>
                  <a:pt x="5771" y="7736"/>
                  <a:pt x="5204" y="7169"/>
                  <a:pt x="5204" y="6470"/>
                </a:cubicBezTo>
                <a:cubicBezTo>
                  <a:pt x="5204" y="5771"/>
                  <a:pt x="5771" y="5204"/>
                  <a:pt x="6470" y="5204"/>
                </a:cubicBezTo>
                <a:cubicBezTo>
                  <a:pt x="7169" y="5204"/>
                  <a:pt x="7736" y="5771"/>
                  <a:pt x="7736" y="6470"/>
                </a:cubicBezTo>
                <a:cubicBezTo>
                  <a:pt x="7736" y="7169"/>
                  <a:pt x="7169" y="7736"/>
                  <a:pt x="6470" y="7736"/>
                </a:cubicBezTo>
                <a:close/>
              </a:path>
            </a:pathLst>
          </a:custGeom>
          <a:solidFill>
            <a:schemeClr val="accent1"/>
          </a:solidFill>
          <a:ln>
            <a:noFill/>
          </a:ln>
        </p:spPr>
      </p:sp>
      <p:sp>
        <p:nvSpPr>
          <p:cNvPr id="82" name="矩形 81">
            <a:extLst>
              <a:ext uri="{FF2B5EF4-FFF2-40B4-BE49-F238E27FC236}">
                <a16:creationId xmlns:a16="http://schemas.microsoft.com/office/drawing/2014/main" xmlns="" id="{A78E12CD-B0A0-7C4E-99D7-CEBC805DECC5}"/>
              </a:ext>
            </a:extLst>
          </p:cNvPr>
          <p:cNvSpPr/>
          <p:nvPr/>
        </p:nvSpPr>
        <p:spPr>
          <a:xfrm>
            <a:off x="417569" y="6083373"/>
            <a:ext cx="8367550" cy="507127"/>
          </a:xfrm>
          <a:prstGeom prst="rect">
            <a:avLst/>
          </a:prstGeom>
        </p:spPr>
        <p:txBody>
          <a:bodyPr wrap="square">
            <a:spAutoFit/>
          </a:bodyPr>
          <a:lstStyle/>
          <a:p>
            <a:pPr lvl="1">
              <a:lnSpc>
                <a:spcPct val="150000"/>
              </a:lnSpc>
            </a:pPr>
            <a:r>
              <a:rPr lang="zh-CN" altLang="en-US" sz="2000" b="1" dirty="0">
                <a:solidFill>
                  <a:schemeClr val="accent1"/>
                </a:solidFill>
                <a:latin typeface="+mn-ea"/>
              </a:rPr>
              <a:t>是一系列</a:t>
            </a:r>
            <a:r>
              <a:rPr lang="zh-CN" altLang="en-US" sz="2000" b="1" dirty="0">
                <a:solidFill>
                  <a:srgbClr val="C00000"/>
                </a:solidFill>
                <a:latin typeface="+mn-ea"/>
              </a:rPr>
              <a:t>云计算技术</a:t>
            </a:r>
            <a:r>
              <a:rPr lang="en-US" altLang="zh-CN" sz="2000" b="1" dirty="0">
                <a:solidFill>
                  <a:schemeClr val="accent1"/>
                </a:solidFill>
                <a:latin typeface="+mn-ea"/>
              </a:rPr>
              <a:t>(</a:t>
            </a:r>
            <a:r>
              <a:rPr lang="zh-CN" altLang="en-US" sz="2000" b="1" dirty="0">
                <a:solidFill>
                  <a:schemeClr val="accent1"/>
                </a:solidFill>
                <a:latin typeface="+mn-ea"/>
              </a:rPr>
              <a:t>微服务</a:t>
            </a:r>
            <a:r>
              <a:rPr lang="en-US" altLang="zh-CN" sz="2000" b="1" dirty="0">
                <a:solidFill>
                  <a:schemeClr val="accent1"/>
                </a:solidFill>
                <a:latin typeface="+mn-ea"/>
              </a:rPr>
              <a:t>/</a:t>
            </a:r>
            <a:r>
              <a:rPr lang="zh-CN" altLang="en-US" sz="2000" b="1" dirty="0">
                <a:solidFill>
                  <a:schemeClr val="accent1"/>
                </a:solidFill>
                <a:latin typeface="+mn-ea"/>
              </a:rPr>
              <a:t>容器</a:t>
            </a:r>
            <a:r>
              <a:rPr lang="en-US" altLang="zh-CN" sz="2000" b="1" dirty="0">
                <a:solidFill>
                  <a:schemeClr val="accent1"/>
                </a:solidFill>
                <a:latin typeface="+mn-ea"/>
              </a:rPr>
              <a:t>)</a:t>
            </a:r>
            <a:r>
              <a:rPr lang="zh-CN" altLang="en-US" sz="2000" b="1" dirty="0">
                <a:solidFill>
                  <a:schemeClr val="accent1"/>
                </a:solidFill>
                <a:latin typeface="+mn-ea"/>
              </a:rPr>
              <a:t>和</a:t>
            </a:r>
            <a:r>
              <a:rPr lang="zh-CN" altLang="en-US" sz="2000" b="1" dirty="0">
                <a:solidFill>
                  <a:srgbClr val="C00000"/>
                </a:solidFill>
                <a:latin typeface="+mn-ea"/>
              </a:rPr>
              <a:t>管理方法</a:t>
            </a:r>
            <a:r>
              <a:rPr lang="en-US" altLang="zh-CN" sz="2000" b="1" dirty="0">
                <a:solidFill>
                  <a:schemeClr val="accent1"/>
                </a:solidFill>
                <a:latin typeface="+mn-ea"/>
              </a:rPr>
              <a:t>(DevOps)</a:t>
            </a:r>
            <a:r>
              <a:rPr lang="zh-CN" altLang="en-US" sz="2000" b="1" dirty="0">
                <a:solidFill>
                  <a:schemeClr val="accent1"/>
                </a:solidFill>
                <a:latin typeface="+mn-ea"/>
              </a:rPr>
              <a:t>的集合</a:t>
            </a:r>
            <a:endParaRPr lang="en-US" altLang="zh-CN" sz="2000" b="1" dirty="0">
              <a:solidFill>
                <a:srgbClr val="C00000"/>
              </a:solidFill>
              <a:latin typeface="+mn-ea"/>
            </a:endParaRPr>
          </a:p>
        </p:txBody>
      </p:sp>
    </p:spTree>
    <p:extLst>
      <p:ext uri="{BB962C8B-B14F-4D97-AF65-F5344CB8AC3E}">
        <p14:creationId xmlns:p14="http://schemas.microsoft.com/office/powerpoint/2010/main" val="121181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500"/>
                                        <p:tgtEl>
                                          <p:spTgt spid="7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par>
                                <p:cTn id="26" presetID="10" presetClass="entr" presetSubtype="0"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500"/>
                                        <p:tgtEl>
                                          <p:spTgt spid="80"/>
                                        </p:tgtEl>
                                      </p:cBhvr>
                                    </p:animEffect>
                                  </p:childTnLst>
                                </p:cTn>
                              </p:par>
                              <p:par>
                                <p:cTn id="29" presetID="10"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85918" y="840474"/>
            <a:ext cx="8372163" cy="574183"/>
          </a:xfrm>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微服务架构</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sp>
        <p:nvSpPr>
          <p:cNvPr id="13" name="矩形 12">
            <a:extLst>
              <a:ext uri="{FF2B5EF4-FFF2-40B4-BE49-F238E27FC236}">
                <a16:creationId xmlns:a16="http://schemas.microsoft.com/office/drawing/2014/main" xmlns="" id="{2520CC68-DA8B-AE44-97FF-B4C5B29976D9}"/>
              </a:ext>
            </a:extLst>
          </p:cNvPr>
          <p:cNvSpPr/>
          <p:nvPr/>
        </p:nvSpPr>
        <p:spPr>
          <a:xfrm>
            <a:off x="717726" y="2626090"/>
            <a:ext cx="1985597" cy="2813581"/>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solidFill>
                <a:srgbClr val="002060"/>
              </a:solidFill>
              <a:latin typeface="Microsoft YaHei" panose="020B0503020204020204" pitchFamily="34" charset="-122"/>
              <a:ea typeface="Microsoft YaHei" panose="020B0503020204020204" pitchFamily="34" charset="-122"/>
            </a:endParaRPr>
          </a:p>
        </p:txBody>
      </p:sp>
      <p:sp>
        <p:nvSpPr>
          <p:cNvPr id="14" name="矩形 13">
            <a:extLst>
              <a:ext uri="{FF2B5EF4-FFF2-40B4-BE49-F238E27FC236}">
                <a16:creationId xmlns:a16="http://schemas.microsoft.com/office/drawing/2014/main" xmlns="" id="{D3F0E1C3-29CA-344E-AA71-2A397F91EF2E}"/>
              </a:ext>
            </a:extLst>
          </p:cNvPr>
          <p:cNvSpPr/>
          <p:nvPr/>
        </p:nvSpPr>
        <p:spPr>
          <a:xfrm>
            <a:off x="4469921" y="2622796"/>
            <a:ext cx="4102988" cy="2813581"/>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圆角矩形 14">
            <a:extLst>
              <a:ext uri="{FF2B5EF4-FFF2-40B4-BE49-F238E27FC236}">
                <a16:creationId xmlns:a16="http://schemas.microsoft.com/office/drawing/2014/main" xmlns="" id="{2BAA0C31-4D55-1F45-A291-98CE4AEA47F5}"/>
              </a:ext>
            </a:extLst>
          </p:cNvPr>
          <p:cNvSpPr>
            <a:spLocks noChangeArrowheads="1"/>
          </p:cNvSpPr>
          <p:nvPr/>
        </p:nvSpPr>
        <p:spPr bwMode="auto">
          <a:xfrm>
            <a:off x="444991" y="1627239"/>
            <a:ext cx="8254018" cy="509921"/>
          </a:xfrm>
          <a:prstGeom prst="roundRect">
            <a:avLst>
              <a:gd name="adj" fmla="val 6033"/>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txBody>
          <a:bodyPr lIns="91432" tIns="45717" rIns="91432" bIns="45717" anchor="ctr"/>
          <a:lstStyle>
            <a:lvl1pPr>
              <a:spcBef>
                <a:spcPct val="20000"/>
              </a:spcBef>
              <a:buClr>
                <a:srgbClr val="C00000"/>
              </a:buClr>
              <a:buSzPct val="85000"/>
              <a:buFont typeface="Wingdings" charset="2"/>
              <a:buChar char="p"/>
              <a:defRPr sz="2800">
                <a:solidFill>
                  <a:schemeClr val="tx1"/>
                </a:solidFill>
                <a:latin typeface="Arial" charset="0"/>
              </a:defRPr>
            </a:lvl1pPr>
            <a:lvl2pPr marL="742950" indent="-285750">
              <a:spcBef>
                <a:spcPct val="20000"/>
              </a:spcBef>
              <a:buClr>
                <a:srgbClr val="C00000"/>
              </a:buClr>
              <a:buSzPct val="85000"/>
              <a:buFont typeface="Wingdings" charset="2"/>
              <a:buChar char="Ø"/>
              <a:defRPr sz="2400">
                <a:solidFill>
                  <a:schemeClr val="tx1"/>
                </a:solidFill>
                <a:latin typeface="Arial" charset="0"/>
              </a:defRPr>
            </a:lvl2pPr>
            <a:lvl3pPr marL="1143000" indent="-228600">
              <a:spcBef>
                <a:spcPct val="20000"/>
              </a:spcBef>
              <a:buClr>
                <a:schemeClr val="accent1"/>
              </a:buClr>
              <a:buSzPct val="85000"/>
              <a:buFont typeface="Wingdings" charset="2"/>
              <a:buChar char="n"/>
              <a:defRPr sz="2000">
                <a:solidFill>
                  <a:schemeClr val="tx1"/>
                </a:solidFill>
                <a:latin typeface="Arial" charset="0"/>
              </a:defRPr>
            </a:lvl3pPr>
            <a:lvl4pPr marL="1600200" indent="-228600">
              <a:spcBef>
                <a:spcPct val="20000"/>
              </a:spcBef>
              <a:buClr>
                <a:schemeClr val="bg2"/>
              </a:buClr>
              <a:buFont typeface="Wingdings" charset="2"/>
              <a:buChar char="§"/>
              <a:defRPr sz="2000">
                <a:solidFill>
                  <a:schemeClr val="tx1"/>
                </a:solidFill>
                <a:latin typeface="Arial" charset="0"/>
              </a:defRPr>
            </a:lvl4pPr>
            <a:lvl5pPr marL="2057400" indent="-228600">
              <a:spcBef>
                <a:spcPct val="20000"/>
              </a:spcBef>
              <a:buClr>
                <a:schemeClr val="tx2"/>
              </a:buClr>
              <a:buSzPct val="80000"/>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9pPr>
          </a:lstStyle>
          <a:p>
            <a:pPr>
              <a:buNone/>
            </a:pPr>
            <a:r>
              <a:rPr kumimoji="1" lang="zh-CN" altLang="en-US" sz="2200" b="1" dirty="0">
                <a:solidFill>
                  <a:srgbClr val="002060"/>
                </a:solidFill>
                <a:latin typeface="Microsoft YaHei" panose="020B0503020204020204" pitchFamily="34" charset="-122"/>
                <a:ea typeface="Microsoft YaHei" panose="020B0503020204020204" pitchFamily="34" charset="-122"/>
              </a:rPr>
              <a:t>软件架构正在</a:t>
            </a:r>
            <a:r>
              <a:rPr kumimoji="1" lang="zh-CN" altLang="en-US" sz="2200" b="1" dirty="0">
                <a:solidFill>
                  <a:srgbClr val="C00000"/>
                </a:solidFill>
                <a:latin typeface="Microsoft YaHei" panose="020B0503020204020204" pitchFamily="34" charset="-122"/>
                <a:ea typeface="Microsoft YaHei" panose="020B0503020204020204" pitchFamily="34" charset="-122"/>
              </a:rPr>
              <a:t>由一体化架构向微服务架构演进</a:t>
            </a:r>
          </a:p>
        </p:txBody>
      </p:sp>
      <p:sp>
        <p:nvSpPr>
          <p:cNvPr id="16" name="矩形 15">
            <a:extLst>
              <a:ext uri="{FF2B5EF4-FFF2-40B4-BE49-F238E27FC236}">
                <a16:creationId xmlns:a16="http://schemas.microsoft.com/office/drawing/2014/main" xmlns="" id="{612405D7-79CC-164F-88FA-1090DB9C5EAD}"/>
              </a:ext>
            </a:extLst>
          </p:cNvPr>
          <p:cNvSpPr/>
          <p:nvPr/>
        </p:nvSpPr>
        <p:spPr>
          <a:xfrm>
            <a:off x="880519" y="2816667"/>
            <a:ext cx="1627932" cy="465437"/>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002060"/>
                </a:solidFill>
                <a:latin typeface="Microsoft YaHei" panose="020B0503020204020204" pitchFamily="34" charset="-122"/>
                <a:ea typeface="Microsoft YaHei" panose="020B0503020204020204" pitchFamily="34" charset="-122"/>
              </a:rPr>
              <a:t>用户使用接口</a:t>
            </a:r>
          </a:p>
        </p:txBody>
      </p:sp>
      <p:sp>
        <p:nvSpPr>
          <p:cNvPr id="17" name="矩形 16">
            <a:extLst>
              <a:ext uri="{FF2B5EF4-FFF2-40B4-BE49-F238E27FC236}">
                <a16:creationId xmlns:a16="http://schemas.microsoft.com/office/drawing/2014/main" xmlns="" id="{89841803-BE84-A041-847E-8FE327515978}"/>
              </a:ext>
            </a:extLst>
          </p:cNvPr>
          <p:cNvSpPr/>
          <p:nvPr/>
        </p:nvSpPr>
        <p:spPr>
          <a:xfrm>
            <a:off x="880519" y="3505089"/>
            <a:ext cx="1627932" cy="465438"/>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C00000"/>
                </a:solidFill>
                <a:latin typeface="Microsoft YaHei" panose="020B0503020204020204" pitchFamily="34" charset="-122"/>
                <a:ea typeface="Microsoft YaHei" panose="020B0503020204020204" pitchFamily="34" charset="-122"/>
              </a:rPr>
              <a:t>复杂服务逻辑</a:t>
            </a:r>
          </a:p>
        </p:txBody>
      </p:sp>
      <p:sp>
        <p:nvSpPr>
          <p:cNvPr id="18" name="矩形 17">
            <a:extLst>
              <a:ext uri="{FF2B5EF4-FFF2-40B4-BE49-F238E27FC236}">
                <a16:creationId xmlns:a16="http://schemas.microsoft.com/office/drawing/2014/main" xmlns="" id="{A0274424-023C-584B-9635-C72DB4FB6A6C}"/>
              </a:ext>
            </a:extLst>
          </p:cNvPr>
          <p:cNvSpPr/>
          <p:nvPr/>
        </p:nvSpPr>
        <p:spPr>
          <a:xfrm>
            <a:off x="880519" y="4183109"/>
            <a:ext cx="1627932" cy="465438"/>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002060"/>
                </a:solidFill>
                <a:latin typeface="Microsoft YaHei" panose="020B0503020204020204" pitchFamily="34" charset="-122"/>
                <a:ea typeface="Microsoft YaHei" panose="020B0503020204020204" pitchFamily="34" charset="-122"/>
              </a:rPr>
              <a:t>数据访问接口</a:t>
            </a:r>
          </a:p>
        </p:txBody>
      </p:sp>
      <p:sp>
        <p:nvSpPr>
          <p:cNvPr id="19" name="文本框 18">
            <a:extLst>
              <a:ext uri="{FF2B5EF4-FFF2-40B4-BE49-F238E27FC236}">
                <a16:creationId xmlns:a16="http://schemas.microsoft.com/office/drawing/2014/main" xmlns="" id="{7E33E046-B2DC-1148-B680-9118973BA026}"/>
              </a:ext>
            </a:extLst>
          </p:cNvPr>
          <p:cNvSpPr txBox="1"/>
          <p:nvPr/>
        </p:nvSpPr>
        <p:spPr>
          <a:xfrm>
            <a:off x="559667" y="2214616"/>
            <a:ext cx="2262158" cy="369332"/>
          </a:xfrm>
          <a:prstGeom prst="rect">
            <a:avLst/>
          </a:prstGeom>
          <a:noFill/>
        </p:spPr>
        <p:txBody>
          <a:bodyPr wrap="none" rtlCol="0">
            <a:spAutoFit/>
          </a:bodyPr>
          <a:lstStyle/>
          <a:p>
            <a:r>
              <a:rPr kumimoji="1" lang="zh-CN" altLang="en-US" b="1" dirty="0">
                <a:solidFill>
                  <a:srgbClr val="002060"/>
                </a:solidFill>
                <a:latin typeface="Microsoft YaHei" panose="020B0503020204020204" pitchFamily="34" charset="-122"/>
                <a:ea typeface="Microsoft YaHei" panose="020B0503020204020204" pitchFamily="34" charset="-122"/>
              </a:rPr>
              <a:t>“一体化”软件架构</a:t>
            </a:r>
          </a:p>
        </p:txBody>
      </p:sp>
      <p:pic>
        <p:nvPicPr>
          <p:cNvPr id="20" name="图片 19">
            <a:extLst>
              <a:ext uri="{FF2B5EF4-FFF2-40B4-BE49-F238E27FC236}">
                <a16:creationId xmlns:a16="http://schemas.microsoft.com/office/drawing/2014/main" xmlns="" id="{8B1496CD-B9D9-C34A-A3C3-88683DF474B6}"/>
              </a:ext>
            </a:extLst>
          </p:cNvPr>
          <p:cNvPicPr>
            <a:picLocks noChangeAspect="1"/>
          </p:cNvPicPr>
          <p:nvPr/>
        </p:nvPicPr>
        <p:blipFill>
          <a:blip r:embed="rId2" cstate="print"/>
          <a:stretch>
            <a:fillRect/>
          </a:stretch>
        </p:blipFill>
        <p:spPr>
          <a:xfrm>
            <a:off x="4629559" y="5631566"/>
            <a:ext cx="647700" cy="596900"/>
          </a:xfrm>
          <a:prstGeom prst="rect">
            <a:avLst/>
          </a:prstGeom>
        </p:spPr>
      </p:pic>
      <p:pic>
        <p:nvPicPr>
          <p:cNvPr id="21" name="图片 20">
            <a:extLst>
              <a:ext uri="{FF2B5EF4-FFF2-40B4-BE49-F238E27FC236}">
                <a16:creationId xmlns:a16="http://schemas.microsoft.com/office/drawing/2014/main" xmlns="" id="{C4F8C164-D422-E84A-976D-B788D5141B7B}"/>
              </a:ext>
            </a:extLst>
          </p:cNvPr>
          <p:cNvPicPr>
            <a:picLocks noChangeAspect="1"/>
          </p:cNvPicPr>
          <p:nvPr/>
        </p:nvPicPr>
        <p:blipFill>
          <a:blip r:embed="rId3" cstate="print"/>
          <a:stretch>
            <a:fillRect/>
          </a:stretch>
        </p:blipFill>
        <p:spPr>
          <a:xfrm>
            <a:off x="5619206" y="5622345"/>
            <a:ext cx="635000" cy="596900"/>
          </a:xfrm>
          <a:prstGeom prst="rect">
            <a:avLst/>
          </a:prstGeom>
        </p:spPr>
      </p:pic>
      <p:pic>
        <p:nvPicPr>
          <p:cNvPr id="22" name="图片 21">
            <a:extLst>
              <a:ext uri="{FF2B5EF4-FFF2-40B4-BE49-F238E27FC236}">
                <a16:creationId xmlns:a16="http://schemas.microsoft.com/office/drawing/2014/main" xmlns="" id="{387184BF-93EF-6D4C-9AF8-0B658E269DAA}"/>
              </a:ext>
            </a:extLst>
          </p:cNvPr>
          <p:cNvPicPr>
            <a:picLocks noChangeAspect="1"/>
          </p:cNvPicPr>
          <p:nvPr/>
        </p:nvPicPr>
        <p:blipFill>
          <a:blip r:embed="rId4" cstate="print"/>
          <a:stretch>
            <a:fillRect/>
          </a:stretch>
        </p:blipFill>
        <p:spPr>
          <a:xfrm>
            <a:off x="6596153" y="5594245"/>
            <a:ext cx="622300" cy="609600"/>
          </a:xfrm>
          <a:prstGeom prst="rect">
            <a:avLst/>
          </a:prstGeom>
        </p:spPr>
      </p:pic>
      <p:pic>
        <p:nvPicPr>
          <p:cNvPr id="23" name="图片 22">
            <a:extLst>
              <a:ext uri="{FF2B5EF4-FFF2-40B4-BE49-F238E27FC236}">
                <a16:creationId xmlns:a16="http://schemas.microsoft.com/office/drawing/2014/main" xmlns="" id="{AEB3696D-8E7C-8D4C-9768-79741B4E2265}"/>
              </a:ext>
            </a:extLst>
          </p:cNvPr>
          <p:cNvPicPr>
            <a:picLocks noChangeAspect="1"/>
          </p:cNvPicPr>
          <p:nvPr/>
        </p:nvPicPr>
        <p:blipFill>
          <a:blip r:embed="rId5" cstate="print"/>
          <a:stretch>
            <a:fillRect/>
          </a:stretch>
        </p:blipFill>
        <p:spPr>
          <a:xfrm>
            <a:off x="7648456" y="5587895"/>
            <a:ext cx="647700" cy="622300"/>
          </a:xfrm>
          <a:prstGeom prst="rect">
            <a:avLst/>
          </a:prstGeom>
        </p:spPr>
      </p:pic>
      <p:pic>
        <p:nvPicPr>
          <p:cNvPr id="24" name="图片 23">
            <a:extLst>
              <a:ext uri="{FF2B5EF4-FFF2-40B4-BE49-F238E27FC236}">
                <a16:creationId xmlns:a16="http://schemas.microsoft.com/office/drawing/2014/main" xmlns="" id="{7251CFDE-0C42-3247-A69E-E36DC976DCB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91285" y="4925373"/>
            <a:ext cx="406400" cy="406400"/>
          </a:xfrm>
          <a:prstGeom prst="rect">
            <a:avLst/>
          </a:prstGeom>
        </p:spPr>
      </p:pic>
      <p:sp>
        <p:nvSpPr>
          <p:cNvPr id="25" name="文本框 24">
            <a:extLst>
              <a:ext uri="{FF2B5EF4-FFF2-40B4-BE49-F238E27FC236}">
                <a16:creationId xmlns:a16="http://schemas.microsoft.com/office/drawing/2014/main" xmlns="" id="{DD40B3A2-7000-634E-BA0C-268269E0EB8E}"/>
              </a:ext>
            </a:extLst>
          </p:cNvPr>
          <p:cNvSpPr txBox="1"/>
          <p:nvPr/>
        </p:nvSpPr>
        <p:spPr>
          <a:xfrm>
            <a:off x="5351109" y="2229275"/>
            <a:ext cx="2262158" cy="369332"/>
          </a:xfrm>
          <a:prstGeom prst="rect">
            <a:avLst/>
          </a:prstGeom>
          <a:noFill/>
        </p:spPr>
        <p:txBody>
          <a:bodyPr wrap="none" rtlCol="0">
            <a:spAutoFit/>
          </a:bodyPr>
          <a:lstStyle/>
          <a:p>
            <a:r>
              <a:rPr kumimoji="1" lang="zh-CN" altLang="en-US" b="1" dirty="0">
                <a:solidFill>
                  <a:srgbClr val="002060"/>
                </a:solidFill>
                <a:latin typeface="Microsoft YaHei" panose="020B0503020204020204" pitchFamily="34" charset="-122"/>
                <a:ea typeface="Microsoft YaHei" panose="020B0503020204020204" pitchFamily="34" charset="-122"/>
              </a:rPr>
              <a:t>“微服务”软件架构</a:t>
            </a:r>
          </a:p>
        </p:txBody>
      </p:sp>
      <p:sp>
        <p:nvSpPr>
          <p:cNvPr id="26" name="矩形 25">
            <a:extLst>
              <a:ext uri="{FF2B5EF4-FFF2-40B4-BE49-F238E27FC236}">
                <a16:creationId xmlns:a16="http://schemas.microsoft.com/office/drawing/2014/main" xmlns="" id="{F3178943-D932-9345-9B74-4AC558427A22}"/>
              </a:ext>
            </a:extLst>
          </p:cNvPr>
          <p:cNvSpPr/>
          <p:nvPr/>
        </p:nvSpPr>
        <p:spPr>
          <a:xfrm>
            <a:off x="5324879" y="2820341"/>
            <a:ext cx="2418080" cy="465437"/>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002060"/>
                </a:solidFill>
                <a:latin typeface="Microsoft YaHei" panose="020B0503020204020204" pitchFamily="34" charset="-122"/>
                <a:ea typeface="Microsoft YaHei" panose="020B0503020204020204" pitchFamily="34" charset="-122"/>
              </a:rPr>
              <a:t>用户使用接口</a:t>
            </a:r>
          </a:p>
        </p:txBody>
      </p:sp>
      <p:sp>
        <p:nvSpPr>
          <p:cNvPr id="27" name="右箭头 26">
            <a:extLst>
              <a:ext uri="{FF2B5EF4-FFF2-40B4-BE49-F238E27FC236}">
                <a16:creationId xmlns:a16="http://schemas.microsoft.com/office/drawing/2014/main" xmlns="" id="{5940E27B-CEF7-A144-A41C-9C36B20B4E62}"/>
              </a:ext>
            </a:extLst>
          </p:cNvPr>
          <p:cNvSpPr/>
          <p:nvPr/>
        </p:nvSpPr>
        <p:spPr>
          <a:xfrm>
            <a:off x="2807133" y="3849984"/>
            <a:ext cx="1558977" cy="3331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8" name="组合 27">
            <a:extLst>
              <a:ext uri="{FF2B5EF4-FFF2-40B4-BE49-F238E27FC236}">
                <a16:creationId xmlns:a16="http://schemas.microsoft.com/office/drawing/2014/main" xmlns="" id="{C164A142-B80D-7045-8464-0E54D43E634B}"/>
              </a:ext>
            </a:extLst>
          </p:cNvPr>
          <p:cNvGrpSpPr/>
          <p:nvPr/>
        </p:nvGrpSpPr>
        <p:grpSpPr>
          <a:xfrm>
            <a:off x="4591344" y="3522482"/>
            <a:ext cx="3850392" cy="1126065"/>
            <a:chOff x="4472828" y="3029187"/>
            <a:chExt cx="3850392" cy="1126065"/>
          </a:xfrm>
        </p:grpSpPr>
        <p:sp>
          <p:nvSpPr>
            <p:cNvPr id="29" name="矩形 28">
              <a:extLst>
                <a:ext uri="{FF2B5EF4-FFF2-40B4-BE49-F238E27FC236}">
                  <a16:creationId xmlns:a16="http://schemas.microsoft.com/office/drawing/2014/main" xmlns="" id="{B055F68D-4FD9-9049-8F83-879D3FDA63C9}"/>
                </a:ext>
              </a:extLst>
            </p:cNvPr>
            <p:cNvSpPr/>
            <p:nvPr/>
          </p:nvSpPr>
          <p:spPr>
            <a:xfrm>
              <a:off x="4472828" y="3689814"/>
              <a:ext cx="1673140" cy="465438"/>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C00000"/>
                  </a:solidFill>
                  <a:latin typeface="Microsoft YaHei" panose="020B0503020204020204" pitchFamily="34" charset="-122"/>
                  <a:ea typeface="Microsoft YaHei" panose="020B0503020204020204" pitchFamily="34" charset="-122"/>
                </a:rPr>
                <a:t>单一功能微服务</a:t>
              </a:r>
            </a:p>
          </p:txBody>
        </p:sp>
        <p:sp>
          <p:nvSpPr>
            <p:cNvPr id="30" name="矩形 29">
              <a:extLst>
                <a:ext uri="{FF2B5EF4-FFF2-40B4-BE49-F238E27FC236}">
                  <a16:creationId xmlns:a16="http://schemas.microsoft.com/office/drawing/2014/main" xmlns="" id="{C5F87DCC-E5D9-E548-B72A-5EEA7C6F1A42}"/>
                </a:ext>
              </a:extLst>
            </p:cNvPr>
            <p:cNvSpPr/>
            <p:nvPr/>
          </p:nvSpPr>
          <p:spPr>
            <a:xfrm>
              <a:off x="6647014" y="3689814"/>
              <a:ext cx="1673140" cy="465438"/>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C00000"/>
                  </a:solidFill>
                  <a:latin typeface="Microsoft YaHei" panose="020B0503020204020204" pitchFamily="34" charset="-122"/>
                  <a:ea typeface="Microsoft YaHei" panose="020B0503020204020204" pitchFamily="34" charset="-122"/>
                </a:rPr>
                <a:t>单一功能微服务</a:t>
              </a:r>
            </a:p>
          </p:txBody>
        </p:sp>
        <p:sp>
          <p:nvSpPr>
            <p:cNvPr id="31" name="矩形 30">
              <a:extLst>
                <a:ext uri="{FF2B5EF4-FFF2-40B4-BE49-F238E27FC236}">
                  <a16:creationId xmlns:a16="http://schemas.microsoft.com/office/drawing/2014/main" xmlns="" id="{049341BB-56D7-6A46-B5D7-2D1DFBD90951}"/>
                </a:ext>
              </a:extLst>
            </p:cNvPr>
            <p:cNvSpPr/>
            <p:nvPr/>
          </p:nvSpPr>
          <p:spPr>
            <a:xfrm>
              <a:off x="6650080" y="3029187"/>
              <a:ext cx="1673140" cy="465438"/>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C00000"/>
                  </a:solidFill>
                  <a:latin typeface="Microsoft YaHei" panose="020B0503020204020204" pitchFamily="34" charset="-122"/>
                  <a:ea typeface="Microsoft YaHei" panose="020B0503020204020204" pitchFamily="34" charset="-122"/>
                </a:rPr>
                <a:t>单一功能微服务</a:t>
              </a:r>
            </a:p>
          </p:txBody>
        </p:sp>
        <p:sp>
          <p:nvSpPr>
            <p:cNvPr id="32" name="矩形 31">
              <a:extLst>
                <a:ext uri="{FF2B5EF4-FFF2-40B4-BE49-F238E27FC236}">
                  <a16:creationId xmlns:a16="http://schemas.microsoft.com/office/drawing/2014/main" xmlns="" id="{4E0C6F03-EC4F-654C-9D49-EED2EEE2067B}"/>
                </a:ext>
              </a:extLst>
            </p:cNvPr>
            <p:cNvSpPr/>
            <p:nvPr/>
          </p:nvSpPr>
          <p:spPr>
            <a:xfrm>
              <a:off x="4472828" y="3029187"/>
              <a:ext cx="1673140" cy="465438"/>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C00000"/>
                  </a:solidFill>
                  <a:latin typeface="Microsoft YaHei" panose="020B0503020204020204" pitchFamily="34" charset="-122"/>
                  <a:ea typeface="Microsoft YaHei" panose="020B0503020204020204" pitchFamily="34" charset="-122"/>
                </a:rPr>
                <a:t>单一功能微服务</a:t>
              </a:r>
            </a:p>
          </p:txBody>
        </p:sp>
      </p:grpSp>
      <p:cxnSp>
        <p:nvCxnSpPr>
          <p:cNvPr id="33" name="直线箭头连接符 32">
            <a:extLst>
              <a:ext uri="{FF2B5EF4-FFF2-40B4-BE49-F238E27FC236}">
                <a16:creationId xmlns:a16="http://schemas.microsoft.com/office/drawing/2014/main" xmlns="" id="{7B5433F6-B82A-6E4D-92E4-970E07F2B92B}"/>
              </a:ext>
            </a:extLst>
          </p:cNvPr>
          <p:cNvCxnSpPr>
            <a:stCxn id="26" idx="2"/>
            <a:endCxn id="31" idx="0"/>
          </p:cNvCxnSpPr>
          <p:nvPr/>
        </p:nvCxnSpPr>
        <p:spPr>
          <a:xfrm>
            <a:off x="6533919" y="3285778"/>
            <a:ext cx="1071247" cy="236704"/>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线箭头连接符 33">
            <a:extLst>
              <a:ext uri="{FF2B5EF4-FFF2-40B4-BE49-F238E27FC236}">
                <a16:creationId xmlns:a16="http://schemas.microsoft.com/office/drawing/2014/main" xmlns="" id="{38CE003B-52D7-E446-AACE-F670A9177542}"/>
              </a:ext>
            </a:extLst>
          </p:cNvPr>
          <p:cNvCxnSpPr>
            <a:stCxn id="26" idx="2"/>
            <a:endCxn id="32" idx="0"/>
          </p:cNvCxnSpPr>
          <p:nvPr/>
        </p:nvCxnSpPr>
        <p:spPr>
          <a:xfrm flipH="1">
            <a:off x="5427914" y="3285778"/>
            <a:ext cx="1106005" cy="236704"/>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线箭头连接符 34">
            <a:extLst>
              <a:ext uri="{FF2B5EF4-FFF2-40B4-BE49-F238E27FC236}">
                <a16:creationId xmlns:a16="http://schemas.microsoft.com/office/drawing/2014/main" xmlns="" id="{89BA654D-4F75-D341-81F5-FB9A1061820C}"/>
              </a:ext>
            </a:extLst>
          </p:cNvPr>
          <p:cNvCxnSpPr>
            <a:stCxn id="31" idx="2"/>
            <a:endCxn id="30" idx="0"/>
          </p:cNvCxnSpPr>
          <p:nvPr/>
        </p:nvCxnSpPr>
        <p:spPr>
          <a:xfrm flipH="1">
            <a:off x="7602100" y="3987920"/>
            <a:ext cx="3066" cy="195189"/>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线箭头连接符 35">
            <a:extLst>
              <a:ext uri="{FF2B5EF4-FFF2-40B4-BE49-F238E27FC236}">
                <a16:creationId xmlns:a16="http://schemas.microsoft.com/office/drawing/2014/main" xmlns="" id="{5B0994A0-82C7-1449-9904-5B91B5E0C2DF}"/>
              </a:ext>
            </a:extLst>
          </p:cNvPr>
          <p:cNvCxnSpPr>
            <a:stCxn id="32" idx="2"/>
            <a:endCxn id="29" idx="0"/>
          </p:cNvCxnSpPr>
          <p:nvPr/>
        </p:nvCxnSpPr>
        <p:spPr>
          <a:xfrm>
            <a:off x="5427914" y="3987920"/>
            <a:ext cx="0" cy="195189"/>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xmlns="" id="{B584E2C3-F408-B64E-BE8B-F994684F1F81}"/>
              </a:ext>
            </a:extLst>
          </p:cNvPr>
          <p:cNvCxnSpPr>
            <a:stCxn id="32" idx="2"/>
            <a:endCxn id="30" idx="0"/>
          </p:cNvCxnSpPr>
          <p:nvPr/>
        </p:nvCxnSpPr>
        <p:spPr>
          <a:xfrm>
            <a:off x="5427914" y="3987920"/>
            <a:ext cx="2174186" cy="195189"/>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38" name="图片 37">
            <a:extLst>
              <a:ext uri="{FF2B5EF4-FFF2-40B4-BE49-F238E27FC236}">
                <a16:creationId xmlns:a16="http://schemas.microsoft.com/office/drawing/2014/main" xmlns="" id="{766842A1-B016-9E41-BC47-2C8E60692CE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24714" y="4954215"/>
            <a:ext cx="406400" cy="406400"/>
          </a:xfrm>
          <a:prstGeom prst="rect">
            <a:avLst/>
          </a:prstGeom>
        </p:spPr>
      </p:pic>
      <p:pic>
        <p:nvPicPr>
          <p:cNvPr id="39" name="图片 38">
            <a:extLst>
              <a:ext uri="{FF2B5EF4-FFF2-40B4-BE49-F238E27FC236}">
                <a16:creationId xmlns:a16="http://schemas.microsoft.com/office/drawing/2014/main" xmlns="" id="{C81BA60F-0673-0247-96B6-EE7B7BC0DA4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98487" y="4945129"/>
            <a:ext cx="406400" cy="406400"/>
          </a:xfrm>
          <a:prstGeom prst="rect">
            <a:avLst/>
          </a:prstGeom>
        </p:spPr>
      </p:pic>
      <p:cxnSp>
        <p:nvCxnSpPr>
          <p:cNvPr id="40" name="直线箭头连接符 39">
            <a:extLst>
              <a:ext uri="{FF2B5EF4-FFF2-40B4-BE49-F238E27FC236}">
                <a16:creationId xmlns:a16="http://schemas.microsoft.com/office/drawing/2014/main" xmlns="" id="{A48F2250-CE2A-524C-BC02-E9ACA017DE88}"/>
              </a:ext>
            </a:extLst>
          </p:cNvPr>
          <p:cNvCxnSpPr>
            <a:stCxn id="29" idx="2"/>
            <a:endCxn id="38" idx="0"/>
          </p:cNvCxnSpPr>
          <p:nvPr/>
        </p:nvCxnSpPr>
        <p:spPr>
          <a:xfrm>
            <a:off x="5427914" y="4648547"/>
            <a:ext cx="0" cy="305668"/>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线箭头连接符 40">
            <a:extLst>
              <a:ext uri="{FF2B5EF4-FFF2-40B4-BE49-F238E27FC236}">
                <a16:creationId xmlns:a16="http://schemas.microsoft.com/office/drawing/2014/main" xmlns="" id="{93232758-B017-2342-9DF8-987A4868C66F}"/>
              </a:ext>
            </a:extLst>
          </p:cNvPr>
          <p:cNvCxnSpPr>
            <a:stCxn id="30" idx="2"/>
            <a:endCxn id="39" idx="0"/>
          </p:cNvCxnSpPr>
          <p:nvPr/>
        </p:nvCxnSpPr>
        <p:spPr>
          <a:xfrm flipH="1">
            <a:off x="7601687" y="4648547"/>
            <a:ext cx="413" cy="29658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线箭头连接符 41">
            <a:extLst>
              <a:ext uri="{FF2B5EF4-FFF2-40B4-BE49-F238E27FC236}">
                <a16:creationId xmlns:a16="http://schemas.microsoft.com/office/drawing/2014/main" xmlns="" id="{4C76B9AE-2F64-5644-8024-50262CFD511B}"/>
              </a:ext>
            </a:extLst>
          </p:cNvPr>
          <p:cNvCxnSpPr>
            <a:stCxn id="18" idx="2"/>
            <a:endCxn id="24" idx="0"/>
          </p:cNvCxnSpPr>
          <p:nvPr/>
        </p:nvCxnSpPr>
        <p:spPr>
          <a:xfrm>
            <a:off x="1694485" y="4648547"/>
            <a:ext cx="0" cy="276826"/>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组合 42">
            <a:extLst>
              <a:ext uri="{FF2B5EF4-FFF2-40B4-BE49-F238E27FC236}">
                <a16:creationId xmlns:a16="http://schemas.microsoft.com/office/drawing/2014/main" xmlns="" id="{B70DB3FE-C31A-AF49-9EB9-01353949CE7C}"/>
              </a:ext>
            </a:extLst>
          </p:cNvPr>
          <p:cNvGrpSpPr/>
          <p:nvPr/>
        </p:nvGrpSpPr>
        <p:grpSpPr>
          <a:xfrm>
            <a:off x="3032624" y="2632001"/>
            <a:ext cx="1111882" cy="2745182"/>
            <a:chOff x="2975065" y="2296101"/>
            <a:chExt cx="1111882" cy="2745182"/>
          </a:xfrm>
        </p:grpSpPr>
        <p:sp>
          <p:nvSpPr>
            <p:cNvPr id="44" name="文本框 43">
              <a:extLst>
                <a:ext uri="{FF2B5EF4-FFF2-40B4-BE49-F238E27FC236}">
                  <a16:creationId xmlns:a16="http://schemas.microsoft.com/office/drawing/2014/main" xmlns="" id="{B516AF0E-7C1F-0A41-9EEB-FC226C680098}"/>
                </a:ext>
              </a:extLst>
            </p:cNvPr>
            <p:cNvSpPr txBox="1"/>
            <p:nvPr/>
          </p:nvSpPr>
          <p:spPr>
            <a:xfrm>
              <a:off x="2975065" y="2296101"/>
              <a:ext cx="1107996" cy="369332"/>
            </a:xfrm>
            <a:prstGeom prst="rect">
              <a:avLst/>
            </a:prstGeom>
            <a:noFill/>
          </p:spPr>
          <p:txBody>
            <a:bodyPr wrap="none" rtlCol="0">
              <a:spAutoFit/>
            </a:bodyPr>
            <a:lstStyle/>
            <a:p>
              <a:r>
                <a:rPr kumimoji="1" lang="zh-CN" altLang="en-US" b="1" dirty="0">
                  <a:solidFill>
                    <a:srgbClr val="002060"/>
                  </a:solidFill>
                  <a:latin typeface="Microsoft YaHei" panose="020B0503020204020204" pitchFamily="34" charset="-122"/>
                  <a:ea typeface="Microsoft YaHei" panose="020B0503020204020204" pitchFamily="34" charset="-122"/>
                </a:rPr>
                <a:t>易编程性</a:t>
              </a:r>
            </a:p>
          </p:txBody>
        </p:sp>
        <p:sp>
          <p:nvSpPr>
            <p:cNvPr id="45" name="文本框 44">
              <a:extLst>
                <a:ext uri="{FF2B5EF4-FFF2-40B4-BE49-F238E27FC236}">
                  <a16:creationId xmlns:a16="http://schemas.microsoft.com/office/drawing/2014/main" xmlns="" id="{3118A8CE-D69A-D242-B399-7C4C1D9F17DC}"/>
                </a:ext>
              </a:extLst>
            </p:cNvPr>
            <p:cNvSpPr txBox="1"/>
            <p:nvPr/>
          </p:nvSpPr>
          <p:spPr>
            <a:xfrm>
              <a:off x="2975065" y="2740184"/>
              <a:ext cx="1107996" cy="369332"/>
            </a:xfrm>
            <a:prstGeom prst="rect">
              <a:avLst/>
            </a:prstGeom>
            <a:noFill/>
          </p:spPr>
          <p:txBody>
            <a:bodyPr wrap="none" rtlCol="0">
              <a:spAutoFit/>
            </a:bodyPr>
            <a:lstStyle/>
            <a:p>
              <a:r>
                <a:rPr kumimoji="1" lang="zh-CN" altLang="en-US" b="1" dirty="0">
                  <a:solidFill>
                    <a:srgbClr val="002060"/>
                  </a:solidFill>
                  <a:latin typeface="Microsoft YaHei" panose="020B0503020204020204" pitchFamily="34" charset="-122"/>
                  <a:ea typeface="Microsoft YaHei" panose="020B0503020204020204" pitchFamily="34" charset="-122"/>
                </a:rPr>
                <a:t>易维护性</a:t>
              </a:r>
            </a:p>
          </p:txBody>
        </p:sp>
        <p:sp>
          <p:nvSpPr>
            <p:cNvPr id="46" name="文本框 45">
              <a:extLst>
                <a:ext uri="{FF2B5EF4-FFF2-40B4-BE49-F238E27FC236}">
                  <a16:creationId xmlns:a16="http://schemas.microsoft.com/office/drawing/2014/main" xmlns="" id="{E55BCC40-4BF8-6349-ACE4-0DECEE065EDE}"/>
                </a:ext>
              </a:extLst>
            </p:cNvPr>
            <p:cNvSpPr txBox="1"/>
            <p:nvPr/>
          </p:nvSpPr>
          <p:spPr>
            <a:xfrm>
              <a:off x="2976784" y="4315223"/>
              <a:ext cx="877163" cy="369332"/>
            </a:xfrm>
            <a:prstGeom prst="rect">
              <a:avLst/>
            </a:prstGeom>
            <a:noFill/>
          </p:spPr>
          <p:txBody>
            <a:bodyPr wrap="none" rtlCol="0">
              <a:spAutoFit/>
            </a:bodyPr>
            <a:lstStyle/>
            <a:p>
              <a:r>
                <a:rPr kumimoji="1" lang="zh-CN" altLang="en-US" b="1" dirty="0">
                  <a:solidFill>
                    <a:srgbClr val="002060"/>
                  </a:solidFill>
                  <a:latin typeface="Microsoft YaHei" panose="020B0503020204020204" pitchFamily="34" charset="-122"/>
                  <a:ea typeface="Microsoft YaHei" panose="020B0503020204020204" pitchFamily="34" charset="-122"/>
                </a:rPr>
                <a:t>模块化</a:t>
              </a:r>
            </a:p>
          </p:txBody>
        </p:sp>
        <p:sp>
          <p:nvSpPr>
            <p:cNvPr id="47" name="文本框 46">
              <a:extLst>
                <a:ext uri="{FF2B5EF4-FFF2-40B4-BE49-F238E27FC236}">
                  <a16:creationId xmlns:a16="http://schemas.microsoft.com/office/drawing/2014/main" xmlns="" id="{86FAF80D-5585-0D4F-B790-2FB626CA2787}"/>
                </a:ext>
              </a:extLst>
            </p:cNvPr>
            <p:cNvSpPr txBox="1"/>
            <p:nvPr/>
          </p:nvSpPr>
          <p:spPr>
            <a:xfrm>
              <a:off x="2978951" y="3895262"/>
              <a:ext cx="1107996" cy="369332"/>
            </a:xfrm>
            <a:prstGeom prst="rect">
              <a:avLst/>
            </a:prstGeom>
            <a:noFill/>
          </p:spPr>
          <p:txBody>
            <a:bodyPr wrap="none" rtlCol="0">
              <a:spAutoFit/>
            </a:bodyPr>
            <a:lstStyle/>
            <a:p>
              <a:r>
                <a:rPr kumimoji="1" lang="zh-CN" altLang="en-US" b="1" dirty="0">
                  <a:solidFill>
                    <a:srgbClr val="002060"/>
                  </a:solidFill>
                  <a:latin typeface="Microsoft YaHei" panose="020B0503020204020204" pitchFamily="34" charset="-122"/>
                  <a:ea typeface="Microsoft YaHei" panose="020B0503020204020204" pitchFamily="34" charset="-122"/>
                </a:rPr>
                <a:t>分散部署</a:t>
              </a:r>
            </a:p>
          </p:txBody>
        </p:sp>
        <p:sp>
          <p:nvSpPr>
            <p:cNvPr id="48" name="文本框 47">
              <a:extLst>
                <a:ext uri="{FF2B5EF4-FFF2-40B4-BE49-F238E27FC236}">
                  <a16:creationId xmlns:a16="http://schemas.microsoft.com/office/drawing/2014/main" xmlns="" id="{245B8687-13F2-5C48-A95B-FCDF8ED230A5}"/>
                </a:ext>
              </a:extLst>
            </p:cNvPr>
            <p:cNvSpPr txBox="1"/>
            <p:nvPr/>
          </p:nvSpPr>
          <p:spPr>
            <a:xfrm>
              <a:off x="2975065" y="3142637"/>
              <a:ext cx="1107996" cy="369332"/>
            </a:xfrm>
            <a:prstGeom prst="rect">
              <a:avLst/>
            </a:prstGeom>
            <a:noFill/>
          </p:spPr>
          <p:txBody>
            <a:bodyPr wrap="none" rtlCol="0">
              <a:spAutoFit/>
            </a:bodyPr>
            <a:lstStyle/>
            <a:p>
              <a:r>
                <a:rPr kumimoji="1" lang="zh-CN" altLang="en-US" b="1" dirty="0">
                  <a:solidFill>
                    <a:srgbClr val="002060"/>
                  </a:solidFill>
                  <a:latin typeface="Microsoft YaHei" panose="020B0503020204020204" pitchFamily="34" charset="-122"/>
                  <a:ea typeface="Microsoft YaHei" panose="020B0503020204020204" pitchFamily="34" charset="-122"/>
                </a:rPr>
                <a:t>可重用性</a:t>
              </a:r>
            </a:p>
          </p:txBody>
        </p:sp>
        <p:sp>
          <p:nvSpPr>
            <p:cNvPr id="49" name="文本框 48">
              <a:extLst>
                <a:ext uri="{FF2B5EF4-FFF2-40B4-BE49-F238E27FC236}">
                  <a16:creationId xmlns:a16="http://schemas.microsoft.com/office/drawing/2014/main" xmlns="" id="{6803B0B9-64F9-8840-97AD-111A3EBA78F7}"/>
                </a:ext>
              </a:extLst>
            </p:cNvPr>
            <p:cNvSpPr txBox="1"/>
            <p:nvPr/>
          </p:nvSpPr>
          <p:spPr>
            <a:xfrm>
              <a:off x="3274395" y="4790252"/>
              <a:ext cx="461665" cy="251031"/>
            </a:xfrm>
            <a:prstGeom prst="rect">
              <a:avLst/>
            </a:prstGeom>
            <a:noFill/>
          </p:spPr>
          <p:txBody>
            <a:bodyPr vert="eaVert" wrap="none" rtlCol="0">
              <a:spAutoFit/>
            </a:bodyPr>
            <a:lstStyle/>
            <a:p>
              <a:r>
                <a:rPr kumimoji="1" lang="en-US" altLang="zh-CN" dirty="0">
                  <a:solidFill>
                    <a:srgbClr val="002060"/>
                  </a:solidFill>
                </a:rPr>
                <a:t>…</a:t>
              </a:r>
              <a:endParaRPr kumimoji="1" lang="zh-CN" altLang="en-US" dirty="0">
                <a:solidFill>
                  <a:srgbClr val="002060"/>
                </a:solidFill>
              </a:endParaRPr>
            </a:p>
          </p:txBody>
        </p:sp>
      </p:grpSp>
      <p:sp>
        <p:nvSpPr>
          <p:cNvPr id="50" name="文本框 49">
            <a:extLst>
              <a:ext uri="{FF2B5EF4-FFF2-40B4-BE49-F238E27FC236}">
                <a16:creationId xmlns:a16="http://schemas.microsoft.com/office/drawing/2014/main" xmlns="" id="{8F32B431-49D6-0F48-BB69-CD0C85DB1D82}"/>
              </a:ext>
            </a:extLst>
          </p:cNvPr>
          <p:cNvSpPr txBox="1"/>
          <p:nvPr/>
        </p:nvSpPr>
        <p:spPr>
          <a:xfrm>
            <a:off x="5322206" y="6357022"/>
            <a:ext cx="2339102" cy="307777"/>
          </a:xfrm>
          <a:prstGeom prst="rect">
            <a:avLst/>
          </a:prstGeom>
          <a:noFill/>
        </p:spPr>
        <p:txBody>
          <a:bodyPr wrap="none" rtlCol="0">
            <a:spAutoFit/>
          </a:bodyPr>
          <a:lstStyle/>
          <a:p>
            <a:r>
              <a:rPr kumimoji="1" lang="zh-CN" altLang="en-US" sz="1400" dirty="0">
                <a:solidFill>
                  <a:srgbClr val="002060"/>
                </a:solidFill>
                <a:latin typeface="Microsoft YaHei" panose="020B0503020204020204" pitchFamily="34" charset="-122"/>
                <a:ea typeface="Microsoft YaHei" panose="020B0503020204020204" pitchFamily="34" charset="-122"/>
              </a:rPr>
              <a:t>微服务架构软件的依赖拓扑</a:t>
            </a:r>
          </a:p>
        </p:txBody>
      </p:sp>
      <p:sp>
        <p:nvSpPr>
          <p:cNvPr id="51" name="文本框 50">
            <a:extLst>
              <a:ext uri="{FF2B5EF4-FFF2-40B4-BE49-F238E27FC236}">
                <a16:creationId xmlns:a16="http://schemas.microsoft.com/office/drawing/2014/main" xmlns="" id="{5C42FBF4-0BB4-DD49-9B92-5E7574D7E075}"/>
              </a:ext>
            </a:extLst>
          </p:cNvPr>
          <p:cNvSpPr txBox="1"/>
          <p:nvPr/>
        </p:nvSpPr>
        <p:spPr>
          <a:xfrm>
            <a:off x="810277" y="6359033"/>
            <a:ext cx="1620957" cy="307777"/>
          </a:xfrm>
          <a:prstGeom prst="rect">
            <a:avLst/>
          </a:prstGeom>
          <a:noFill/>
        </p:spPr>
        <p:txBody>
          <a:bodyPr wrap="none" rtlCol="0">
            <a:spAutoFit/>
          </a:bodyPr>
          <a:lstStyle/>
          <a:p>
            <a:r>
              <a:rPr kumimoji="1" lang="zh-CN" altLang="en-US" sz="1400" dirty="0">
                <a:solidFill>
                  <a:srgbClr val="002060"/>
                </a:solidFill>
                <a:latin typeface="Microsoft YaHei" panose="020B0503020204020204" pitchFamily="34" charset="-122"/>
                <a:ea typeface="Microsoft YaHei" panose="020B0503020204020204" pitchFamily="34" charset="-122"/>
              </a:rPr>
              <a:t>搜索、社交网络等</a:t>
            </a:r>
          </a:p>
        </p:txBody>
      </p:sp>
      <p:pic>
        <p:nvPicPr>
          <p:cNvPr id="52" name="图片 51">
            <a:extLst>
              <a:ext uri="{FF2B5EF4-FFF2-40B4-BE49-F238E27FC236}">
                <a16:creationId xmlns:a16="http://schemas.microsoft.com/office/drawing/2014/main" xmlns="" id="{DADA245C-3863-1D45-A95D-5FEB546738CC}"/>
              </a:ext>
            </a:extLst>
          </p:cNvPr>
          <p:cNvPicPr>
            <a:picLocks noChangeAspect="1"/>
          </p:cNvPicPr>
          <p:nvPr/>
        </p:nvPicPr>
        <p:blipFill>
          <a:blip r:embed="rId7" cstate="print"/>
          <a:stretch>
            <a:fillRect/>
          </a:stretch>
        </p:blipFill>
        <p:spPr>
          <a:xfrm>
            <a:off x="494025" y="5469550"/>
            <a:ext cx="1038747" cy="461665"/>
          </a:xfrm>
          <a:prstGeom prst="rect">
            <a:avLst/>
          </a:prstGeom>
        </p:spPr>
      </p:pic>
      <p:pic>
        <p:nvPicPr>
          <p:cNvPr id="53" name="图片 52">
            <a:extLst>
              <a:ext uri="{FF2B5EF4-FFF2-40B4-BE49-F238E27FC236}">
                <a16:creationId xmlns:a16="http://schemas.microsoft.com/office/drawing/2014/main" xmlns="" id="{C8F63D0B-2FC0-F648-A7EA-286903ADBDDC}"/>
              </a:ext>
            </a:extLst>
          </p:cNvPr>
          <p:cNvPicPr>
            <a:picLocks noChangeAspect="1"/>
          </p:cNvPicPr>
          <p:nvPr/>
        </p:nvPicPr>
        <p:blipFill>
          <a:blip r:embed="rId8" cstate="print"/>
          <a:stretch>
            <a:fillRect/>
          </a:stretch>
        </p:blipFill>
        <p:spPr>
          <a:xfrm>
            <a:off x="1547162" y="5455735"/>
            <a:ext cx="1122805" cy="468336"/>
          </a:xfrm>
          <a:prstGeom prst="rect">
            <a:avLst/>
          </a:prstGeom>
        </p:spPr>
      </p:pic>
      <p:sp>
        <p:nvSpPr>
          <p:cNvPr id="54" name="文本框 53">
            <a:extLst>
              <a:ext uri="{FF2B5EF4-FFF2-40B4-BE49-F238E27FC236}">
                <a16:creationId xmlns:a16="http://schemas.microsoft.com/office/drawing/2014/main" xmlns="" id="{47B23A97-8855-A54C-8E4D-3F0E40263586}"/>
              </a:ext>
            </a:extLst>
          </p:cNvPr>
          <p:cNvSpPr txBox="1"/>
          <p:nvPr/>
        </p:nvSpPr>
        <p:spPr>
          <a:xfrm>
            <a:off x="6272079" y="3525699"/>
            <a:ext cx="410690" cy="369332"/>
          </a:xfrm>
          <a:prstGeom prst="rect">
            <a:avLst/>
          </a:prstGeom>
          <a:noFill/>
        </p:spPr>
        <p:txBody>
          <a:bodyPr wrap="none" rtlCol="0">
            <a:spAutoFit/>
          </a:bodyPr>
          <a:lstStyle/>
          <a:p>
            <a:r>
              <a:rPr kumimoji="1" lang="zh-CN" altLang="en-US" dirty="0">
                <a:solidFill>
                  <a:srgbClr val="002060"/>
                </a:solidFill>
              </a:rPr>
              <a:t> </a:t>
            </a:r>
            <a:r>
              <a:rPr kumimoji="1" lang="en-US" altLang="zh-CN" dirty="0">
                <a:solidFill>
                  <a:srgbClr val="002060"/>
                </a:solidFill>
              </a:rPr>
              <a:t>…</a:t>
            </a:r>
            <a:endParaRPr kumimoji="1" lang="zh-CN" altLang="en-US" dirty="0">
              <a:solidFill>
                <a:srgbClr val="002060"/>
              </a:solidFill>
            </a:endParaRPr>
          </a:p>
        </p:txBody>
      </p:sp>
      <p:sp>
        <p:nvSpPr>
          <p:cNvPr id="55" name="文本框 54">
            <a:extLst>
              <a:ext uri="{FF2B5EF4-FFF2-40B4-BE49-F238E27FC236}">
                <a16:creationId xmlns:a16="http://schemas.microsoft.com/office/drawing/2014/main" xmlns="" id="{EB6781DC-E8A3-904B-B79F-A4BFB8938F1D}"/>
              </a:ext>
            </a:extLst>
          </p:cNvPr>
          <p:cNvSpPr txBox="1"/>
          <p:nvPr/>
        </p:nvSpPr>
        <p:spPr>
          <a:xfrm>
            <a:off x="6272079" y="4199905"/>
            <a:ext cx="410690" cy="369332"/>
          </a:xfrm>
          <a:prstGeom prst="rect">
            <a:avLst/>
          </a:prstGeom>
          <a:noFill/>
        </p:spPr>
        <p:txBody>
          <a:bodyPr wrap="none" rtlCol="0">
            <a:spAutoFit/>
          </a:bodyPr>
          <a:lstStyle/>
          <a:p>
            <a:r>
              <a:rPr kumimoji="1" lang="zh-CN" altLang="en-US" dirty="0">
                <a:solidFill>
                  <a:srgbClr val="002060"/>
                </a:solidFill>
              </a:rPr>
              <a:t> </a:t>
            </a:r>
            <a:r>
              <a:rPr kumimoji="1" lang="en-US" altLang="zh-CN" dirty="0">
                <a:solidFill>
                  <a:srgbClr val="002060"/>
                </a:solidFill>
              </a:rPr>
              <a:t>…</a:t>
            </a:r>
            <a:endParaRPr kumimoji="1" lang="zh-CN" altLang="en-US" dirty="0">
              <a:solidFill>
                <a:srgbClr val="002060"/>
              </a:solidFill>
            </a:endParaRPr>
          </a:p>
        </p:txBody>
      </p:sp>
      <p:sp>
        <p:nvSpPr>
          <p:cNvPr id="56" name="右箭头 55">
            <a:extLst>
              <a:ext uri="{FF2B5EF4-FFF2-40B4-BE49-F238E27FC236}">
                <a16:creationId xmlns:a16="http://schemas.microsoft.com/office/drawing/2014/main" xmlns="" id="{7E885070-DC84-2A40-8612-1D66D9729969}"/>
              </a:ext>
            </a:extLst>
          </p:cNvPr>
          <p:cNvSpPr/>
          <p:nvPr/>
        </p:nvSpPr>
        <p:spPr>
          <a:xfrm>
            <a:off x="2807133" y="5747004"/>
            <a:ext cx="1558977" cy="3331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7" name="图片 56">
            <a:extLst>
              <a:ext uri="{FF2B5EF4-FFF2-40B4-BE49-F238E27FC236}">
                <a16:creationId xmlns:a16="http://schemas.microsoft.com/office/drawing/2014/main" xmlns="" id="{F8DD9E67-EFEA-4D4D-8259-FCFF4B519B1D}"/>
              </a:ext>
            </a:extLst>
          </p:cNvPr>
          <p:cNvPicPr>
            <a:picLocks noChangeAspect="1"/>
          </p:cNvPicPr>
          <p:nvPr/>
        </p:nvPicPr>
        <p:blipFill>
          <a:blip r:embed="rId9" cstate="print"/>
          <a:stretch>
            <a:fillRect/>
          </a:stretch>
        </p:blipFill>
        <p:spPr>
          <a:xfrm>
            <a:off x="546904" y="5935436"/>
            <a:ext cx="878681" cy="313475"/>
          </a:xfrm>
          <a:prstGeom prst="rect">
            <a:avLst/>
          </a:prstGeom>
        </p:spPr>
      </p:pic>
      <p:pic>
        <p:nvPicPr>
          <p:cNvPr id="58" name="图片 57">
            <a:extLst>
              <a:ext uri="{FF2B5EF4-FFF2-40B4-BE49-F238E27FC236}">
                <a16:creationId xmlns:a16="http://schemas.microsoft.com/office/drawing/2014/main" xmlns="" id="{FA163A8A-A933-5B44-9D4D-2B64413372AB}"/>
              </a:ext>
            </a:extLst>
          </p:cNvPr>
          <p:cNvPicPr>
            <a:picLocks noChangeAspect="1"/>
          </p:cNvPicPr>
          <p:nvPr/>
        </p:nvPicPr>
        <p:blipFill>
          <a:blip r:embed="rId10" cstate="print"/>
          <a:stretch>
            <a:fillRect/>
          </a:stretch>
        </p:blipFill>
        <p:spPr>
          <a:xfrm>
            <a:off x="1647044" y="5909374"/>
            <a:ext cx="886687" cy="363542"/>
          </a:xfrm>
          <a:prstGeom prst="rect">
            <a:avLst/>
          </a:prstGeom>
        </p:spPr>
      </p:pic>
      <p:cxnSp>
        <p:nvCxnSpPr>
          <p:cNvPr id="59" name="直线箭头连接符 58">
            <a:extLst>
              <a:ext uri="{FF2B5EF4-FFF2-40B4-BE49-F238E27FC236}">
                <a16:creationId xmlns:a16="http://schemas.microsoft.com/office/drawing/2014/main" xmlns="" id="{DDE46D20-7385-0243-B785-AF66DC642783}"/>
              </a:ext>
            </a:extLst>
          </p:cNvPr>
          <p:cNvCxnSpPr>
            <a:stCxn id="16" idx="2"/>
            <a:endCxn id="17" idx="0"/>
          </p:cNvCxnSpPr>
          <p:nvPr/>
        </p:nvCxnSpPr>
        <p:spPr>
          <a:xfrm>
            <a:off x="1694485" y="3282104"/>
            <a:ext cx="0" cy="222985"/>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线箭头连接符 59">
            <a:extLst>
              <a:ext uri="{FF2B5EF4-FFF2-40B4-BE49-F238E27FC236}">
                <a16:creationId xmlns:a16="http://schemas.microsoft.com/office/drawing/2014/main" xmlns="" id="{BCA29AD0-B80C-AA4C-8893-7093CC906AD5}"/>
              </a:ext>
            </a:extLst>
          </p:cNvPr>
          <p:cNvCxnSpPr>
            <a:stCxn id="17" idx="2"/>
            <a:endCxn id="18" idx="0"/>
          </p:cNvCxnSpPr>
          <p:nvPr/>
        </p:nvCxnSpPr>
        <p:spPr>
          <a:xfrm>
            <a:off x="1694485" y="3970527"/>
            <a:ext cx="0" cy="21258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68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200"/>
                                        <p:tgtEl>
                                          <p:spTgt spid="52"/>
                                        </p:tgtEl>
                                      </p:cBhvr>
                                    </p:animEffect>
                                  </p:childTnLst>
                                </p:cTn>
                              </p:par>
                            </p:childTnLst>
                          </p:cTn>
                        </p:par>
                        <p:par>
                          <p:cTn id="36" fill="hold">
                            <p:stCondLst>
                              <p:cond delay="700"/>
                            </p:stCondLst>
                            <p:childTnLst>
                              <p:par>
                                <p:cTn id="37" presetID="10" presetClass="entr" presetSubtype="0"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200"/>
                                        <p:tgtEl>
                                          <p:spTgt spid="53"/>
                                        </p:tgtEl>
                                      </p:cBhvr>
                                    </p:animEffect>
                                  </p:childTnLst>
                                </p:cTn>
                              </p:par>
                            </p:childTnLst>
                          </p:cTn>
                        </p:par>
                        <p:par>
                          <p:cTn id="40" fill="hold">
                            <p:stCondLst>
                              <p:cond delay="900"/>
                            </p:stCondLst>
                            <p:childTnLst>
                              <p:par>
                                <p:cTn id="41" presetID="10" presetClass="entr" presetSubtype="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200"/>
                                        <p:tgtEl>
                                          <p:spTgt spid="57"/>
                                        </p:tgtEl>
                                      </p:cBhvr>
                                    </p:animEffect>
                                  </p:childTnLst>
                                </p:cTn>
                              </p:par>
                            </p:childTnLst>
                          </p:cTn>
                        </p:par>
                        <p:par>
                          <p:cTn id="44" fill="hold">
                            <p:stCondLst>
                              <p:cond delay="1100"/>
                            </p:stCondLst>
                            <p:childTnLst>
                              <p:par>
                                <p:cTn id="45" presetID="10" presetClass="entr" presetSubtype="0"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200"/>
                                        <p:tgtEl>
                                          <p:spTgt spid="58"/>
                                        </p:tgtEl>
                                      </p:cBhvr>
                                    </p:animEffect>
                                  </p:childTnLst>
                                </p:cTn>
                              </p:par>
                            </p:childTnLst>
                          </p:cTn>
                        </p:par>
                        <p:par>
                          <p:cTn id="48" fill="hold">
                            <p:stCondLst>
                              <p:cond delay="1300"/>
                            </p:stCondLst>
                            <p:childTnLst>
                              <p:par>
                                <p:cTn id="49" presetID="10"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2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10" presetClass="entr" presetSubtype="0"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par>
                                <p:cTn id="89" presetID="10" presetClass="entr" presetSubtype="0"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par>
                                <p:cTn id="92" presetID="10" presetClass="entr" presetSubtype="0" fill="hold"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par>
                                <p:cTn id="98" presetID="10" presetClass="entr" presetSubtype="0" fill="hold"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fade">
                                      <p:cBhvr>
                                        <p:cTn id="103" dur="500"/>
                                        <p:tgtEl>
                                          <p:spTgt spid="5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childTnLst>
                          </p:cTn>
                        </p:par>
                        <p:par>
                          <p:cTn id="107" fill="hold">
                            <p:stCondLst>
                              <p:cond delay="1500"/>
                            </p:stCondLst>
                            <p:childTnLst>
                              <p:par>
                                <p:cTn id="108" presetID="22" presetClass="entr" presetSubtype="8"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wipe(left)">
                                      <p:cBhvr>
                                        <p:cTn id="110" dur="500"/>
                                        <p:tgtEl>
                                          <p:spTgt spid="56"/>
                                        </p:tgtEl>
                                      </p:cBhvr>
                                    </p:animEffect>
                                  </p:childTnLst>
                                </p:cTn>
                              </p:par>
                            </p:childTnLst>
                          </p:cTn>
                        </p:par>
                        <p:par>
                          <p:cTn id="111" fill="hold">
                            <p:stCondLst>
                              <p:cond delay="2000"/>
                            </p:stCondLst>
                            <p:childTnLst>
                              <p:par>
                                <p:cTn id="112" presetID="10" presetClass="entr" presetSubtype="0" fill="hold" nodeType="after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100"/>
                                        <p:tgtEl>
                                          <p:spTgt spid="20"/>
                                        </p:tgtEl>
                                      </p:cBhvr>
                                    </p:animEffect>
                                  </p:childTnLst>
                                </p:cTn>
                              </p:par>
                            </p:childTnLst>
                          </p:cTn>
                        </p:par>
                        <p:par>
                          <p:cTn id="115" fill="hold">
                            <p:stCondLst>
                              <p:cond delay="2100"/>
                            </p:stCondLst>
                            <p:childTnLst>
                              <p:par>
                                <p:cTn id="116" presetID="10" presetClass="entr" presetSubtype="0"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100"/>
                                        <p:tgtEl>
                                          <p:spTgt spid="21"/>
                                        </p:tgtEl>
                                      </p:cBhvr>
                                    </p:animEffect>
                                  </p:childTnLst>
                                </p:cTn>
                              </p:par>
                            </p:childTnLst>
                          </p:cTn>
                        </p:par>
                        <p:par>
                          <p:cTn id="119" fill="hold">
                            <p:stCondLst>
                              <p:cond delay="2200"/>
                            </p:stCondLst>
                            <p:childTnLst>
                              <p:par>
                                <p:cTn id="120" presetID="10" presetClass="entr" presetSubtype="0" fill="hold" nodeType="after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200"/>
                                        <p:tgtEl>
                                          <p:spTgt spid="22"/>
                                        </p:tgtEl>
                                      </p:cBhvr>
                                    </p:animEffect>
                                  </p:childTnLst>
                                </p:cTn>
                              </p:par>
                            </p:childTnLst>
                          </p:cTn>
                        </p:par>
                        <p:par>
                          <p:cTn id="123" fill="hold">
                            <p:stCondLst>
                              <p:cond delay="2400"/>
                            </p:stCondLst>
                            <p:childTnLst>
                              <p:par>
                                <p:cTn id="124" presetID="10" presetClass="entr" presetSubtype="0" fill="hold" nodeType="afterEffect">
                                  <p:stCondLst>
                                    <p:cond delay="0"/>
                                  </p:stCondLst>
                                  <p:childTnLst>
                                    <p:set>
                                      <p:cBhvr>
                                        <p:cTn id="125" dur="1" fill="hold">
                                          <p:stCondLst>
                                            <p:cond delay="0"/>
                                          </p:stCondLst>
                                        </p:cTn>
                                        <p:tgtEl>
                                          <p:spTgt spid="23"/>
                                        </p:tgtEl>
                                        <p:attrNameLst>
                                          <p:attrName>style.visibility</p:attrName>
                                        </p:attrNameLst>
                                      </p:cBhvr>
                                      <p:to>
                                        <p:strVal val="visible"/>
                                      </p:to>
                                    </p:set>
                                    <p:animEffect transition="in" filter="fade">
                                      <p:cBhvr>
                                        <p:cTn id="126" dur="200"/>
                                        <p:tgtEl>
                                          <p:spTgt spid="23"/>
                                        </p:tgtEl>
                                      </p:cBhvr>
                                    </p:animEffect>
                                  </p:childTnLst>
                                </p:cTn>
                              </p:par>
                            </p:childTnLst>
                          </p:cTn>
                        </p:par>
                        <p:par>
                          <p:cTn id="127" fill="hold">
                            <p:stCondLst>
                              <p:cond delay="2600"/>
                            </p:stCondLst>
                            <p:childTnLst>
                              <p:par>
                                <p:cTn id="128" presetID="10"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fade">
                                      <p:cBhvr>
                                        <p:cTn id="130" dur="2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8" grpId="0" animBg="1"/>
      <p:bldP spid="19" grpId="0"/>
      <p:bldP spid="25" grpId="0"/>
      <p:bldP spid="26" grpId="0" animBg="1"/>
      <p:bldP spid="27" grpId="0" animBg="1"/>
      <p:bldP spid="50" grpId="0"/>
      <p:bldP spid="51" grpId="0"/>
      <p:bldP spid="54" grpId="0"/>
      <p:bldP spid="55" grpId="0"/>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12056" y="868390"/>
            <a:ext cx="8372163" cy="574183"/>
          </a:xfrm>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微服务部署模式：</a:t>
            </a:r>
            <a:r>
              <a:rPr lang="en-US" altLang="zh-CN" dirty="0" err="1">
                <a:latin typeface="Arial" panose="020B0604020202020204" pitchFamily="34" charset="0"/>
                <a:ea typeface="黑体" panose="02010609060101010101" pitchFamily="49" charset="-122"/>
                <a:cs typeface="Arial" panose="020B0604020202020204" pitchFamily="34" charset="0"/>
              </a:rPr>
              <a:t>IaaS</a:t>
            </a:r>
            <a:r>
              <a:rPr lang="en-US" altLang="zh-CN" dirty="0">
                <a:latin typeface="Arial" panose="020B0604020202020204" pitchFamily="34" charset="0"/>
                <a:ea typeface="黑体" panose="02010609060101010101" pitchFamily="49" charset="-122"/>
                <a:cs typeface="Arial" panose="020B0604020202020204" pitchFamily="34" charset="0"/>
              </a:rPr>
              <a:t>-based</a:t>
            </a:r>
          </a:p>
        </p:txBody>
      </p:sp>
      <p:sp>
        <p:nvSpPr>
          <p:cNvPr id="37" name="圆角矩形 36">
            <a:extLst>
              <a:ext uri="{FF2B5EF4-FFF2-40B4-BE49-F238E27FC236}">
                <a16:creationId xmlns:a16="http://schemas.microsoft.com/office/drawing/2014/main" xmlns="" id="{2BAA0C31-4D55-1F45-A291-98CE4AEA47F5}"/>
              </a:ext>
            </a:extLst>
          </p:cNvPr>
          <p:cNvSpPr>
            <a:spLocks noChangeArrowheads="1"/>
          </p:cNvSpPr>
          <p:nvPr/>
        </p:nvSpPr>
        <p:spPr bwMode="auto">
          <a:xfrm>
            <a:off x="444991" y="1627239"/>
            <a:ext cx="8254018" cy="509921"/>
          </a:xfrm>
          <a:prstGeom prst="roundRect">
            <a:avLst>
              <a:gd name="adj" fmla="val 6033"/>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txBody>
          <a:bodyPr lIns="91432" tIns="45717" rIns="91432" bIns="45717" anchor="ctr"/>
          <a:lstStyle>
            <a:lvl1pPr>
              <a:spcBef>
                <a:spcPct val="20000"/>
              </a:spcBef>
              <a:buClr>
                <a:srgbClr val="C00000"/>
              </a:buClr>
              <a:buSzPct val="85000"/>
              <a:buFont typeface="Wingdings" charset="2"/>
              <a:buChar char="p"/>
              <a:defRPr sz="2800">
                <a:solidFill>
                  <a:schemeClr val="tx1"/>
                </a:solidFill>
                <a:latin typeface="Arial" charset="0"/>
              </a:defRPr>
            </a:lvl1pPr>
            <a:lvl2pPr marL="742950" indent="-285750">
              <a:spcBef>
                <a:spcPct val="20000"/>
              </a:spcBef>
              <a:buClr>
                <a:srgbClr val="C00000"/>
              </a:buClr>
              <a:buSzPct val="85000"/>
              <a:buFont typeface="Wingdings" charset="2"/>
              <a:buChar char="Ø"/>
              <a:defRPr sz="2400">
                <a:solidFill>
                  <a:schemeClr val="tx1"/>
                </a:solidFill>
                <a:latin typeface="Arial" charset="0"/>
              </a:defRPr>
            </a:lvl2pPr>
            <a:lvl3pPr marL="1143000" indent="-228600">
              <a:spcBef>
                <a:spcPct val="20000"/>
              </a:spcBef>
              <a:buClr>
                <a:schemeClr val="accent1"/>
              </a:buClr>
              <a:buSzPct val="85000"/>
              <a:buFont typeface="Wingdings" charset="2"/>
              <a:buChar char="n"/>
              <a:defRPr sz="2000">
                <a:solidFill>
                  <a:schemeClr val="tx1"/>
                </a:solidFill>
                <a:latin typeface="Arial" charset="0"/>
              </a:defRPr>
            </a:lvl3pPr>
            <a:lvl4pPr marL="1600200" indent="-228600">
              <a:spcBef>
                <a:spcPct val="20000"/>
              </a:spcBef>
              <a:buClr>
                <a:schemeClr val="bg2"/>
              </a:buClr>
              <a:buFont typeface="Wingdings" charset="2"/>
              <a:buChar char="§"/>
              <a:defRPr sz="2000">
                <a:solidFill>
                  <a:schemeClr val="tx1"/>
                </a:solidFill>
                <a:latin typeface="Arial" charset="0"/>
              </a:defRPr>
            </a:lvl4pPr>
            <a:lvl5pPr marL="2057400" indent="-228600">
              <a:spcBef>
                <a:spcPct val="20000"/>
              </a:spcBef>
              <a:buClr>
                <a:schemeClr val="tx2"/>
              </a:buClr>
              <a:buSzPct val="80000"/>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9pPr>
          </a:lstStyle>
          <a:p>
            <a:pPr>
              <a:buNone/>
            </a:pPr>
            <a:r>
              <a:rPr kumimoji="1" lang="zh-CN" altLang="en-US" sz="2200" b="1" dirty="0">
                <a:solidFill>
                  <a:srgbClr val="002060"/>
                </a:solidFill>
                <a:latin typeface="Microsoft YaHei" panose="020B0503020204020204" pitchFamily="34" charset="-122"/>
                <a:ea typeface="Microsoft YaHei" panose="020B0503020204020204" pitchFamily="34" charset="-122"/>
              </a:rPr>
              <a:t>用户可以在云基础设施上部署和运行任何软件</a:t>
            </a:r>
            <a:endParaRPr kumimoji="1" lang="zh-CN" altLang="en-US" sz="2200" b="1" dirty="0">
              <a:solidFill>
                <a:srgbClr val="C00000"/>
              </a:solidFill>
              <a:latin typeface="Microsoft YaHei" panose="020B0503020204020204" pitchFamily="34" charset="-122"/>
              <a:ea typeface="Microsoft YaHei" panose="020B0503020204020204" pitchFamily="34" charset="-122"/>
            </a:endParaRPr>
          </a:p>
        </p:txBody>
      </p:sp>
      <p:grpSp>
        <p:nvGrpSpPr>
          <p:cNvPr id="8" name="组合 7">
            <a:extLst>
              <a:ext uri="{FF2B5EF4-FFF2-40B4-BE49-F238E27FC236}">
                <a16:creationId xmlns:a16="http://schemas.microsoft.com/office/drawing/2014/main" xmlns="" id="{49E7C2F0-6834-484D-A85C-00A9A8F8F5CE}"/>
              </a:ext>
            </a:extLst>
          </p:cNvPr>
          <p:cNvGrpSpPr/>
          <p:nvPr/>
        </p:nvGrpSpPr>
        <p:grpSpPr>
          <a:xfrm>
            <a:off x="126125" y="2267922"/>
            <a:ext cx="5494422" cy="1676564"/>
            <a:chOff x="125359" y="5596629"/>
            <a:chExt cx="3103560" cy="1216222"/>
          </a:xfrm>
        </p:grpSpPr>
        <p:sp>
          <p:nvSpPr>
            <p:cNvPr id="9" name="矩形 8">
              <a:extLst>
                <a:ext uri="{FF2B5EF4-FFF2-40B4-BE49-F238E27FC236}">
                  <a16:creationId xmlns:a16="http://schemas.microsoft.com/office/drawing/2014/main" xmlns="" id="{54B0B4E2-DB05-44A4-9E02-1637831C218B}"/>
                </a:ext>
              </a:extLst>
            </p:cNvPr>
            <p:cNvSpPr/>
            <p:nvPr/>
          </p:nvSpPr>
          <p:spPr>
            <a:xfrm>
              <a:off x="286869" y="5596629"/>
              <a:ext cx="2942050" cy="1080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内容占位符 2">
              <a:extLst>
                <a:ext uri="{FF2B5EF4-FFF2-40B4-BE49-F238E27FC236}">
                  <a16:creationId xmlns:a16="http://schemas.microsoft.com/office/drawing/2014/main" xmlns="" id="{BE7BFE3B-EB72-4C1D-BF54-D6958FE422A7}"/>
                </a:ext>
              </a:extLst>
            </p:cNvPr>
            <p:cNvSpPr txBox="1">
              <a:spLocks/>
            </p:cNvSpPr>
            <p:nvPr/>
          </p:nvSpPr>
          <p:spPr>
            <a:xfrm>
              <a:off x="125359" y="5604982"/>
              <a:ext cx="3103560" cy="120786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zh-CN" altLang="en-US" sz="1600" b="1" dirty="0">
                  <a:solidFill>
                    <a:schemeClr val="accent3">
                      <a:lumMod val="60000"/>
                      <a:lumOff val="40000"/>
                    </a:schemeClr>
                  </a:solidFill>
                  <a:latin typeface="+mn-ea"/>
                </a:rPr>
                <a:t>从开发人员的角度</a:t>
              </a:r>
              <a:r>
                <a:rPr lang="zh-CN" altLang="en-US" sz="1600" b="1" dirty="0">
                  <a:solidFill>
                    <a:schemeClr val="bg1"/>
                  </a:solidFill>
                  <a:latin typeface="+mn-ea"/>
                </a:rPr>
                <a:t>：需要自行配置任务所需的环境，并根据运行情况对虚拟机配置进行调整。</a:t>
              </a:r>
              <a:endParaRPr lang="en-US" altLang="zh-CN" sz="1600" b="1" dirty="0">
                <a:solidFill>
                  <a:schemeClr val="bg1"/>
                </a:solidFill>
                <a:latin typeface="+mn-ea"/>
              </a:endParaRPr>
            </a:p>
            <a:p>
              <a:pPr marL="457200" lvl="1" indent="0">
                <a:buNone/>
              </a:pPr>
              <a:r>
                <a:rPr lang="zh-CN" altLang="en-US" sz="1600" b="1" dirty="0">
                  <a:solidFill>
                    <a:schemeClr val="accent3">
                      <a:lumMod val="60000"/>
                      <a:lumOff val="40000"/>
                    </a:schemeClr>
                  </a:solidFill>
                  <a:latin typeface="+mn-ea"/>
                </a:rPr>
                <a:t>从服务维护者的角度</a:t>
              </a:r>
              <a:r>
                <a:rPr lang="zh-CN" altLang="en-US" sz="1600" b="1" dirty="0">
                  <a:solidFill>
                    <a:schemeClr val="bg1"/>
                  </a:solidFill>
                  <a:latin typeface="+mn-ea"/>
                </a:rPr>
                <a:t>：观察到的后台服务是静态的，即使在低负载甚至零负载情况下虚拟机依然存在。</a:t>
              </a:r>
              <a:endParaRPr lang="en-US" altLang="zh-CN" sz="1600" b="1" dirty="0">
                <a:solidFill>
                  <a:schemeClr val="bg1"/>
                </a:solidFill>
                <a:latin typeface="+mn-ea"/>
              </a:endParaRPr>
            </a:p>
          </p:txBody>
        </p:sp>
      </p:grpSp>
      <p:pic>
        <p:nvPicPr>
          <p:cNvPr id="4" name="图片 3">
            <a:extLst>
              <a:ext uri="{FF2B5EF4-FFF2-40B4-BE49-F238E27FC236}">
                <a16:creationId xmlns:a16="http://schemas.microsoft.com/office/drawing/2014/main" xmlns="" id="{2E3F0FCE-067F-4292-9C5C-0308B2AFC318}"/>
              </a:ext>
            </a:extLst>
          </p:cNvPr>
          <p:cNvPicPr>
            <a:picLocks noChangeAspect="1"/>
          </p:cNvPicPr>
          <p:nvPr/>
        </p:nvPicPr>
        <p:blipFill>
          <a:blip r:embed="rId2"/>
          <a:stretch>
            <a:fillRect/>
          </a:stretch>
        </p:blipFill>
        <p:spPr>
          <a:xfrm>
            <a:off x="5712313" y="2348812"/>
            <a:ext cx="2881377" cy="1469217"/>
          </a:xfrm>
          <a:prstGeom prst="rect">
            <a:avLst/>
          </a:prstGeom>
        </p:spPr>
      </p:pic>
      <p:sp>
        <p:nvSpPr>
          <p:cNvPr id="19" name="矩形: 圆角 44">
            <a:extLst>
              <a:ext uri="{FF2B5EF4-FFF2-40B4-BE49-F238E27FC236}">
                <a16:creationId xmlns:a16="http://schemas.microsoft.com/office/drawing/2014/main" xmlns="" id="{21793331-1A2A-4C8A-9F2B-6D6F37BF19A4}"/>
              </a:ext>
            </a:extLst>
          </p:cNvPr>
          <p:cNvSpPr/>
          <p:nvPr/>
        </p:nvSpPr>
        <p:spPr>
          <a:xfrm>
            <a:off x="444991" y="4548560"/>
            <a:ext cx="8032450" cy="1876242"/>
          </a:xfrm>
          <a:prstGeom prst="roundRect">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21" name="矩形: 圆角 4">
            <a:extLst>
              <a:ext uri="{FF2B5EF4-FFF2-40B4-BE49-F238E27FC236}">
                <a16:creationId xmlns:a16="http://schemas.microsoft.com/office/drawing/2014/main" xmlns="" id="{C28AD083-37C5-4B43-8D78-68C311559A69}"/>
              </a:ext>
            </a:extLst>
          </p:cNvPr>
          <p:cNvSpPr/>
          <p:nvPr/>
        </p:nvSpPr>
        <p:spPr>
          <a:xfrm>
            <a:off x="666559" y="5905216"/>
            <a:ext cx="7579517" cy="405567"/>
          </a:xfrm>
          <a:prstGeom prst="roundRect">
            <a:avLst>
              <a:gd name="adj" fmla="val 35272"/>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黑体" panose="02010609060101010101" pitchFamily="49" charset="-122"/>
                <a:ea typeface="黑体" panose="02010609060101010101" pitchFamily="49" charset="-122"/>
              </a:rPr>
              <a:t>厂商提供的硬件资源</a:t>
            </a:r>
          </a:p>
        </p:txBody>
      </p:sp>
      <p:sp>
        <p:nvSpPr>
          <p:cNvPr id="34" name="矩形 33">
            <a:extLst>
              <a:ext uri="{FF2B5EF4-FFF2-40B4-BE49-F238E27FC236}">
                <a16:creationId xmlns:a16="http://schemas.microsoft.com/office/drawing/2014/main" xmlns="" id="{9B6A8F5D-71F3-4455-A2C9-E786A161EAD8}"/>
              </a:ext>
            </a:extLst>
          </p:cNvPr>
          <p:cNvSpPr/>
          <p:nvPr/>
        </p:nvSpPr>
        <p:spPr>
          <a:xfrm>
            <a:off x="765337" y="3843030"/>
            <a:ext cx="1673140" cy="465438"/>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C00000"/>
                </a:solidFill>
                <a:latin typeface="Microsoft YaHei" panose="020B0503020204020204" pitchFamily="34" charset="-122"/>
                <a:ea typeface="Microsoft YaHei" panose="020B0503020204020204" pitchFamily="34" charset="-122"/>
              </a:rPr>
              <a:t>单一功能微服务</a:t>
            </a:r>
          </a:p>
        </p:txBody>
      </p:sp>
      <p:sp>
        <p:nvSpPr>
          <p:cNvPr id="35" name="右箭头 69">
            <a:extLst>
              <a:ext uri="{FF2B5EF4-FFF2-40B4-BE49-F238E27FC236}">
                <a16:creationId xmlns:a16="http://schemas.microsoft.com/office/drawing/2014/main" xmlns="" id="{227BD6CD-79A1-4304-8ACB-242622E54FA5}"/>
              </a:ext>
            </a:extLst>
          </p:cNvPr>
          <p:cNvSpPr/>
          <p:nvPr/>
        </p:nvSpPr>
        <p:spPr>
          <a:xfrm rot="5400000">
            <a:off x="1445463" y="4439980"/>
            <a:ext cx="312886" cy="22109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p>
        </p:txBody>
      </p:sp>
      <p:sp>
        <p:nvSpPr>
          <p:cNvPr id="51" name="矩形: 圆角 4">
            <a:extLst>
              <a:ext uri="{FF2B5EF4-FFF2-40B4-BE49-F238E27FC236}">
                <a16:creationId xmlns:a16="http://schemas.microsoft.com/office/drawing/2014/main" xmlns="" id="{445B2AFB-C143-4706-B35B-6AEA933660EA}"/>
              </a:ext>
            </a:extLst>
          </p:cNvPr>
          <p:cNvSpPr/>
          <p:nvPr/>
        </p:nvSpPr>
        <p:spPr>
          <a:xfrm>
            <a:off x="666559" y="5346244"/>
            <a:ext cx="1870696" cy="405567"/>
          </a:xfrm>
          <a:prstGeom prst="roundRect">
            <a:avLst>
              <a:gd name="adj" fmla="val 35272"/>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黑体" panose="02010609060101010101" pitchFamily="49" charset="-122"/>
                <a:ea typeface="黑体" panose="02010609060101010101" pitchFamily="49" charset="-122"/>
              </a:rPr>
              <a:t>虚拟机实例</a:t>
            </a:r>
            <a:r>
              <a:rPr lang="en-US" altLang="zh-CN" b="1" dirty="0">
                <a:solidFill>
                  <a:schemeClr val="tx1"/>
                </a:solidFill>
                <a:latin typeface="黑体" panose="02010609060101010101" pitchFamily="49" charset="-122"/>
                <a:ea typeface="黑体" panose="02010609060101010101" pitchFamily="49" charset="-122"/>
              </a:rPr>
              <a:t>1</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52" name="矩形: 圆角 4">
            <a:extLst>
              <a:ext uri="{FF2B5EF4-FFF2-40B4-BE49-F238E27FC236}">
                <a16:creationId xmlns:a16="http://schemas.microsoft.com/office/drawing/2014/main" xmlns="" id="{B6319E21-3ECA-4F60-AAAE-0D1A80A1F1FD}"/>
              </a:ext>
            </a:extLst>
          </p:cNvPr>
          <p:cNvSpPr/>
          <p:nvPr/>
        </p:nvSpPr>
        <p:spPr>
          <a:xfrm>
            <a:off x="666559" y="4809414"/>
            <a:ext cx="1870696" cy="405567"/>
          </a:xfrm>
          <a:prstGeom prst="roundRect">
            <a:avLst>
              <a:gd name="adj" fmla="val 352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黑体" panose="02010609060101010101" pitchFamily="49" charset="-122"/>
                <a:ea typeface="黑体" panose="02010609060101010101" pitchFamily="49" charset="-122"/>
              </a:rPr>
              <a:t>服务</a:t>
            </a:r>
            <a:r>
              <a:rPr lang="en-US" altLang="zh-CN" b="1" dirty="0">
                <a:solidFill>
                  <a:schemeClr val="tx1"/>
                </a:solidFill>
                <a:latin typeface="黑体" panose="02010609060101010101" pitchFamily="49" charset="-122"/>
                <a:ea typeface="黑体" panose="02010609060101010101" pitchFamily="49" charset="-122"/>
              </a:rPr>
              <a:t>1</a:t>
            </a:r>
            <a:r>
              <a:rPr lang="zh-CN" altLang="en-US" b="1" dirty="0">
                <a:solidFill>
                  <a:schemeClr val="tx1"/>
                </a:solidFill>
                <a:latin typeface="黑体" panose="02010609060101010101" pitchFamily="49" charset="-122"/>
                <a:ea typeface="黑体" panose="02010609060101010101" pitchFamily="49" charset="-122"/>
              </a:rPr>
              <a:t>所需环境</a:t>
            </a:r>
          </a:p>
        </p:txBody>
      </p:sp>
      <p:sp>
        <p:nvSpPr>
          <p:cNvPr id="53" name="矩形: 圆角 4">
            <a:extLst>
              <a:ext uri="{FF2B5EF4-FFF2-40B4-BE49-F238E27FC236}">
                <a16:creationId xmlns:a16="http://schemas.microsoft.com/office/drawing/2014/main" xmlns="" id="{1DD67EFF-70D7-4933-990C-6DFA254875BF}"/>
              </a:ext>
            </a:extLst>
          </p:cNvPr>
          <p:cNvSpPr/>
          <p:nvPr/>
        </p:nvSpPr>
        <p:spPr>
          <a:xfrm>
            <a:off x="2701304" y="5346244"/>
            <a:ext cx="1870696" cy="405567"/>
          </a:xfrm>
          <a:prstGeom prst="roundRect">
            <a:avLst>
              <a:gd name="adj" fmla="val 35272"/>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黑体" panose="02010609060101010101" pitchFamily="49" charset="-122"/>
                <a:ea typeface="黑体" panose="02010609060101010101" pitchFamily="49" charset="-122"/>
              </a:rPr>
              <a:t>虚拟机实例</a:t>
            </a:r>
            <a:r>
              <a:rPr lang="en-US" altLang="zh-CN" b="1" dirty="0">
                <a:solidFill>
                  <a:schemeClr val="tx1"/>
                </a:solidFill>
                <a:latin typeface="黑体" panose="02010609060101010101" pitchFamily="49" charset="-122"/>
                <a:ea typeface="黑体" panose="02010609060101010101" pitchFamily="49" charset="-122"/>
              </a:rPr>
              <a:t>2</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54" name="矩形: 圆角 4">
            <a:extLst>
              <a:ext uri="{FF2B5EF4-FFF2-40B4-BE49-F238E27FC236}">
                <a16:creationId xmlns:a16="http://schemas.microsoft.com/office/drawing/2014/main" xmlns="" id="{5B2DD94A-53CA-4D17-B359-18FC8B96D504}"/>
              </a:ext>
            </a:extLst>
          </p:cNvPr>
          <p:cNvSpPr/>
          <p:nvPr/>
        </p:nvSpPr>
        <p:spPr>
          <a:xfrm>
            <a:off x="2701304" y="4809414"/>
            <a:ext cx="1870696" cy="405567"/>
          </a:xfrm>
          <a:prstGeom prst="roundRect">
            <a:avLst>
              <a:gd name="adj" fmla="val 352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黑体" panose="02010609060101010101" pitchFamily="49" charset="-122"/>
                <a:ea typeface="黑体" panose="02010609060101010101" pitchFamily="49" charset="-122"/>
              </a:rPr>
              <a:t>服务</a:t>
            </a:r>
            <a:r>
              <a:rPr lang="en-US" altLang="zh-CN" b="1" dirty="0">
                <a:solidFill>
                  <a:schemeClr val="tx1"/>
                </a:solidFill>
                <a:latin typeface="黑体" panose="02010609060101010101" pitchFamily="49" charset="-122"/>
                <a:ea typeface="黑体" panose="02010609060101010101" pitchFamily="49" charset="-122"/>
              </a:rPr>
              <a:t>2</a:t>
            </a:r>
            <a:r>
              <a:rPr lang="zh-CN" altLang="en-US" b="1" dirty="0">
                <a:solidFill>
                  <a:schemeClr val="tx1"/>
                </a:solidFill>
                <a:latin typeface="黑体" panose="02010609060101010101" pitchFamily="49" charset="-122"/>
                <a:ea typeface="黑体" panose="02010609060101010101" pitchFamily="49" charset="-122"/>
              </a:rPr>
              <a:t>所需环境</a:t>
            </a:r>
          </a:p>
        </p:txBody>
      </p:sp>
      <p:sp>
        <p:nvSpPr>
          <p:cNvPr id="55" name="矩形: 圆角 4">
            <a:extLst>
              <a:ext uri="{FF2B5EF4-FFF2-40B4-BE49-F238E27FC236}">
                <a16:creationId xmlns:a16="http://schemas.microsoft.com/office/drawing/2014/main" xmlns="" id="{08B67C20-9FCA-47A1-B9EC-5D0763A552EE}"/>
              </a:ext>
            </a:extLst>
          </p:cNvPr>
          <p:cNvSpPr/>
          <p:nvPr/>
        </p:nvSpPr>
        <p:spPr>
          <a:xfrm>
            <a:off x="6375380" y="5345307"/>
            <a:ext cx="1870696" cy="405567"/>
          </a:xfrm>
          <a:prstGeom prst="roundRect">
            <a:avLst>
              <a:gd name="adj" fmla="val 35272"/>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新虚拟机实例</a:t>
            </a:r>
          </a:p>
        </p:txBody>
      </p:sp>
      <p:sp>
        <p:nvSpPr>
          <p:cNvPr id="56" name="矩形: 圆角 4">
            <a:extLst>
              <a:ext uri="{FF2B5EF4-FFF2-40B4-BE49-F238E27FC236}">
                <a16:creationId xmlns:a16="http://schemas.microsoft.com/office/drawing/2014/main" xmlns="" id="{A14847E9-7234-43A2-9B10-1409B9419A77}"/>
              </a:ext>
            </a:extLst>
          </p:cNvPr>
          <p:cNvSpPr/>
          <p:nvPr/>
        </p:nvSpPr>
        <p:spPr>
          <a:xfrm>
            <a:off x="6375380" y="4808477"/>
            <a:ext cx="1870696" cy="405567"/>
          </a:xfrm>
          <a:prstGeom prst="roundRect">
            <a:avLst>
              <a:gd name="adj" fmla="val 352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用户配置新环境</a:t>
            </a:r>
          </a:p>
        </p:txBody>
      </p:sp>
      <p:cxnSp>
        <p:nvCxnSpPr>
          <p:cNvPr id="64" name="直接箭头连接符 63">
            <a:extLst>
              <a:ext uri="{FF2B5EF4-FFF2-40B4-BE49-F238E27FC236}">
                <a16:creationId xmlns:a16="http://schemas.microsoft.com/office/drawing/2014/main" xmlns="" id="{248A26BA-6A0B-4F22-860E-16035EB0430A}"/>
              </a:ext>
            </a:extLst>
          </p:cNvPr>
          <p:cNvCxnSpPr>
            <a:cxnSpLocks/>
          </p:cNvCxnSpPr>
          <p:nvPr/>
        </p:nvCxnSpPr>
        <p:spPr>
          <a:xfrm>
            <a:off x="4763853" y="5320086"/>
            <a:ext cx="137568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7" name="文本框 66">
            <a:extLst>
              <a:ext uri="{FF2B5EF4-FFF2-40B4-BE49-F238E27FC236}">
                <a16:creationId xmlns:a16="http://schemas.microsoft.com/office/drawing/2014/main" xmlns="" id="{12510D35-0F85-434C-B097-64E5D87CF2B4}"/>
              </a:ext>
            </a:extLst>
          </p:cNvPr>
          <p:cNvSpPr txBox="1"/>
          <p:nvPr/>
        </p:nvSpPr>
        <p:spPr>
          <a:xfrm>
            <a:off x="4851087" y="4950754"/>
            <a:ext cx="2059460" cy="369332"/>
          </a:xfrm>
          <a:prstGeom prst="rect">
            <a:avLst/>
          </a:prstGeom>
          <a:noFill/>
        </p:spPr>
        <p:txBody>
          <a:bodyPr wrap="square" rtlCol="0">
            <a:spAutoFit/>
          </a:bodyPr>
          <a:lstStyle/>
          <a:p>
            <a:r>
              <a:rPr lang="zh-CN" altLang="en-US" dirty="0"/>
              <a:t>微服务部署</a:t>
            </a:r>
            <a:endParaRPr lang="en-US" dirty="0"/>
          </a:p>
        </p:txBody>
      </p:sp>
      <p:sp>
        <p:nvSpPr>
          <p:cNvPr id="20" name="矩形 19">
            <a:extLst>
              <a:ext uri="{FF2B5EF4-FFF2-40B4-BE49-F238E27FC236}">
                <a16:creationId xmlns:a16="http://schemas.microsoft.com/office/drawing/2014/main" xmlns="" id="{9B6A8F5D-71F3-4455-A2C9-E786A161EAD8}"/>
              </a:ext>
            </a:extLst>
          </p:cNvPr>
          <p:cNvSpPr/>
          <p:nvPr/>
        </p:nvSpPr>
        <p:spPr>
          <a:xfrm>
            <a:off x="2773593" y="3852160"/>
            <a:ext cx="1673140" cy="465438"/>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C00000"/>
                </a:solidFill>
                <a:latin typeface="Microsoft YaHei" panose="020B0503020204020204" pitchFamily="34" charset="-122"/>
                <a:ea typeface="Microsoft YaHei" panose="020B0503020204020204" pitchFamily="34" charset="-122"/>
              </a:rPr>
              <a:t>单一功能微服务</a:t>
            </a:r>
          </a:p>
        </p:txBody>
      </p:sp>
      <p:sp>
        <p:nvSpPr>
          <p:cNvPr id="22" name="右箭头 69">
            <a:extLst>
              <a:ext uri="{FF2B5EF4-FFF2-40B4-BE49-F238E27FC236}">
                <a16:creationId xmlns:a16="http://schemas.microsoft.com/office/drawing/2014/main" xmlns="" id="{227BD6CD-79A1-4304-8ACB-242622E54FA5}"/>
              </a:ext>
            </a:extLst>
          </p:cNvPr>
          <p:cNvSpPr/>
          <p:nvPr/>
        </p:nvSpPr>
        <p:spPr>
          <a:xfrm rot="5400000">
            <a:off x="3453719" y="4449110"/>
            <a:ext cx="312886" cy="22109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p>
        </p:txBody>
      </p:sp>
    </p:spTree>
    <p:extLst>
      <p:ext uri="{BB962C8B-B14F-4D97-AF65-F5344CB8AC3E}">
        <p14:creationId xmlns:p14="http://schemas.microsoft.com/office/powerpoint/2010/main" val="316111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500"/>
                                        <p:tgtEl>
                                          <p:spTgt spid="67"/>
                                        </p:tgtEl>
                                      </p:cBhvr>
                                    </p:animEffect>
                                  </p:childTnLst>
                                </p:cTn>
                              </p:par>
                              <p:par>
                                <p:cTn id="55" presetID="10" presetClass="entr" presetSubtype="0"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34" grpId="0" animBg="1"/>
      <p:bldP spid="35" grpId="0" animBg="1"/>
      <p:bldP spid="51" grpId="0" animBg="1"/>
      <p:bldP spid="52" grpId="0" animBg="1"/>
      <p:bldP spid="53" grpId="0" animBg="1"/>
      <p:bldP spid="54" grpId="0" animBg="1"/>
      <p:bldP spid="55" grpId="0" animBg="1"/>
      <p:bldP spid="56" grpId="0" animBg="1"/>
      <p:bldP spid="67" grpId="0"/>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微服务部署模式：</a:t>
            </a:r>
            <a:r>
              <a:rPr lang="en-US" altLang="zh-CN" dirty="0" err="1">
                <a:latin typeface="Arial" panose="020B0604020202020204" pitchFamily="34" charset="0"/>
                <a:ea typeface="黑体" panose="02010609060101010101" pitchFamily="49" charset="-122"/>
                <a:cs typeface="Arial" panose="020B0604020202020204" pitchFamily="34" charset="0"/>
              </a:rPr>
              <a:t>Serverless</a:t>
            </a:r>
            <a:r>
              <a:rPr lang="en-US" altLang="zh-CN" dirty="0">
                <a:latin typeface="Arial" panose="020B0604020202020204" pitchFamily="34" charset="0"/>
                <a:ea typeface="黑体" panose="02010609060101010101" pitchFamily="49" charset="-122"/>
                <a:cs typeface="Arial" panose="020B0604020202020204" pitchFamily="34" charset="0"/>
              </a:rPr>
              <a:t>-based</a:t>
            </a:r>
          </a:p>
        </p:txBody>
      </p:sp>
      <p:sp>
        <p:nvSpPr>
          <p:cNvPr id="7" name="矩形: 圆角 4">
            <a:extLst>
              <a:ext uri="{FF2B5EF4-FFF2-40B4-BE49-F238E27FC236}">
                <a16:creationId xmlns:a16="http://schemas.microsoft.com/office/drawing/2014/main" xmlns="" id="{9A9829CE-D5C4-4C4D-8791-8A641E5DBD8A}"/>
              </a:ext>
            </a:extLst>
          </p:cNvPr>
          <p:cNvSpPr/>
          <p:nvPr/>
        </p:nvSpPr>
        <p:spPr>
          <a:xfrm>
            <a:off x="859581" y="4714540"/>
            <a:ext cx="2388476" cy="479934"/>
          </a:xfrm>
          <a:prstGeom prst="roundRect">
            <a:avLst>
              <a:gd name="adj" fmla="val 35272"/>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pic>
        <p:nvPicPr>
          <p:cNvPr id="8"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878294" y="4726081"/>
            <a:ext cx="413141" cy="413141"/>
          </a:xfrm>
          <a:prstGeom prst="rect">
            <a:avLst/>
          </a:prstGeom>
        </p:spPr>
      </p:pic>
      <p:pic>
        <p:nvPicPr>
          <p:cNvPr id="9" name="图形 6" descr="盒子">
            <a:extLst>
              <a:ext uri="{FF2B5EF4-FFF2-40B4-BE49-F238E27FC236}">
                <a16:creationId xmlns:a16="http://schemas.microsoft.com/office/drawing/2014/main" xmlns="" id="{3EF8E81B-9560-4C87-AEF5-E80E61E2663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80092" y="4726021"/>
            <a:ext cx="413141" cy="413141"/>
          </a:xfrm>
          <a:prstGeom prst="rect">
            <a:avLst/>
          </a:prstGeom>
        </p:spPr>
      </p:pic>
      <p:pic>
        <p:nvPicPr>
          <p:cNvPr id="10" name="图形 7" descr="盒子">
            <a:extLst>
              <a:ext uri="{FF2B5EF4-FFF2-40B4-BE49-F238E27FC236}">
                <a16:creationId xmlns:a16="http://schemas.microsoft.com/office/drawing/2014/main" xmlns="" id="{5004629F-5F38-4A8E-9FCC-45A405BD9A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89695" y="4726021"/>
            <a:ext cx="413141" cy="413141"/>
          </a:xfrm>
          <a:prstGeom prst="rect">
            <a:avLst/>
          </a:prstGeom>
        </p:spPr>
      </p:pic>
      <p:sp>
        <p:nvSpPr>
          <p:cNvPr id="11" name="矩形 10">
            <a:extLst>
              <a:ext uri="{FF2B5EF4-FFF2-40B4-BE49-F238E27FC236}">
                <a16:creationId xmlns:a16="http://schemas.microsoft.com/office/drawing/2014/main" xmlns="" id="{C5012FDA-2937-4D8F-A947-89FA0961E19E}"/>
              </a:ext>
            </a:extLst>
          </p:cNvPr>
          <p:cNvSpPr/>
          <p:nvPr/>
        </p:nvSpPr>
        <p:spPr>
          <a:xfrm>
            <a:off x="74972" y="5187936"/>
            <a:ext cx="3004212" cy="369332"/>
          </a:xfrm>
          <a:prstGeom prst="rect">
            <a:avLst/>
          </a:prstGeom>
        </p:spPr>
        <p:txBody>
          <a:bodyPr wrap="square">
            <a:spAutoFit/>
          </a:bodyPr>
          <a:lstStyle/>
          <a:p>
            <a:pPr algn="ctr"/>
            <a:r>
              <a:rPr lang="zh-CN" altLang="en-US" b="1" dirty="0">
                <a:latin typeface="黑体" panose="02010609060101010101" pitchFamily="49" charset="-122"/>
                <a:ea typeface="黑体" panose="02010609060101010101" pitchFamily="49" charset="-122"/>
              </a:rPr>
              <a:t>微服务容器池</a:t>
            </a:r>
          </a:p>
        </p:txBody>
      </p:sp>
      <p:cxnSp>
        <p:nvCxnSpPr>
          <p:cNvPr id="14" name="直接箭头连接符 13">
            <a:extLst>
              <a:ext uri="{FF2B5EF4-FFF2-40B4-BE49-F238E27FC236}">
                <a16:creationId xmlns:a16="http://schemas.microsoft.com/office/drawing/2014/main" xmlns="" id="{C6A1A7D5-C5E2-4E3F-B0A9-D25342B0FC79}"/>
              </a:ext>
            </a:extLst>
          </p:cNvPr>
          <p:cNvCxnSpPr>
            <a:cxnSpLocks/>
          </p:cNvCxnSpPr>
          <p:nvPr/>
        </p:nvCxnSpPr>
        <p:spPr>
          <a:xfrm flipH="1">
            <a:off x="3441678" y="5023377"/>
            <a:ext cx="203375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矩形 14">
            <a:extLst>
              <a:ext uri="{FF2B5EF4-FFF2-40B4-BE49-F238E27FC236}">
                <a16:creationId xmlns:a16="http://schemas.microsoft.com/office/drawing/2014/main" xmlns="" id="{95517A4F-4F98-4AA3-BEB3-ADC035935B23}"/>
              </a:ext>
            </a:extLst>
          </p:cNvPr>
          <p:cNvSpPr/>
          <p:nvPr/>
        </p:nvSpPr>
        <p:spPr>
          <a:xfrm>
            <a:off x="3347636" y="4574740"/>
            <a:ext cx="2606871" cy="455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cs typeface="Arial" panose="020B0604020202020204" pitchFamily="34" charset="0"/>
              </a:rPr>
              <a:t>按需加入  （冷启动）</a:t>
            </a:r>
          </a:p>
        </p:txBody>
      </p:sp>
      <p:sp>
        <p:nvSpPr>
          <p:cNvPr id="21" name="矩形: 圆角 44">
            <a:extLst>
              <a:ext uri="{FF2B5EF4-FFF2-40B4-BE49-F238E27FC236}">
                <a16:creationId xmlns:a16="http://schemas.microsoft.com/office/drawing/2014/main" xmlns="" id="{339D3F38-4A5C-4FD2-BD7C-AB08280D6CCA}"/>
              </a:ext>
            </a:extLst>
          </p:cNvPr>
          <p:cNvSpPr/>
          <p:nvPr/>
        </p:nvSpPr>
        <p:spPr>
          <a:xfrm>
            <a:off x="444991" y="4548560"/>
            <a:ext cx="8032450" cy="1876242"/>
          </a:xfrm>
          <a:prstGeom prst="roundRect">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4"/>
          <a:stretch>
            <a:fillRect/>
          </a:stretch>
        </p:blipFill>
        <p:spPr>
          <a:xfrm>
            <a:off x="5883375" y="2511854"/>
            <a:ext cx="2790815" cy="929180"/>
          </a:xfrm>
          <a:prstGeom prst="rect">
            <a:avLst/>
          </a:prstGeom>
        </p:spPr>
      </p:pic>
      <p:pic>
        <p:nvPicPr>
          <p:cNvPr id="31"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259210" y="4722234"/>
            <a:ext cx="413141" cy="413141"/>
          </a:xfrm>
          <a:prstGeom prst="rect">
            <a:avLst/>
          </a:prstGeom>
        </p:spPr>
      </p:pic>
      <p:sp>
        <p:nvSpPr>
          <p:cNvPr id="40" name="矩形: 圆角 4">
            <a:extLst>
              <a:ext uri="{FF2B5EF4-FFF2-40B4-BE49-F238E27FC236}">
                <a16:creationId xmlns:a16="http://schemas.microsoft.com/office/drawing/2014/main" xmlns="" id="{9A9829CE-D5C4-4C4D-8791-8A641E5DBD8A}"/>
              </a:ext>
            </a:extLst>
          </p:cNvPr>
          <p:cNvSpPr/>
          <p:nvPr/>
        </p:nvSpPr>
        <p:spPr>
          <a:xfrm>
            <a:off x="5883375" y="4697894"/>
            <a:ext cx="2388476" cy="1357576"/>
          </a:xfrm>
          <a:prstGeom prst="roundRect">
            <a:avLst>
              <a:gd name="adj" fmla="val 35272"/>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41" name="矩形 40">
            <a:extLst>
              <a:ext uri="{FF2B5EF4-FFF2-40B4-BE49-F238E27FC236}">
                <a16:creationId xmlns:a16="http://schemas.microsoft.com/office/drawing/2014/main" xmlns="" id="{C5012FDA-2937-4D8F-A947-89FA0961E19E}"/>
              </a:ext>
            </a:extLst>
          </p:cNvPr>
          <p:cNvSpPr/>
          <p:nvPr/>
        </p:nvSpPr>
        <p:spPr>
          <a:xfrm>
            <a:off x="5620547" y="6050314"/>
            <a:ext cx="3004212" cy="369332"/>
          </a:xfrm>
          <a:prstGeom prst="rect">
            <a:avLst/>
          </a:prstGeom>
        </p:spPr>
        <p:txBody>
          <a:bodyPr wrap="square">
            <a:spAutoFit/>
          </a:bodyPr>
          <a:lstStyle/>
          <a:p>
            <a:pPr algn="ctr"/>
            <a:r>
              <a:rPr lang="zh-CN" altLang="en-US" b="1" dirty="0">
                <a:latin typeface="黑体" panose="02010609060101010101" pitchFamily="49" charset="-122"/>
                <a:ea typeface="黑体" panose="02010609060101010101" pitchFamily="49" charset="-122"/>
              </a:rPr>
              <a:t>容器资源池</a:t>
            </a:r>
          </a:p>
        </p:txBody>
      </p:sp>
      <p:pic>
        <p:nvPicPr>
          <p:cNvPr id="43"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54749" y="5534916"/>
            <a:ext cx="413141" cy="413141"/>
          </a:xfrm>
          <a:prstGeom prst="rect">
            <a:avLst/>
          </a:prstGeom>
        </p:spPr>
      </p:pic>
      <p:pic>
        <p:nvPicPr>
          <p:cNvPr id="44"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880264" y="5537364"/>
            <a:ext cx="413141" cy="413141"/>
          </a:xfrm>
          <a:prstGeom prst="rect">
            <a:avLst/>
          </a:prstGeom>
        </p:spPr>
      </p:pic>
      <p:pic>
        <p:nvPicPr>
          <p:cNvPr id="47"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020705" y="4936550"/>
            <a:ext cx="413141" cy="413141"/>
          </a:xfrm>
          <a:prstGeom prst="rect">
            <a:avLst/>
          </a:prstGeom>
        </p:spPr>
      </p:pic>
      <p:pic>
        <p:nvPicPr>
          <p:cNvPr id="48"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49958" y="4936550"/>
            <a:ext cx="413141" cy="413141"/>
          </a:xfrm>
          <a:prstGeom prst="rect">
            <a:avLst/>
          </a:prstGeom>
        </p:spPr>
      </p:pic>
      <p:pic>
        <p:nvPicPr>
          <p:cNvPr id="49"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875473" y="4938998"/>
            <a:ext cx="413141" cy="413141"/>
          </a:xfrm>
          <a:prstGeom prst="rect">
            <a:avLst/>
          </a:prstGeom>
        </p:spPr>
      </p:pic>
      <p:pic>
        <p:nvPicPr>
          <p:cNvPr id="50"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291525" y="4941618"/>
            <a:ext cx="413141" cy="413141"/>
          </a:xfrm>
          <a:prstGeom prst="rect">
            <a:avLst/>
          </a:prstGeom>
        </p:spPr>
      </p:pic>
      <p:pic>
        <p:nvPicPr>
          <p:cNvPr id="51"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20778" y="4941618"/>
            <a:ext cx="413141" cy="413141"/>
          </a:xfrm>
          <a:prstGeom prst="rect">
            <a:avLst/>
          </a:prstGeom>
        </p:spPr>
      </p:pic>
      <p:pic>
        <p:nvPicPr>
          <p:cNvPr id="52"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85698" y="4591835"/>
            <a:ext cx="413141" cy="413141"/>
          </a:xfrm>
          <a:prstGeom prst="rect">
            <a:avLst/>
          </a:prstGeom>
        </p:spPr>
      </p:pic>
      <p:cxnSp>
        <p:nvCxnSpPr>
          <p:cNvPr id="63" name="直接箭头连接符 62">
            <a:extLst>
              <a:ext uri="{FF2B5EF4-FFF2-40B4-BE49-F238E27FC236}">
                <a16:creationId xmlns:a16="http://schemas.microsoft.com/office/drawing/2014/main" xmlns="" id="{C6A1A7D5-C5E2-4E3F-B0A9-D25342B0FC79}"/>
              </a:ext>
            </a:extLst>
          </p:cNvPr>
          <p:cNvCxnSpPr>
            <a:cxnSpLocks/>
          </p:cNvCxnSpPr>
          <p:nvPr/>
        </p:nvCxnSpPr>
        <p:spPr>
          <a:xfrm>
            <a:off x="3418029" y="5954540"/>
            <a:ext cx="209990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4" name="矩形 63">
            <a:extLst>
              <a:ext uri="{FF2B5EF4-FFF2-40B4-BE49-F238E27FC236}">
                <a16:creationId xmlns:a16="http://schemas.microsoft.com/office/drawing/2014/main" xmlns="" id="{95517A4F-4F98-4AA3-BEB3-ADC035935B23}"/>
              </a:ext>
            </a:extLst>
          </p:cNvPr>
          <p:cNvSpPr/>
          <p:nvPr/>
        </p:nvSpPr>
        <p:spPr>
          <a:xfrm>
            <a:off x="3303457" y="5513271"/>
            <a:ext cx="2837212" cy="455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cs typeface="Arial" panose="020B0604020202020204" pitchFamily="34" charset="0"/>
              </a:rPr>
              <a:t>按需回收   </a:t>
            </a:r>
            <a:r>
              <a:rPr lang="en-US" altLang="zh-CN" dirty="0">
                <a:solidFill>
                  <a:schemeClr val="tx1"/>
                </a:solidFill>
                <a:latin typeface="黑体" panose="02010609060101010101" pitchFamily="49" charset="-122"/>
                <a:ea typeface="黑体" panose="02010609060101010101" pitchFamily="49" charset="-122"/>
                <a:cs typeface="Arial" panose="020B0604020202020204" pitchFamily="34" charset="0"/>
              </a:rPr>
              <a:t>(</a:t>
            </a:r>
            <a:r>
              <a:rPr lang="zh-CN" altLang="en-US" dirty="0">
                <a:solidFill>
                  <a:schemeClr val="tx1"/>
                </a:solidFill>
                <a:latin typeface="黑体" panose="02010609060101010101" pitchFamily="49" charset="-122"/>
                <a:ea typeface="黑体" panose="02010609060101010101" pitchFamily="49" charset="-122"/>
                <a:cs typeface="Arial" panose="020B0604020202020204" pitchFamily="34" charset="0"/>
              </a:rPr>
              <a:t>超时回收）</a:t>
            </a:r>
          </a:p>
        </p:txBody>
      </p:sp>
      <p:pic>
        <p:nvPicPr>
          <p:cNvPr id="66"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80388" y="5517042"/>
            <a:ext cx="413141" cy="413141"/>
          </a:xfrm>
          <a:prstGeom prst="rect">
            <a:avLst/>
          </a:prstGeom>
        </p:spPr>
      </p:pic>
      <p:grpSp>
        <p:nvGrpSpPr>
          <p:cNvPr id="39" name="组合 38">
            <a:extLst>
              <a:ext uri="{FF2B5EF4-FFF2-40B4-BE49-F238E27FC236}">
                <a16:creationId xmlns:a16="http://schemas.microsoft.com/office/drawing/2014/main" xmlns="" id="{DE221F4E-CC4F-1242-8659-61A33DD59833}"/>
              </a:ext>
            </a:extLst>
          </p:cNvPr>
          <p:cNvGrpSpPr/>
          <p:nvPr/>
        </p:nvGrpSpPr>
        <p:grpSpPr>
          <a:xfrm>
            <a:off x="126125" y="2267921"/>
            <a:ext cx="5757250" cy="1606970"/>
            <a:chOff x="125359" y="5596628"/>
            <a:chExt cx="3124164" cy="1165738"/>
          </a:xfrm>
        </p:grpSpPr>
        <p:sp>
          <p:nvSpPr>
            <p:cNvPr id="54" name="矩形 53">
              <a:extLst>
                <a:ext uri="{FF2B5EF4-FFF2-40B4-BE49-F238E27FC236}">
                  <a16:creationId xmlns:a16="http://schemas.microsoft.com/office/drawing/2014/main" xmlns="" id="{DAAAFBFE-83AF-8244-AA43-9B562342BCB3}"/>
                </a:ext>
              </a:extLst>
            </p:cNvPr>
            <p:cNvSpPr/>
            <p:nvPr/>
          </p:nvSpPr>
          <p:spPr>
            <a:xfrm>
              <a:off x="286869" y="5596628"/>
              <a:ext cx="2942050" cy="1080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内容占位符 2">
              <a:extLst>
                <a:ext uri="{FF2B5EF4-FFF2-40B4-BE49-F238E27FC236}">
                  <a16:creationId xmlns:a16="http://schemas.microsoft.com/office/drawing/2014/main" xmlns="" id="{5F4F2810-3481-8B43-939C-BAB8741B5947}"/>
                </a:ext>
              </a:extLst>
            </p:cNvPr>
            <p:cNvSpPr txBox="1">
              <a:spLocks/>
            </p:cNvSpPr>
            <p:nvPr/>
          </p:nvSpPr>
          <p:spPr>
            <a:xfrm>
              <a:off x="125359" y="5632960"/>
              <a:ext cx="3124164" cy="1129406"/>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zh-CN" altLang="en-US" sz="1600" b="1" dirty="0">
                  <a:solidFill>
                    <a:schemeClr val="accent3">
                      <a:lumMod val="60000"/>
                      <a:lumOff val="40000"/>
                    </a:schemeClr>
                  </a:solidFill>
                  <a:latin typeface="+mn-ea"/>
                </a:rPr>
                <a:t>从开发人员的角度</a:t>
              </a:r>
              <a:r>
                <a:rPr lang="zh-CN" altLang="en-US" sz="1600" b="1" dirty="0">
                  <a:solidFill>
                    <a:schemeClr val="bg1"/>
                  </a:solidFill>
                  <a:latin typeface="+mn-ea"/>
                </a:rPr>
                <a:t>：无需再关注底层服务器</a:t>
              </a:r>
              <a:r>
                <a:rPr lang="en-US" altLang="zh-CN" sz="1600" b="1" dirty="0">
                  <a:solidFill>
                    <a:schemeClr val="bg1"/>
                  </a:solidFill>
                  <a:latin typeface="+mn-ea"/>
                </a:rPr>
                <a:t>(Server)</a:t>
              </a:r>
              <a:r>
                <a:rPr lang="zh-CN" altLang="en-US" sz="1600" b="1" dirty="0">
                  <a:solidFill>
                    <a:schemeClr val="bg1"/>
                  </a:solidFill>
                  <a:latin typeface="+mn-ea"/>
                </a:rPr>
                <a:t>，代码运行所需要的服务器服务皆由云端平台来提供。</a:t>
              </a:r>
              <a:endParaRPr lang="en-US" altLang="zh-CN" sz="1600" b="1" dirty="0">
                <a:solidFill>
                  <a:schemeClr val="bg1"/>
                </a:solidFill>
                <a:latin typeface="+mn-ea"/>
              </a:endParaRPr>
            </a:p>
            <a:p>
              <a:pPr marL="457200" lvl="1" indent="0">
                <a:buNone/>
              </a:pPr>
              <a:r>
                <a:rPr lang="zh-CN" altLang="en-US" sz="1600" b="1" dirty="0">
                  <a:solidFill>
                    <a:schemeClr val="accent3">
                      <a:lumMod val="60000"/>
                      <a:lumOff val="40000"/>
                    </a:schemeClr>
                  </a:solidFill>
                  <a:latin typeface="+mn-ea"/>
                </a:rPr>
                <a:t>从服务维护者的角度</a:t>
              </a:r>
              <a:r>
                <a:rPr lang="zh-CN" altLang="en-US" sz="1600" b="1" dirty="0">
                  <a:solidFill>
                    <a:schemeClr val="bg1"/>
                  </a:solidFill>
                  <a:latin typeface="+mn-ea"/>
                </a:rPr>
                <a:t>：观察到的后台服务器</a:t>
              </a:r>
              <a:r>
                <a:rPr lang="en-US" altLang="zh-CN" sz="1600" b="1" dirty="0">
                  <a:solidFill>
                    <a:schemeClr val="bg1"/>
                  </a:solidFill>
                  <a:latin typeface="+mn-ea"/>
                </a:rPr>
                <a:t>(Server)</a:t>
              </a:r>
              <a:r>
                <a:rPr lang="zh-CN" altLang="en-US" sz="1600" b="1" dirty="0">
                  <a:solidFill>
                    <a:schemeClr val="bg1"/>
                  </a:solidFill>
                  <a:latin typeface="+mn-ea"/>
                </a:rPr>
                <a:t>是动态扩展的，服务在未调用的时候服务器是未启动的。</a:t>
              </a:r>
              <a:endParaRPr lang="en-US" altLang="zh-CN" sz="1600" b="1" dirty="0">
                <a:solidFill>
                  <a:schemeClr val="bg1"/>
                </a:solidFill>
                <a:latin typeface="+mn-ea"/>
              </a:endParaRPr>
            </a:p>
          </p:txBody>
        </p:sp>
      </p:grpSp>
      <p:sp>
        <p:nvSpPr>
          <p:cNvPr id="68" name="圆角矩形 67">
            <a:extLst>
              <a:ext uri="{FF2B5EF4-FFF2-40B4-BE49-F238E27FC236}">
                <a16:creationId xmlns:a16="http://schemas.microsoft.com/office/drawing/2014/main" xmlns="" id="{2BAA0C31-4D55-1F45-A291-98CE4AEA47F5}"/>
              </a:ext>
            </a:extLst>
          </p:cNvPr>
          <p:cNvSpPr>
            <a:spLocks noChangeArrowheads="1"/>
          </p:cNvSpPr>
          <p:nvPr/>
        </p:nvSpPr>
        <p:spPr bwMode="auto">
          <a:xfrm>
            <a:off x="444991" y="1627239"/>
            <a:ext cx="8254018" cy="509921"/>
          </a:xfrm>
          <a:prstGeom prst="roundRect">
            <a:avLst>
              <a:gd name="adj" fmla="val 6033"/>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txBody>
          <a:bodyPr lIns="91432" tIns="45717" rIns="91432" bIns="45717" anchor="ctr"/>
          <a:lstStyle>
            <a:lvl1pPr>
              <a:spcBef>
                <a:spcPct val="20000"/>
              </a:spcBef>
              <a:buClr>
                <a:srgbClr val="C00000"/>
              </a:buClr>
              <a:buSzPct val="85000"/>
              <a:buFont typeface="Wingdings" charset="2"/>
              <a:buChar char="p"/>
              <a:defRPr sz="2800">
                <a:solidFill>
                  <a:schemeClr val="tx1"/>
                </a:solidFill>
                <a:latin typeface="Arial" charset="0"/>
              </a:defRPr>
            </a:lvl1pPr>
            <a:lvl2pPr marL="742950" indent="-285750">
              <a:spcBef>
                <a:spcPct val="20000"/>
              </a:spcBef>
              <a:buClr>
                <a:srgbClr val="C00000"/>
              </a:buClr>
              <a:buSzPct val="85000"/>
              <a:buFont typeface="Wingdings" charset="2"/>
              <a:buChar char="Ø"/>
              <a:defRPr sz="2400">
                <a:solidFill>
                  <a:schemeClr val="tx1"/>
                </a:solidFill>
                <a:latin typeface="Arial" charset="0"/>
              </a:defRPr>
            </a:lvl2pPr>
            <a:lvl3pPr marL="1143000" indent="-228600">
              <a:spcBef>
                <a:spcPct val="20000"/>
              </a:spcBef>
              <a:buClr>
                <a:schemeClr val="accent1"/>
              </a:buClr>
              <a:buSzPct val="85000"/>
              <a:buFont typeface="Wingdings" charset="2"/>
              <a:buChar char="n"/>
              <a:defRPr sz="2000">
                <a:solidFill>
                  <a:schemeClr val="tx1"/>
                </a:solidFill>
                <a:latin typeface="Arial" charset="0"/>
              </a:defRPr>
            </a:lvl3pPr>
            <a:lvl4pPr marL="1600200" indent="-228600">
              <a:spcBef>
                <a:spcPct val="20000"/>
              </a:spcBef>
              <a:buClr>
                <a:schemeClr val="bg2"/>
              </a:buClr>
              <a:buFont typeface="Wingdings" charset="2"/>
              <a:buChar char="§"/>
              <a:defRPr sz="2000">
                <a:solidFill>
                  <a:schemeClr val="tx1"/>
                </a:solidFill>
                <a:latin typeface="Arial" charset="0"/>
              </a:defRPr>
            </a:lvl4pPr>
            <a:lvl5pPr marL="2057400" indent="-228600">
              <a:spcBef>
                <a:spcPct val="20000"/>
              </a:spcBef>
              <a:buClr>
                <a:schemeClr val="tx2"/>
              </a:buClr>
              <a:buSzPct val="80000"/>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charset="2"/>
              <a:buChar char="§"/>
              <a:defRPr sz="2000">
                <a:solidFill>
                  <a:schemeClr val="tx1"/>
                </a:solidFill>
                <a:latin typeface="Arial" charset="0"/>
              </a:defRPr>
            </a:lvl9pPr>
          </a:lstStyle>
          <a:p>
            <a:pPr>
              <a:buNone/>
            </a:pPr>
            <a:r>
              <a:rPr kumimoji="1" lang="zh-CN" altLang="en-US" sz="2200" b="1" dirty="0">
                <a:solidFill>
                  <a:srgbClr val="002060"/>
                </a:solidFill>
                <a:latin typeface="Microsoft YaHei" panose="020B0503020204020204" pitchFamily="34" charset="-122"/>
                <a:ea typeface="Microsoft YaHei" panose="020B0503020204020204" pitchFamily="34" charset="-122"/>
              </a:rPr>
              <a:t>用户能够通过</a:t>
            </a:r>
            <a:r>
              <a:rPr kumimoji="1" lang="en-US" altLang="zh-CN" sz="2200" b="1" dirty="0" err="1">
                <a:solidFill>
                  <a:srgbClr val="002060"/>
                </a:solidFill>
                <a:latin typeface="Microsoft YaHei" panose="020B0503020204020204" pitchFamily="34" charset="-122"/>
                <a:ea typeface="Microsoft YaHei" panose="020B0503020204020204" pitchFamily="34" charset="-122"/>
              </a:rPr>
              <a:t>Serverless</a:t>
            </a:r>
            <a:r>
              <a:rPr kumimoji="1" lang="zh-CN" altLang="en-US" sz="2200" b="1" dirty="0">
                <a:solidFill>
                  <a:srgbClr val="002060"/>
                </a:solidFill>
                <a:latin typeface="Microsoft YaHei" panose="020B0503020204020204" pitchFamily="34" charset="-122"/>
                <a:ea typeface="Microsoft YaHei" panose="020B0503020204020204" pitchFamily="34" charset="-122"/>
              </a:rPr>
              <a:t>架构部署函数</a:t>
            </a:r>
            <a:r>
              <a:rPr kumimoji="1" lang="en-US" altLang="zh-CN" sz="2200" b="1" dirty="0">
                <a:solidFill>
                  <a:srgbClr val="002060"/>
                </a:solidFill>
                <a:latin typeface="Microsoft YaHei" panose="020B0503020204020204" pitchFamily="34" charset="-122"/>
                <a:ea typeface="Microsoft YaHei" panose="020B0503020204020204" pitchFamily="34" charset="-122"/>
              </a:rPr>
              <a:t>(</a:t>
            </a:r>
            <a:r>
              <a:rPr kumimoji="1" lang="zh-CN" altLang="en-US" sz="2200" b="1" dirty="0">
                <a:solidFill>
                  <a:srgbClr val="002060"/>
                </a:solidFill>
                <a:latin typeface="Microsoft YaHei" panose="020B0503020204020204" pitchFamily="34" charset="-122"/>
                <a:ea typeface="Microsoft YaHei" panose="020B0503020204020204" pitchFamily="34" charset="-122"/>
              </a:rPr>
              <a:t>或函数级别的微服务</a:t>
            </a:r>
            <a:r>
              <a:rPr kumimoji="1" lang="en-US" altLang="zh-CN" sz="2200" b="1" dirty="0">
                <a:solidFill>
                  <a:srgbClr val="002060"/>
                </a:solidFill>
                <a:latin typeface="Microsoft YaHei" panose="020B0503020204020204" pitchFamily="34" charset="-122"/>
                <a:ea typeface="Microsoft YaHei" panose="020B0503020204020204" pitchFamily="34" charset="-122"/>
              </a:rPr>
              <a:t>)</a:t>
            </a:r>
            <a:endParaRPr kumimoji="1" lang="zh-CN" altLang="en-US" sz="2200" b="1" dirty="0">
              <a:solidFill>
                <a:srgbClr val="C00000"/>
              </a:solidFill>
              <a:latin typeface="Microsoft YaHei" panose="020B0503020204020204" pitchFamily="34" charset="-122"/>
              <a:ea typeface="Microsoft YaHei" panose="020B0503020204020204" pitchFamily="34" charset="-122"/>
            </a:endParaRPr>
          </a:p>
        </p:txBody>
      </p:sp>
      <p:sp>
        <p:nvSpPr>
          <p:cNvPr id="69" name="矩形 68">
            <a:extLst>
              <a:ext uri="{FF2B5EF4-FFF2-40B4-BE49-F238E27FC236}">
                <a16:creationId xmlns:a16="http://schemas.microsoft.com/office/drawing/2014/main" xmlns="" id="{4E0C6F03-EC4F-654C-9D49-EED2EEE2067B}"/>
              </a:ext>
            </a:extLst>
          </p:cNvPr>
          <p:cNvSpPr/>
          <p:nvPr/>
        </p:nvSpPr>
        <p:spPr>
          <a:xfrm>
            <a:off x="1204017" y="3870865"/>
            <a:ext cx="1673140" cy="465438"/>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C00000"/>
                </a:solidFill>
                <a:latin typeface="Microsoft YaHei" panose="020B0503020204020204" pitchFamily="34" charset="-122"/>
                <a:ea typeface="Microsoft YaHei" panose="020B0503020204020204" pitchFamily="34" charset="-122"/>
              </a:rPr>
              <a:t>单一功能微服务</a:t>
            </a:r>
          </a:p>
        </p:txBody>
      </p:sp>
      <p:sp>
        <p:nvSpPr>
          <p:cNvPr id="70" name="右箭头 69">
            <a:extLst>
              <a:ext uri="{FF2B5EF4-FFF2-40B4-BE49-F238E27FC236}">
                <a16:creationId xmlns:a16="http://schemas.microsoft.com/office/drawing/2014/main" xmlns="" id="{5940E27B-CEF7-A144-A41C-9C36B20B4E62}"/>
              </a:ext>
            </a:extLst>
          </p:cNvPr>
          <p:cNvSpPr/>
          <p:nvPr/>
        </p:nvSpPr>
        <p:spPr>
          <a:xfrm rot="5400000">
            <a:off x="1844918" y="4440114"/>
            <a:ext cx="312886" cy="22109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1" name="矩形 70">
            <a:extLst>
              <a:ext uri="{FF2B5EF4-FFF2-40B4-BE49-F238E27FC236}">
                <a16:creationId xmlns:a16="http://schemas.microsoft.com/office/drawing/2014/main" xmlns="" id="{C5012FDA-2937-4D8F-A947-89FA0961E19E}"/>
              </a:ext>
            </a:extLst>
          </p:cNvPr>
          <p:cNvSpPr/>
          <p:nvPr/>
        </p:nvSpPr>
        <p:spPr>
          <a:xfrm>
            <a:off x="1968354" y="5191554"/>
            <a:ext cx="1809963" cy="369332"/>
          </a:xfrm>
          <a:prstGeom prst="rect">
            <a:avLst/>
          </a:prstGeom>
        </p:spPr>
        <p:txBody>
          <a:bodyPr wrap="square">
            <a:spAutoFit/>
          </a:bodyPr>
          <a:lstStyle/>
          <a:p>
            <a:pPr algn="ctr"/>
            <a:r>
              <a:rPr lang="zh-CN" altLang="en-US" b="1" dirty="0">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负载升高</a:t>
            </a:r>
            <a:r>
              <a:rPr lang="zh-CN" altLang="en-US" b="1" dirty="0">
                <a:latin typeface="黑体" panose="02010609060101010101" pitchFamily="49" charset="-122"/>
                <a:ea typeface="黑体" panose="02010609060101010101" pitchFamily="49" charset="-122"/>
              </a:rPr>
              <a:t>）</a:t>
            </a:r>
          </a:p>
        </p:txBody>
      </p:sp>
      <p:sp>
        <p:nvSpPr>
          <p:cNvPr id="73" name="矩形 72">
            <a:extLst>
              <a:ext uri="{FF2B5EF4-FFF2-40B4-BE49-F238E27FC236}">
                <a16:creationId xmlns:a16="http://schemas.microsoft.com/office/drawing/2014/main" xmlns="" id="{C5012FDA-2937-4D8F-A947-89FA0961E19E}"/>
              </a:ext>
            </a:extLst>
          </p:cNvPr>
          <p:cNvSpPr/>
          <p:nvPr/>
        </p:nvSpPr>
        <p:spPr>
          <a:xfrm>
            <a:off x="77655" y="6079827"/>
            <a:ext cx="3004212" cy="369332"/>
          </a:xfrm>
          <a:prstGeom prst="rect">
            <a:avLst/>
          </a:prstGeom>
        </p:spPr>
        <p:txBody>
          <a:bodyPr wrap="square">
            <a:spAutoFit/>
          </a:bodyPr>
          <a:lstStyle/>
          <a:p>
            <a:pPr algn="ctr"/>
            <a:r>
              <a:rPr lang="zh-CN" altLang="en-US" b="1" dirty="0">
                <a:latin typeface="黑体" panose="02010609060101010101" pitchFamily="49" charset="-122"/>
                <a:ea typeface="黑体" panose="02010609060101010101" pitchFamily="49" charset="-122"/>
              </a:rPr>
              <a:t>微服务容器池</a:t>
            </a:r>
          </a:p>
        </p:txBody>
      </p:sp>
      <p:sp>
        <p:nvSpPr>
          <p:cNvPr id="74" name="矩形 73">
            <a:extLst>
              <a:ext uri="{FF2B5EF4-FFF2-40B4-BE49-F238E27FC236}">
                <a16:creationId xmlns:a16="http://schemas.microsoft.com/office/drawing/2014/main" xmlns="" id="{C5012FDA-2937-4D8F-A947-89FA0961E19E}"/>
              </a:ext>
            </a:extLst>
          </p:cNvPr>
          <p:cNvSpPr/>
          <p:nvPr/>
        </p:nvSpPr>
        <p:spPr>
          <a:xfrm>
            <a:off x="1978737" y="6061991"/>
            <a:ext cx="1809963" cy="369332"/>
          </a:xfrm>
          <a:prstGeom prst="rect">
            <a:avLst/>
          </a:prstGeom>
        </p:spPr>
        <p:txBody>
          <a:bodyPr wrap="square">
            <a:spAutoFit/>
          </a:bodyPr>
          <a:lstStyle/>
          <a:p>
            <a:pPr algn="ctr"/>
            <a:r>
              <a:rPr lang="zh-CN" altLang="en-US" b="1" dirty="0">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负载降低</a:t>
            </a:r>
            <a:r>
              <a:rPr lang="zh-CN" altLang="en-US" b="1" dirty="0">
                <a:latin typeface="黑体" panose="02010609060101010101" pitchFamily="49" charset="-122"/>
                <a:ea typeface="黑体" panose="02010609060101010101" pitchFamily="49" charset="-122"/>
              </a:rPr>
              <a:t>）</a:t>
            </a:r>
          </a:p>
        </p:txBody>
      </p:sp>
      <p:pic>
        <p:nvPicPr>
          <p:cNvPr id="75"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666764" y="4725317"/>
            <a:ext cx="413141" cy="413141"/>
          </a:xfrm>
          <a:prstGeom prst="rect">
            <a:avLst/>
          </a:prstGeom>
        </p:spPr>
      </p:pic>
      <p:sp>
        <p:nvSpPr>
          <p:cNvPr id="80" name="矩形: 圆角 4">
            <a:extLst>
              <a:ext uri="{FF2B5EF4-FFF2-40B4-BE49-F238E27FC236}">
                <a16:creationId xmlns:a16="http://schemas.microsoft.com/office/drawing/2014/main" xmlns="" id="{9A9829CE-D5C4-4C4D-8791-8A641E5DBD8A}"/>
              </a:ext>
            </a:extLst>
          </p:cNvPr>
          <p:cNvSpPr/>
          <p:nvPr/>
        </p:nvSpPr>
        <p:spPr>
          <a:xfrm>
            <a:off x="888616" y="5592323"/>
            <a:ext cx="2388476" cy="479934"/>
          </a:xfrm>
          <a:prstGeom prst="roundRect">
            <a:avLst>
              <a:gd name="adj" fmla="val 35272"/>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pic>
        <p:nvPicPr>
          <p:cNvPr id="81"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907329" y="5603864"/>
            <a:ext cx="413141" cy="413141"/>
          </a:xfrm>
          <a:prstGeom prst="rect">
            <a:avLst/>
          </a:prstGeom>
        </p:spPr>
      </p:pic>
      <p:pic>
        <p:nvPicPr>
          <p:cNvPr id="82" name="图形 6" descr="盒子">
            <a:extLst>
              <a:ext uri="{FF2B5EF4-FFF2-40B4-BE49-F238E27FC236}">
                <a16:creationId xmlns:a16="http://schemas.microsoft.com/office/drawing/2014/main" xmlns="" id="{3EF8E81B-9560-4C87-AEF5-E80E61E2663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09127" y="5603804"/>
            <a:ext cx="413141" cy="413141"/>
          </a:xfrm>
          <a:prstGeom prst="rect">
            <a:avLst/>
          </a:prstGeom>
        </p:spPr>
      </p:pic>
      <p:pic>
        <p:nvPicPr>
          <p:cNvPr id="83" name="图形 7" descr="盒子">
            <a:extLst>
              <a:ext uri="{FF2B5EF4-FFF2-40B4-BE49-F238E27FC236}">
                <a16:creationId xmlns:a16="http://schemas.microsoft.com/office/drawing/2014/main" xmlns="" id="{5004629F-5F38-4A8E-9FCC-45A405BD9A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18730" y="5603804"/>
            <a:ext cx="413141" cy="413141"/>
          </a:xfrm>
          <a:prstGeom prst="rect">
            <a:avLst/>
          </a:prstGeom>
        </p:spPr>
      </p:pic>
      <p:pic>
        <p:nvPicPr>
          <p:cNvPr id="84"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288245" y="5600017"/>
            <a:ext cx="413141" cy="413141"/>
          </a:xfrm>
          <a:prstGeom prst="rect">
            <a:avLst/>
          </a:prstGeom>
        </p:spPr>
      </p:pic>
      <p:pic>
        <p:nvPicPr>
          <p:cNvPr id="86"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682355" y="5598130"/>
            <a:ext cx="413141" cy="413141"/>
          </a:xfrm>
          <a:prstGeom prst="rect">
            <a:avLst/>
          </a:prstGeom>
        </p:spPr>
      </p:pic>
      <p:pic>
        <p:nvPicPr>
          <p:cNvPr id="87"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21810" y="5530273"/>
            <a:ext cx="413141" cy="413141"/>
          </a:xfrm>
          <a:prstGeom prst="rect">
            <a:avLst/>
          </a:prstGeom>
        </p:spPr>
      </p:pic>
      <p:pic>
        <p:nvPicPr>
          <p:cNvPr id="88"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47325" y="5532721"/>
            <a:ext cx="413141" cy="413141"/>
          </a:xfrm>
          <a:prstGeom prst="rect">
            <a:avLst/>
          </a:prstGeom>
        </p:spPr>
      </p:pic>
      <p:pic>
        <p:nvPicPr>
          <p:cNvPr id="89"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021134" y="4946075"/>
            <a:ext cx="413141" cy="413141"/>
          </a:xfrm>
          <a:prstGeom prst="rect">
            <a:avLst/>
          </a:prstGeom>
        </p:spPr>
      </p:pic>
      <p:pic>
        <p:nvPicPr>
          <p:cNvPr id="90" name="图形 5" descr="盒子">
            <a:extLst>
              <a:ext uri="{FF2B5EF4-FFF2-40B4-BE49-F238E27FC236}">
                <a16:creationId xmlns:a16="http://schemas.microsoft.com/office/drawing/2014/main" xmlns="" id="{7F4A4F59-8620-4A80-AF00-13F5B137C57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047681" y="5537178"/>
            <a:ext cx="413141" cy="413141"/>
          </a:xfrm>
          <a:prstGeom prst="rect">
            <a:avLst/>
          </a:prstGeom>
        </p:spPr>
      </p:pic>
      <p:sp>
        <p:nvSpPr>
          <p:cNvPr id="46" name="文本框 45">
            <a:extLst>
              <a:ext uri="{FF2B5EF4-FFF2-40B4-BE49-F238E27FC236}">
                <a16:creationId xmlns:a16="http://schemas.microsoft.com/office/drawing/2014/main" xmlns="" id="{5C42FBF4-0BB4-DD49-9B92-5E7574D7E075}"/>
              </a:ext>
            </a:extLst>
          </p:cNvPr>
          <p:cNvSpPr txBox="1"/>
          <p:nvPr/>
        </p:nvSpPr>
        <p:spPr>
          <a:xfrm>
            <a:off x="2886419" y="4174037"/>
            <a:ext cx="1082348" cy="307777"/>
          </a:xfrm>
          <a:prstGeom prst="rect">
            <a:avLst/>
          </a:prstGeom>
          <a:noFill/>
        </p:spPr>
        <p:txBody>
          <a:bodyPr wrap="none" rtlCol="0">
            <a:spAutoFit/>
          </a:bodyPr>
          <a:lstStyle/>
          <a:p>
            <a:r>
              <a:rPr kumimoji="1" lang="zh-CN" altLang="en-US" sz="1400" dirty="0">
                <a:solidFill>
                  <a:srgbClr val="002060"/>
                </a:solidFill>
                <a:latin typeface="Microsoft YaHei" panose="020B0503020204020204" pitchFamily="34" charset="-122"/>
                <a:ea typeface="Microsoft YaHei" panose="020B0503020204020204" pitchFamily="34" charset="-122"/>
              </a:rPr>
              <a:t>容器化部署</a:t>
            </a:r>
          </a:p>
        </p:txBody>
      </p:sp>
    </p:spTree>
    <p:extLst>
      <p:ext uri="{BB962C8B-B14F-4D97-AF65-F5344CB8AC3E}">
        <p14:creationId xmlns:p14="http://schemas.microsoft.com/office/powerpoint/2010/main" val="178029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par>
                                <p:cTn id="58" presetID="10" presetClass="entr" presetSubtype="0"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par>
                                <p:cTn id="61" presetID="10" presetClass="entr" presetSubtype="0"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par>
                                <p:cTn id="64" presetID="10" presetClass="entr" presetSubtype="0" fill="hold"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par>
                                <p:cTn id="67" presetID="10"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par>
                                <p:cTn id="70" presetID="10" presetClass="entr" presetSubtype="0" fill="hold"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par>
                                <p:cTn id="73" presetID="10" presetClass="entr" presetSubtype="0" fill="hold" nodeType="with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fade">
                                      <p:cBhvr>
                                        <p:cTn id="75" dur="500"/>
                                        <p:tgtEl>
                                          <p:spTgt spid="87"/>
                                        </p:tgtEl>
                                      </p:cBhvr>
                                    </p:animEffect>
                                  </p:childTnLst>
                                </p:cTn>
                              </p:par>
                              <p:par>
                                <p:cTn id="76" presetID="10" presetClass="entr" presetSubtype="0" fill="hold" nodeType="withEffect">
                                  <p:stCondLst>
                                    <p:cond delay="0"/>
                                  </p:stCondLst>
                                  <p:childTnLst>
                                    <p:set>
                                      <p:cBhvr>
                                        <p:cTn id="77" dur="1" fill="hold">
                                          <p:stCondLst>
                                            <p:cond delay="0"/>
                                          </p:stCondLst>
                                        </p:cTn>
                                        <p:tgtEl>
                                          <p:spTgt spid="88"/>
                                        </p:tgtEl>
                                        <p:attrNameLst>
                                          <p:attrName>style.visibility</p:attrName>
                                        </p:attrNameLst>
                                      </p:cBhvr>
                                      <p:to>
                                        <p:strVal val="visible"/>
                                      </p:to>
                                    </p:set>
                                    <p:animEffect transition="in" filter="fade">
                                      <p:cBhvr>
                                        <p:cTn id="78" dur="500"/>
                                        <p:tgtEl>
                                          <p:spTgt spid="8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fade">
                                      <p:cBhvr>
                                        <p:cTn id="83" dur="500"/>
                                        <p:tgtEl>
                                          <p:spTgt spid="71"/>
                                        </p:tgtEl>
                                      </p:cBhvr>
                                    </p:animEffec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par>
                                <p:cTn id="91" presetID="10" presetClass="entr" presetSubtype="0" fill="hold"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childTnLst>
                                </p:cTn>
                              </p:par>
                            </p:childTnLst>
                          </p:cTn>
                        </p:par>
                        <p:par>
                          <p:cTn id="94" fill="hold">
                            <p:stCondLst>
                              <p:cond delay="1000"/>
                            </p:stCondLst>
                            <p:childTnLst>
                              <p:par>
                                <p:cTn id="95" presetID="42" presetClass="path" presetSubtype="0" accel="50000" decel="50000" fill="hold" nodeType="afterEffect">
                                  <p:stCondLst>
                                    <p:cond delay="0"/>
                                  </p:stCondLst>
                                  <p:childTnLst>
                                    <p:animMotion origin="layout" path="M 3.61111E-6 1.11022E-16 L -0.3665 -0.03102 " pathEditMode="relative" rAng="0" ptsTypes="AA">
                                      <p:cBhvr>
                                        <p:cTn id="96" dur="1400" fill="hold"/>
                                        <p:tgtEl>
                                          <p:spTgt spid="47"/>
                                        </p:tgtEl>
                                        <p:attrNameLst>
                                          <p:attrName>ppt_x</p:attrName>
                                          <p:attrName>ppt_y</p:attrName>
                                        </p:attrNameLst>
                                      </p:cBhvr>
                                      <p:rCtr x="-18333" y="-1551"/>
                                    </p:animMotion>
                                  </p:childTnLst>
                                </p:cTn>
                              </p:par>
                            </p:childTnLst>
                          </p:cTn>
                        </p:par>
                        <p:par>
                          <p:cTn id="97" fill="hold">
                            <p:stCondLst>
                              <p:cond delay="2400"/>
                            </p:stCondLst>
                            <p:childTnLst>
                              <p:par>
                                <p:cTn id="98" presetID="10" presetClass="exit" presetSubtype="0" fill="hold" nodeType="afterEffect">
                                  <p:stCondLst>
                                    <p:cond delay="0"/>
                                  </p:stCondLst>
                                  <p:childTnLst>
                                    <p:animEffect transition="out" filter="fade">
                                      <p:cBhvr>
                                        <p:cTn id="99" dur="500"/>
                                        <p:tgtEl>
                                          <p:spTgt spid="47"/>
                                        </p:tgtEl>
                                      </p:cBhvr>
                                    </p:animEffect>
                                    <p:set>
                                      <p:cBhvr>
                                        <p:cTn id="100" dur="1" fill="hold">
                                          <p:stCondLst>
                                            <p:cond delay="499"/>
                                          </p:stCondLst>
                                        </p:cTn>
                                        <p:tgtEl>
                                          <p:spTgt spid="47"/>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500"/>
                                        <p:tgtEl>
                                          <p:spTgt spid="7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fade">
                                      <p:cBhvr>
                                        <p:cTn id="108" dur="500"/>
                                        <p:tgtEl>
                                          <p:spTgt spid="80"/>
                                        </p:tgtEl>
                                      </p:cBhvr>
                                    </p:animEffect>
                                  </p:childTnLst>
                                </p:cTn>
                              </p:par>
                              <p:par>
                                <p:cTn id="109" presetID="10" presetClass="entr" presetSubtype="0" fill="hold" nodeType="with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fade">
                                      <p:cBhvr>
                                        <p:cTn id="111" dur="500"/>
                                        <p:tgtEl>
                                          <p:spTgt spid="81"/>
                                        </p:tgtEl>
                                      </p:cBhvr>
                                    </p:animEffect>
                                  </p:childTnLst>
                                </p:cTn>
                              </p:par>
                              <p:par>
                                <p:cTn id="112" presetID="10" presetClass="entr" presetSubtype="0" fill="hold" nodeType="withEffect">
                                  <p:stCondLst>
                                    <p:cond delay="0"/>
                                  </p:stCondLst>
                                  <p:childTnLst>
                                    <p:set>
                                      <p:cBhvr>
                                        <p:cTn id="113" dur="1" fill="hold">
                                          <p:stCondLst>
                                            <p:cond delay="0"/>
                                          </p:stCondLst>
                                        </p:cTn>
                                        <p:tgtEl>
                                          <p:spTgt spid="82"/>
                                        </p:tgtEl>
                                        <p:attrNameLst>
                                          <p:attrName>style.visibility</p:attrName>
                                        </p:attrNameLst>
                                      </p:cBhvr>
                                      <p:to>
                                        <p:strVal val="visible"/>
                                      </p:to>
                                    </p:set>
                                    <p:animEffect transition="in" filter="fade">
                                      <p:cBhvr>
                                        <p:cTn id="114" dur="500"/>
                                        <p:tgtEl>
                                          <p:spTgt spid="82"/>
                                        </p:tgtEl>
                                      </p:cBhvr>
                                    </p:animEffect>
                                  </p:childTnLst>
                                </p:cTn>
                              </p:par>
                              <p:par>
                                <p:cTn id="115" presetID="10" presetClass="entr" presetSubtype="0" fill="hold" nodeType="with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par>
                                <p:cTn id="118" presetID="10"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animEffect transition="in" filter="fade">
                                      <p:cBhvr>
                                        <p:cTn id="120" dur="500"/>
                                        <p:tgtEl>
                                          <p:spTgt spid="84"/>
                                        </p:tgtEl>
                                      </p:cBhvr>
                                    </p:animEffect>
                                  </p:childTnLst>
                                </p:cTn>
                              </p:par>
                              <p:par>
                                <p:cTn id="121" presetID="10" presetClass="entr" presetSubtype="0" fill="hold" nodeType="withEffect">
                                  <p:stCondLst>
                                    <p:cond delay="0"/>
                                  </p:stCondLst>
                                  <p:childTnLst>
                                    <p:set>
                                      <p:cBhvr>
                                        <p:cTn id="122" dur="1" fill="hold">
                                          <p:stCondLst>
                                            <p:cond delay="0"/>
                                          </p:stCondLst>
                                        </p:cTn>
                                        <p:tgtEl>
                                          <p:spTgt spid="86"/>
                                        </p:tgtEl>
                                        <p:attrNameLst>
                                          <p:attrName>style.visibility</p:attrName>
                                        </p:attrNameLst>
                                      </p:cBhvr>
                                      <p:to>
                                        <p:strVal val="visible"/>
                                      </p:to>
                                    </p:set>
                                    <p:animEffect transition="in" filter="fade">
                                      <p:cBhvr>
                                        <p:cTn id="123" dur="500"/>
                                        <p:tgtEl>
                                          <p:spTgt spid="8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fade">
                                      <p:cBhvr>
                                        <p:cTn id="126" dur="500"/>
                                        <p:tgtEl>
                                          <p:spTgt spid="73"/>
                                        </p:tgtEl>
                                      </p:cBhvr>
                                    </p:animEffect>
                                  </p:childTnLst>
                                </p:cTn>
                              </p:par>
                            </p:childTnLst>
                          </p:cTn>
                        </p:par>
                        <p:par>
                          <p:cTn id="127" fill="hold">
                            <p:stCondLst>
                              <p:cond delay="500"/>
                            </p:stCondLst>
                            <p:childTnLst>
                              <p:par>
                                <p:cTn id="128" presetID="10" presetClass="entr" presetSubtype="0" fill="hold" grpId="0" nodeType="after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fade">
                                      <p:cBhvr>
                                        <p:cTn id="130" dur="500"/>
                                        <p:tgtEl>
                                          <p:spTgt spid="74"/>
                                        </p:tgtEl>
                                      </p:cBhvr>
                                    </p:animEffect>
                                  </p:childTnLst>
                                </p:cTn>
                              </p:par>
                              <p:par>
                                <p:cTn id="131" presetID="10" presetClass="entr" presetSubtype="0" fill="hold" nodeType="with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fade">
                                      <p:cBhvr>
                                        <p:cTn id="133" dur="500"/>
                                        <p:tgtEl>
                                          <p:spTgt spid="63"/>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Effect transition="in" filter="fade">
                                      <p:cBhvr>
                                        <p:cTn id="136" dur="500"/>
                                        <p:tgtEl>
                                          <p:spTgt spid="64"/>
                                        </p:tgtEl>
                                      </p:cBhvr>
                                    </p:animEffect>
                                  </p:childTnLst>
                                </p:cTn>
                              </p:par>
                              <p:par>
                                <p:cTn id="137" presetID="10" presetClass="entr" presetSubtype="0" fill="hold" nodeType="with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fade">
                                      <p:cBhvr>
                                        <p:cTn id="139" dur="500"/>
                                        <p:tgtEl>
                                          <p:spTgt spid="66"/>
                                        </p:tgtEl>
                                      </p:cBhvr>
                                    </p:animEffect>
                                  </p:childTnLst>
                                </p:cTn>
                              </p:par>
                            </p:childTnLst>
                          </p:cTn>
                        </p:par>
                        <p:par>
                          <p:cTn id="140" fill="hold">
                            <p:stCondLst>
                              <p:cond delay="1000"/>
                            </p:stCondLst>
                            <p:childTnLst>
                              <p:par>
                                <p:cTn id="141" presetID="42" presetClass="path" presetSubtype="0" accel="50000" decel="50000" fill="hold" nodeType="afterEffect">
                                  <p:stCondLst>
                                    <p:cond delay="0"/>
                                  </p:stCondLst>
                                  <p:childTnLst>
                                    <p:animMotion origin="layout" path="M 0.00087 3.7037E-6 L 0.36736 -0.00903 " pathEditMode="relative" rAng="0" ptsTypes="AA">
                                      <p:cBhvr>
                                        <p:cTn id="142" dur="2000" fill="hold"/>
                                        <p:tgtEl>
                                          <p:spTgt spid="86"/>
                                        </p:tgtEl>
                                        <p:attrNameLst>
                                          <p:attrName>ppt_x</p:attrName>
                                          <p:attrName>ppt_y</p:attrName>
                                        </p:attrNameLst>
                                      </p:cBhvr>
                                      <p:rCtr x="18316" y="-463"/>
                                    </p:animMotion>
                                  </p:childTnLst>
                                </p:cTn>
                              </p:par>
                              <p:par>
                                <p:cTn id="143" presetID="42" presetClass="path" presetSubtype="0" accel="50000" decel="50000" fill="hold" nodeType="withEffect">
                                  <p:stCondLst>
                                    <p:cond delay="0"/>
                                  </p:stCondLst>
                                  <p:childTnLst>
                                    <p:animMotion origin="layout" path="M -3.05556E-6 7.40741E-7 L 0.40833 -0.09676 " pathEditMode="relative" rAng="0" ptsTypes="AA">
                                      <p:cBhvr>
                                        <p:cTn id="144" dur="2000" fill="hold"/>
                                        <p:tgtEl>
                                          <p:spTgt spid="84"/>
                                        </p:tgtEl>
                                        <p:attrNameLst>
                                          <p:attrName>ppt_x</p:attrName>
                                          <p:attrName>ppt_y</p:attrName>
                                        </p:attrNameLst>
                                      </p:cBhvr>
                                      <p:rCtr x="20503" y="-4884"/>
                                    </p:animMotion>
                                  </p:childTnLst>
                                </p:cTn>
                              </p:par>
                            </p:childTnLst>
                          </p:cTn>
                        </p:par>
                        <p:par>
                          <p:cTn id="145" fill="hold">
                            <p:stCondLst>
                              <p:cond delay="3000"/>
                            </p:stCondLst>
                            <p:childTnLst>
                              <p:par>
                                <p:cTn id="146" presetID="10" presetClass="exit" presetSubtype="0" fill="hold" nodeType="afterEffect">
                                  <p:stCondLst>
                                    <p:cond delay="0"/>
                                  </p:stCondLst>
                                  <p:childTnLst>
                                    <p:animEffect transition="out" filter="fade">
                                      <p:cBhvr>
                                        <p:cTn id="147" dur="500"/>
                                        <p:tgtEl>
                                          <p:spTgt spid="84"/>
                                        </p:tgtEl>
                                      </p:cBhvr>
                                    </p:animEffect>
                                    <p:set>
                                      <p:cBhvr>
                                        <p:cTn id="148" dur="1" fill="hold">
                                          <p:stCondLst>
                                            <p:cond delay="499"/>
                                          </p:stCondLst>
                                        </p:cTn>
                                        <p:tgtEl>
                                          <p:spTgt spid="84"/>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86"/>
                                        </p:tgtEl>
                                      </p:cBhvr>
                                    </p:animEffect>
                                    <p:set>
                                      <p:cBhvr>
                                        <p:cTn id="151" dur="1" fill="hold">
                                          <p:stCondLst>
                                            <p:cond delay="499"/>
                                          </p:stCondLst>
                                        </p:cTn>
                                        <p:tgtEl>
                                          <p:spTgt spid="86"/>
                                        </p:tgtEl>
                                        <p:attrNameLst>
                                          <p:attrName>style.visibility</p:attrName>
                                        </p:attrNameLst>
                                      </p:cBhvr>
                                      <p:to>
                                        <p:strVal val="hidden"/>
                                      </p:to>
                                    </p:set>
                                  </p:childTnLst>
                                </p:cTn>
                              </p:par>
                              <p:par>
                                <p:cTn id="152" presetID="10" presetClass="entr" presetSubtype="0" fill="hold" nodeType="withEffect">
                                  <p:stCondLst>
                                    <p:cond delay="0"/>
                                  </p:stCondLst>
                                  <p:childTnLst>
                                    <p:set>
                                      <p:cBhvr>
                                        <p:cTn id="153" dur="1" fill="hold">
                                          <p:stCondLst>
                                            <p:cond delay="0"/>
                                          </p:stCondLst>
                                        </p:cTn>
                                        <p:tgtEl>
                                          <p:spTgt spid="89"/>
                                        </p:tgtEl>
                                        <p:attrNameLst>
                                          <p:attrName>style.visibility</p:attrName>
                                        </p:attrNameLst>
                                      </p:cBhvr>
                                      <p:to>
                                        <p:strVal val="visible"/>
                                      </p:to>
                                    </p:set>
                                    <p:animEffect transition="in" filter="fade">
                                      <p:cBhvr>
                                        <p:cTn id="154" dur="500"/>
                                        <p:tgtEl>
                                          <p:spTgt spid="89"/>
                                        </p:tgtEl>
                                      </p:cBhvr>
                                    </p:animEffect>
                                  </p:childTnLst>
                                </p:cTn>
                              </p:par>
                              <p:par>
                                <p:cTn id="155" presetID="10" presetClass="entr" presetSubtype="0" fill="hold" nodeType="withEffect">
                                  <p:stCondLst>
                                    <p:cond delay="0"/>
                                  </p:stCondLst>
                                  <p:childTnLst>
                                    <p:set>
                                      <p:cBhvr>
                                        <p:cTn id="156" dur="1" fill="hold">
                                          <p:stCondLst>
                                            <p:cond delay="0"/>
                                          </p:stCondLst>
                                        </p:cTn>
                                        <p:tgtEl>
                                          <p:spTgt spid="90"/>
                                        </p:tgtEl>
                                        <p:attrNameLst>
                                          <p:attrName>style.visibility</p:attrName>
                                        </p:attrNameLst>
                                      </p:cBhvr>
                                      <p:to>
                                        <p:strVal val="visible"/>
                                      </p:to>
                                    </p:set>
                                    <p:animEffect transition="in" filter="fade">
                                      <p:cBhvr>
                                        <p:cTn id="15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5" grpId="0"/>
      <p:bldP spid="21" grpId="0" animBg="1"/>
      <p:bldP spid="40" grpId="0" animBg="1"/>
      <p:bldP spid="41" grpId="0"/>
      <p:bldP spid="64" grpId="0"/>
      <p:bldP spid="69" grpId="0" animBg="1"/>
      <p:bldP spid="70" grpId="0" animBg="1"/>
      <p:bldP spid="71" grpId="0"/>
      <p:bldP spid="73" grpId="0"/>
      <p:bldP spid="74" grpId="0"/>
      <p:bldP spid="80"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4025" y="975600"/>
            <a:ext cx="8372163" cy="574183"/>
          </a:xfrm>
        </p:spPr>
        <p:txBody>
          <a:bodyPr>
            <a:norm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微服务部署模式：</a:t>
            </a:r>
            <a:r>
              <a:rPr lang="en-US" altLang="zh-CN" dirty="0" err="1">
                <a:latin typeface="Arial" panose="020B0604020202020204" pitchFamily="34" charset="0"/>
                <a:ea typeface="黑体" panose="02010609060101010101" pitchFamily="49" charset="-122"/>
                <a:cs typeface="Arial" panose="020B0604020202020204" pitchFamily="34" charset="0"/>
              </a:rPr>
              <a:t>Serverless</a:t>
            </a:r>
            <a:r>
              <a:rPr lang="en-US" altLang="zh-CN" dirty="0">
                <a:latin typeface="Arial" panose="020B0604020202020204" pitchFamily="34" charset="0"/>
                <a:ea typeface="黑体" panose="02010609060101010101" pitchFamily="49" charset="-122"/>
                <a:cs typeface="Arial" panose="020B0604020202020204" pitchFamily="34" charset="0"/>
              </a:rPr>
              <a:t>-based</a:t>
            </a:r>
            <a:endParaRPr lang="en-US" altLang="zh-CN" dirty="0">
              <a:latin typeface="黑体" panose="02010609060101010101" pitchFamily="49" charset="-122"/>
              <a:ea typeface="黑体" panose="02010609060101010101" pitchFamily="49" charset="-122"/>
              <a:cs typeface="Arial" panose="020B0604020202020204" pitchFamily="34" charset="0"/>
            </a:endParaRPr>
          </a:p>
        </p:txBody>
      </p:sp>
      <p:grpSp>
        <p:nvGrpSpPr>
          <p:cNvPr id="98" name="组合 97">
            <a:extLst>
              <a:ext uri="{FF2B5EF4-FFF2-40B4-BE49-F238E27FC236}">
                <a16:creationId xmlns:a16="http://schemas.microsoft.com/office/drawing/2014/main" xmlns="" id="{66CDCE37-83A8-42A7-B55B-E4146B4C52C6}"/>
              </a:ext>
            </a:extLst>
          </p:cNvPr>
          <p:cNvGrpSpPr/>
          <p:nvPr/>
        </p:nvGrpSpPr>
        <p:grpSpPr>
          <a:xfrm>
            <a:off x="964957" y="5713023"/>
            <a:ext cx="7295337" cy="433851"/>
            <a:chOff x="198019" y="6210232"/>
            <a:chExt cx="8572500" cy="865985"/>
          </a:xfrm>
        </p:grpSpPr>
        <p:sp>
          <p:nvSpPr>
            <p:cNvPr id="10" name="矩形: 圆角 9">
              <a:extLst>
                <a:ext uri="{FF2B5EF4-FFF2-40B4-BE49-F238E27FC236}">
                  <a16:creationId xmlns:a16="http://schemas.microsoft.com/office/drawing/2014/main" xmlns="" id="{F80805B2-5DF0-41AD-BE48-A1CB8E8888E3}"/>
                </a:ext>
              </a:extLst>
            </p:cNvPr>
            <p:cNvSpPr/>
            <p:nvPr/>
          </p:nvSpPr>
          <p:spPr>
            <a:xfrm>
              <a:off x="198019" y="6210232"/>
              <a:ext cx="8572500" cy="865985"/>
            </a:xfrm>
            <a:prstGeom prst="roundRect">
              <a:avLst/>
            </a:prstGeom>
            <a:solidFill>
              <a:schemeClr val="bg1">
                <a:lumMod val="95000"/>
              </a:schemeClr>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黑体" panose="02010609060101010101" pitchFamily="49" charset="-122"/>
                <a:ea typeface="黑体" panose="02010609060101010101" pitchFamily="49" charset="-122"/>
              </a:endParaRPr>
            </a:p>
          </p:txBody>
        </p:sp>
        <p:sp>
          <p:nvSpPr>
            <p:cNvPr id="11" name="矩形 10">
              <a:extLst>
                <a:ext uri="{FF2B5EF4-FFF2-40B4-BE49-F238E27FC236}">
                  <a16:creationId xmlns:a16="http://schemas.microsoft.com/office/drawing/2014/main" xmlns="" id="{645627CF-F7B5-4A11-97FA-716967D34A07}"/>
                </a:ext>
              </a:extLst>
            </p:cNvPr>
            <p:cNvSpPr/>
            <p:nvPr/>
          </p:nvSpPr>
          <p:spPr>
            <a:xfrm>
              <a:off x="1692939" y="6402758"/>
              <a:ext cx="1486156" cy="499619"/>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服务器</a:t>
              </a:r>
              <a:endParaRPr lang="en-US" sz="1200" dirty="0">
                <a:solidFill>
                  <a:schemeClr val="tx1"/>
                </a:solidFill>
                <a:latin typeface="黑体" panose="02010609060101010101" pitchFamily="49" charset="-122"/>
                <a:ea typeface="黑体" panose="02010609060101010101" pitchFamily="49" charset="-122"/>
              </a:endParaRPr>
            </a:p>
          </p:txBody>
        </p:sp>
        <p:sp>
          <p:nvSpPr>
            <p:cNvPr id="12" name="矩形 11">
              <a:extLst>
                <a:ext uri="{FF2B5EF4-FFF2-40B4-BE49-F238E27FC236}">
                  <a16:creationId xmlns:a16="http://schemas.microsoft.com/office/drawing/2014/main" xmlns="" id="{4A75FCC5-F953-4BA7-9CD9-2FD78DB6243C}"/>
                </a:ext>
              </a:extLst>
            </p:cNvPr>
            <p:cNvSpPr/>
            <p:nvPr/>
          </p:nvSpPr>
          <p:spPr>
            <a:xfrm>
              <a:off x="3595445" y="6399636"/>
              <a:ext cx="1482044" cy="499619"/>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网络</a:t>
              </a:r>
              <a:endParaRPr lang="en-US" sz="1200" dirty="0">
                <a:solidFill>
                  <a:schemeClr val="tx1"/>
                </a:solidFill>
                <a:latin typeface="黑体" panose="02010609060101010101" pitchFamily="49" charset="-122"/>
                <a:ea typeface="黑体" panose="02010609060101010101" pitchFamily="49" charset="-122"/>
              </a:endParaRPr>
            </a:p>
          </p:txBody>
        </p:sp>
        <p:sp>
          <p:nvSpPr>
            <p:cNvPr id="13" name="矩形 12">
              <a:extLst>
                <a:ext uri="{FF2B5EF4-FFF2-40B4-BE49-F238E27FC236}">
                  <a16:creationId xmlns:a16="http://schemas.microsoft.com/office/drawing/2014/main" xmlns="" id="{32E49C50-4302-42D6-9698-1D8B1B706F0B}"/>
                </a:ext>
              </a:extLst>
            </p:cNvPr>
            <p:cNvSpPr/>
            <p:nvPr/>
          </p:nvSpPr>
          <p:spPr>
            <a:xfrm>
              <a:off x="5402938" y="6395253"/>
              <a:ext cx="1451728" cy="499620"/>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存储器</a:t>
              </a:r>
              <a:endParaRPr lang="en-US" sz="1200" dirty="0">
                <a:solidFill>
                  <a:schemeClr val="tx1"/>
                </a:solidFill>
                <a:latin typeface="黑体" panose="02010609060101010101" pitchFamily="49" charset="-122"/>
                <a:ea typeface="黑体" panose="02010609060101010101" pitchFamily="49" charset="-122"/>
              </a:endParaRPr>
            </a:p>
          </p:txBody>
        </p:sp>
        <p:sp>
          <p:nvSpPr>
            <p:cNvPr id="14" name="矩形 13">
              <a:extLst>
                <a:ext uri="{FF2B5EF4-FFF2-40B4-BE49-F238E27FC236}">
                  <a16:creationId xmlns:a16="http://schemas.microsoft.com/office/drawing/2014/main" xmlns="" id="{21A04DBA-8F85-4386-B909-46ABC4332D21}"/>
                </a:ext>
              </a:extLst>
            </p:cNvPr>
            <p:cNvSpPr/>
            <p:nvPr/>
          </p:nvSpPr>
          <p:spPr>
            <a:xfrm>
              <a:off x="7159943" y="6393414"/>
              <a:ext cx="1490352" cy="499619"/>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加速器</a:t>
              </a:r>
              <a:endParaRPr lang="en-US" sz="1200" dirty="0">
                <a:solidFill>
                  <a:schemeClr val="tx1"/>
                </a:solidFill>
                <a:latin typeface="黑体" panose="02010609060101010101" pitchFamily="49" charset="-122"/>
                <a:ea typeface="黑体" panose="02010609060101010101" pitchFamily="49" charset="-122"/>
              </a:endParaRPr>
            </a:p>
          </p:txBody>
        </p:sp>
        <p:sp>
          <p:nvSpPr>
            <p:cNvPr id="15" name="文本框 14">
              <a:extLst>
                <a:ext uri="{FF2B5EF4-FFF2-40B4-BE49-F238E27FC236}">
                  <a16:creationId xmlns:a16="http://schemas.microsoft.com/office/drawing/2014/main" xmlns="" id="{6E5A336E-DC32-47F1-9604-217CF08B80BC}"/>
                </a:ext>
              </a:extLst>
            </p:cNvPr>
            <p:cNvSpPr txBox="1"/>
            <p:nvPr/>
          </p:nvSpPr>
          <p:spPr>
            <a:xfrm>
              <a:off x="329409" y="6332072"/>
              <a:ext cx="1136498" cy="498251"/>
            </a:xfrm>
            <a:prstGeom prst="rect">
              <a:avLst/>
            </a:prstGeom>
            <a:noFill/>
          </p:spPr>
          <p:txBody>
            <a:bodyPr wrap="square" rtlCol="0">
              <a:spAutoFit/>
            </a:bodyPr>
            <a:lstStyle/>
            <a:p>
              <a:pPr algn="ctr"/>
              <a:r>
                <a:rPr lang="zh-CN" altLang="en-US" b="1" dirty="0">
                  <a:latin typeface="黑体" panose="02010609060101010101" pitchFamily="49" charset="-122"/>
                  <a:ea typeface="黑体" panose="02010609060101010101" pitchFamily="49" charset="-122"/>
                </a:rPr>
                <a:t>硬件</a:t>
              </a:r>
              <a:endParaRPr lang="en-US" b="1" dirty="0">
                <a:latin typeface="黑体" panose="02010609060101010101" pitchFamily="49" charset="-122"/>
                <a:ea typeface="黑体" panose="02010609060101010101" pitchFamily="49" charset="-122"/>
              </a:endParaRPr>
            </a:p>
          </p:txBody>
        </p:sp>
      </p:grpSp>
      <p:grpSp>
        <p:nvGrpSpPr>
          <p:cNvPr id="97" name="组合 96">
            <a:extLst>
              <a:ext uri="{FF2B5EF4-FFF2-40B4-BE49-F238E27FC236}">
                <a16:creationId xmlns:a16="http://schemas.microsoft.com/office/drawing/2014/main" xmlns="" id="{85108923-A05A-4A67-8D0A-90C0AA583C93}"/>
              </a:ext>
            </a:extLst>
          </p:cNvPr>
          <p:cNvGrpSpPr/>
          <p:nvPr/>
        </p:nvGrpSpPr>
        <p:grpSpPr>
          <a:xfrm>
            <a:off x="964957" y="4990509"/>
            <a:ext cx="7309699" cy="455983"/>
            <a:chOff x="303799" y="5175071"/>
            <a:chExt cx="8589376" cy="865985"/>
          </a:xfrm>
        </p:grpSpPr>
        <p:sp>
          <p:nvSpPr>
            <p:cNvPr id="22" name="矩形: 圆角 21">
              <a:extLst>
                <a:ext uri="{FF2B5EF4-FFF2-40B4-BE49-F238E27FC236}">
                  <a16:creationId xmlns:a16="http://schemas.microsoft.com/office/drawing/2014/main" xmlns="" id="{E6AF1E43-FD0B-4EB3-8166-7172A5CC7DED}"/>
                </a:ext>
              </a:extLst>
            </p:cNvPr>
            <p:cNvSpPr/>
            <p:nvPr/>
          </p:nvSpPr>
          <p:spPr>
            <a:xfrm>
              <a:off x="303799" y="5175071"/>
              <a:ext cx="8589376" cy="865985"/>
            </a:xfrm>
            <a:prstGeom prst="roundRect">
              <a:avLst/>
            </a:prstGeom>
            <a:solidFill>
              <a:schemeClr val="bg1">
                <a:lumMod val="95000"/>
              </a:schemeClr>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黑体" panose="02010609060101010101" pitchFamily="49" charset="-122"/>
                <a:ea typeface="黑体" panose="02010609060101010101" pitchFamily="49" charset="-122"/>
              </a:endParaRPr>
            </a:p>
          </p:txBody>
        </p:sp>
        <p:sp>
          <p:nvSpPr>
            <p:cNvPr id="23" name="矩形 22">
              <a:extLst>
                <a:ext uri="{FF2B5EF4-FFF2-40B4-BE49-F238E27FC236}">
                  <a16:creationId xmlns:a16="http://schemas.microsoft.com/office/drawing/2014/main" xmlns="" id="{635EA227-DA55-4EC0-BC16-7CE00312899F}"/>
                </a:ext>
              </a:extLst>
            </p:cNvPr>
            <p:cNvSpPr/>
            <p:nvPr/>
          </p:nvSpPr>
          <p:spPr>
            <a:xfrm>
              <a:off x="1809240" y="5373792"/>
              <a:ext cx="1475635" cy="499620"/>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容器引擎</a:t>
              </a:r>
              <a:endParaRPr lang="en-US" sz="1200" dirty="0">
                <a:solidFill>
                  <a:schemeClr val="tx1"/>
                </a:solidFill>
                <a:latin typeface="黑体" panose="02010609060101010101" pitchFamily="49" charset="-122"/>
                <a:ea typeface="黑体" panose="02010609060101010101" pitchFamily="49" charset="-122"/>
              </a:endParaRPr>
            </a:p>
          </p:txBody>
        </p:sp>
        <p:sp>
          <p:nvSpPr>
            <p:cNvPr id="24" name="文本框 23">
              <a:extLst>
                <a:ext uri="{FF2B5EF4-FFF2-40B4-BE49-F238E27FC236}">
                  <a16:creationId xmlns:a16="http://schemas.microsoft.com/office/drawing/2014/main" xmlns="" id="{FAF99E96-479B-421B-A74B-628C5BBBE89A}"/>
                </a:ext>
              </a:extLst>
            </p:cNvPr>
            <p:cNvSpPr txBox="1"/>
            <p:nvPr/>
          </p:nvSpPr>
          <p:spPr>
            <a:xfrm>
              <a:off x="430461" y="5313201"/>
              <a:ext cx="1136498" cy="474068"/>
            </a:xfrm>
            <a:prstGeom prst="rect">
              <a:avLst/>
            </a:prstGeom>
            <a:noFill/>
          </p:spPr>
          <p:txBody>
            <a:bodyPr wrap="square" rtlCol="0">
              <a:spAutoFit/>
            </a:bodyPr>
            <a:lstStyle/>
            <a:p>
              <a:pPr algn="ctr"/>
              <a:r>
                <a:rPr lang="zh-CN" altLang="en-US" b="1" dirty="0">
                  <a:latin typeface="黑体" panose="02010609060101010101" pitchFamily="49" charset="-122"/>
                  <a:ea typeface="黑体" panose="02010609060101010101" pitchFamily="49" charset="-122"/>
                </a:rPr>
                <a:t>云平台</a:t>
              </a:r>
              <a:endParaRPr lang="en-US" b="1" dirty="0">
                <a:latin typeface="黑体" panose="02010609060101010101" pitchFamily="49" charset="-122"/>
                <a:ea typeface="黑体" panose="02010609060101010101" pitchFamily="49" charset="-122"/>
              </a:endParaRPr>
            </a:p>
          </p:txBody>
        </p:sp>
        <p:sp>
          <p:nvSpPr>
            <p:cNvPr id="32" name="矩形 31">
              <a:extLst>
                <a:ext uri="{FF2B5EF4-FFF2-40B4-BE49-F238E27FC236}">
                  <a16:creationId xmlns:a16="http://schemas.microsoft.com/office/drawing/2014/main" xmlns="" id="{427AB4C9-1F13-4856-B9D2-9093890F8D68}"/>
                </a:ext>
              </a:extLst>
            </p:cNvPr>
            <p:cNvSpPr/>
            <p:nvPr/>
          </p:nvSpPr>
          <p:spPr>
            <a:xfrm>
              <a:off x="3701224" y="5375986"/>
              <a:ext cx="1475635" cy="499620"/>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存储系统</a:t>
              </a:r>
              <a:endParaRPr lang="en-US" sz="1200" dirty="0">
                <a:solidFill>
                  <a:schemeClr val="tx1"/>
                </a:solidFill>
                <a:latin typeface="黑体" panose="02010609060101010101" pitchFamily="49" charset="-122"/>
                <a:ea typeface="黑体" panose="02010609060101010101" pitchFamily="49" charset="-122"/>
              </a:endParaRPr>
            </a:p>
          </p:txBody>
        </p:sp>
        <p:sp>
          <p:nvSpPr>
            <p:cNvPr id="33" name="矩形 32">
              <a:extLst>
                <a:ext uri="{FF2B5EF4-FFF2-40B4-BE49-F238E27FC236}">
                  <a16:creationId xmlns:a16="http://schemas.microsoft.com/office/drawing/2014/main" xmlns="" id="{86DEC1A2-7D6A-4404-B55B-6A13C22ACC75}"/>
                </a:ext>
              </a:extLst>
            </p:cNvPr>
            <p:cNvSpPr/>
            <p:nvPr/>
          </p:nvSpPr>
          <p:spPr>
            <a:xfrm>
              <a:off x="7260144" y="5365453"/>
              <a:ext cx="1487684" cy="499620"/>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性能监控</a:t>
              </a:r>
              <a:endParaRPr lang="en-US" sz="1200" dirty="0">
                <a:solidFill>
                  <a:schemeClr val="tx1"/>
                </a:solidFill>
                <a:latin typeface="黑体" panose="02010609060101010101" pitchFamily="49" charset="-122"/>
                <a:ea typeface="黑体" panose="02010609060101010101" pitchFamily="49" charset="-122"/>
              </a:endParaRPr>
            </a:p>
          </p:txBody>
        </p:sp>
        <p:sp>
          <p:nvSpPr>
            <p:cNvPr id="34" name="矩形 33">
              <a:extLst>
                <a:ext uri="{FF2B5EF4-FFF2-40B4-BE49-F238E27FC236}">
                  <a16:creationId xmlns:a16="http://schemas.microsoft.com/office/drawing/2014/main" xmlns="" id="{CD4B7925-7CBE-4EF2-936F-31CF68CB66AB}"/>
                </a:ext>
              </a:extLst>
            </p:cNvPr>
            <p:cNvSpPr/>
            <p:nvPr/>
          </p:nvSpPr>
          <p:spPr>
            <a:xfrm>
              <a:off x="5526679" y="5370914"/>
              <a:ext cx="1487684" cy="499620"/>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计费系统</a:t>
              </a:r>
              <a:endParaRPr lang="en-US" sz="1200" dirty="0">
                <a:solidFill>
                  <a:schemeClr val="tx1"/>
                </a:solidFill>
                <a:latin typeface="黑体" panose="02010609060101010101" pitchFamily="49" charset="-122"/>
                <a:ea typeface="黑体" panose="02010609060101010101" pitchFamily="49" charset="-122"/>
              </a:endParaRPr>
            </a:p>
          </p:txBody>
        </p:sp>
      </p:grpSp>
      <p:grpSp>
        <p:nvGrpSpPr>
          <p:cNvPr id="99" name="组合 98">
            <a:extLst>
              <a:ext uri="{FF2B5EF4-FFF2-40B4-BE49-F238E27FC236}">
                <a16:creationId xmlns:a16="http://schemas.microsoft.com/office/drawing/2014/main" xmlns="" id="{CC0E1381-160D-408F-A019-C46029D270FC}"/>
              </a:ext>
            </a:extLst>
          </p:cNvPr>
          <p:cNvGrpSpPr/>
          <p:nvPr/>
        </p:nvGrpSpPr>
        <p:grpSpPr>
          <a:xfrm>
            <a:off x="972069" y="3121705"/>
            <a:ext cx="7309698" cy="460234"/>
            <a:chOff x="292695" y="2221725"/>
            <a:chExt cx="8589375" cy="865985"/>
          </a:xfrm>
        </p:grpSpPr>
        <p:sp>
          <p:nvSpPr>
            <p:cNvPr id="37" name="矩形: 圆角 36">
              <a:extLst>
                <a:ext uri="{FF2B5EF4-FFF2-40B4-BE49-F238E27FC236}">
                  <a16:creationId xmlns:a16="http://schemas.microsoft.com/office/drawing/2014/main" xmlns="" id="{2CE4D925-8B8E-4CAD-A4CB-B1E4E393AE69}"/>
                </a:ext>
              </a:extLst>
            </p:cNvPr>
            <p:cNvSpPr/>
            <p:nvPr/>
          </p:nvSpPr>
          <p:spPr>
            <a:xfrm>
              <a:off x="292695" y="2221725"/>
              <a:ext cx="8589375" cy="865985"/>
            </a:xfrm>
            <a:prstGeom prst="roundRect">
              <a:avLst/>
            </a:prstGeom>
            <a:solidFill>
              <a:schemeClr val="bg1">
                <a:lumMod val="95000"/>
              </a:schemeClr>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黑体" panose="02010609060101010101" pitchFamily="49" charset="-122"/>
                <a:ea typeface="黑体" panose="02010609060101010101" pitchFamily="49" charset="-122"/>
              </a:endParaRPr>
            </a:p>
          </p:txBody>
        </p:sp>
        <p:sp>
          <p:nvSpPr>
            <p:cNvPr id="38" name="矩形 37">
              <a:extLst>
                <a:ext uri="{FF2B5EF4-FFF2-40B4-BE49-F238E27FC236}">
                  <a16:creationId xmlns:a16="http://schemas.microsoft.com/office/drawing/2014/main" xmlns="" id="{FDFC3DBA-1454-4255-B37B-81F8D80ED4A2}"/>
                </a:ext>
              </a:extLst>
            </p:cNvPr>
            <p:cNvSpPr/>
            <p:nvPr/>
          </p:nvSpPr>
          <p:spPr>
            <a:xfrm>
              <a:off x="1759533" y="2404287"/>
              <a:ext cx="1512887" cy="499620"/>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黑体" panose="02010609060101010101" pitchFamily="49" charset="-122"/>
                  <a:ea typeface="黑体" panose="02010609060101010101" pitchFamily="49" charset="-122"/>
                </a:rPr>
                <a:t>Web</a:t>
              </a:r>
              <a:r>
                <a:rPr lang="zh-CN" altLang="en-US" sz="1200" dirty="0">
                  <a:solidFill>
                    <a:schemeClr val="tx1"/>
                  </a:solidFill>
                  <a:latin typeface="黑体" panose="02010609060101010101" pitchFamily="49" charset="-122"/>
                  <a:ea typeface="黑体" panose="02010609060101010101" pitchFamily="49" charset="-122"/>
                </a:rPr>
                <a:t>接口</a:t>
              </a:r>
              <a:endParaRPr lang="en-US" sz="1200" dirty="0">
                <a:solidFill>
                  <a:schemeClr val="tx1"/>
                </a:solidFill>
                <a:latin typeface="黑体" panose="02010609060101010101" pitchFamily="49" charset="-122"/>
                <a:ea typeface="黑体" panose="02010609060101010101" pitchFamily="49" charset="-122"/>
              </a:endParaRPr>
            </a:p>
          </p:txBody>
        </p:sp>
        <p:sp>
          <p:nvSpPr>
            <p:cNvPr id="39" name="矩形 38">
              <a:extLst>
                <a:ext uri="{FF2B5EF4-FFF2-40B4-BE49-F238E27FC236}">
                  <a16:creationId xmlns:a16="http://schemas.microsoft.com/office/drawing/2014/main" xmlns="" id="{7D24A285-784C-432B-9E9C-BD33681F3917}"/>
                </a:ext>
              </a:extLst>
            </p:cNvPr>
            <p:cNvSpPr/>
            <p:nvPr/>
          </p:nvSpPr>
          <p:spPr>
            <a:xfrm>
              <a:off x="3681730" y="2392753"/>
              <a:ext cx="1466385" cy="499620"/>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事件数据处理</a:t>
              </a:r>
              <a:endParaRPr lang="en-US" sz="1200" dirty="0">
                <a:solidFill>
                  <a:schemeClr val="tx1"/>
                </a:solidFill>
                <a:latin typeface="黑体" panose="02010609060101010101" pitchFamily="49" charset="-122"/>
                <a:ea typeface="黑体" panose="02010609060101010101" pitchFamily="49" charset="-122"/>
              </a:endParaRPr>
            </a:p>
          </p:txBody>
        </p:sp>
        <p:sp>
          <p:nvSpPr>
            <p:cNvPr id="40" name="矩形 39">
              <a:extLst>
                <a:ext uri="{FF2B5EF4-FFF2-40B4-BE49-F238E27FC236}">
                  <a16:creationId xmlns:a16="http://schemas.microsoft.com/office/drawing/2014/main" xmlns="" id="{E3D08D08-A417-4A87-8526-2383FD259090}"/>
                </a:ext>
              </a:extLst>
            </p:cNvPr>
            <p:cNvSpPr/>
            <p:nvPr/>
          </p:nvSpPr>
          <p:spPr>
            <a:xfrm>
              <a:off x="5488248" y="2396781"/>
              <a:ext cx="3228641" cy="499620"/>
            </a:xfrm>
            <a:prstGeom prst="rect">
              <a:avLst/>
            </a:prstGeom>
            <a:solidFill>
              <a:schemeClr val="bg1"/>
            </a:solidFill>
            <a:ln>
              <a:solidFill>
                <a:srgbClr val="00409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基于无服务器计算的应用</a:t>
              </a:r>
              <a:r>
                <a:rPr lang="en-US" altLang="zh-CN" sz="1200" dirty="0">
                  <a:solidFill>
                    <a:schemeClr val="tx1"/>
                  </a:solidFill>
                  <a:latin typeface="黑体" panose="02010609060101010101" pitchFamily="49" charset="-122"/>
                  <a:ea typeface="黑体" panose="02010609060101010101" pitchFamily="49" charset="-122"/>
                </a:rPr>
                <a:t>……</a:t>
              </a:r>
              <a:endParaRPr lang="en-US" sz="1200" dirty="0">
                <a:solidFill>
                  <a:schemeClr val="tx1"/>
                </a:solidFill>
                <a:latin typeface="黑体" panose="02010609060101010101" pitchFamily="49" charset="-122"/>
                <a:ea typeface="黑体" panose="02010609060101010101" pitchFamily="49" charset="-122"/>
              </a:endParaRPr>
            </a:p>
          </p:txBody>
        </p:sp>
        <p:sp>
          <p:nvSpPr>
            <p:cNvPr id="41" name="文本框 40">
              <a:extLst>
                <a:ext uri="{FF2B5EF4-FFF2-40B4-BE49-F238E27FC236}">
                  <a16:creationId xmlns:a16="http://schemas.microsoft.com/office/drawing/2014/main" xmlns="" id="{E51C6411-A5C4-47E1-A5DD-EAC1642C371F}"/>
                </a:ext>
              </a:extLst>
            </p:cNvPr>
            <p:cNvSpPr txBox="1"/>
            <p:nvPr/>
          </p:nvSpPr>
          <p:spPr>
            <a:xfrm>
              <a:off x="384275" y="2365111"/>
              <a:ext cx="1144280" cy="469689"/>
            </a:xfrm>
            <a:prstGeom prst="rect">
              <a:avLst/>
            </a:prstGeom>
            <a:noFill/>
          </p:spPr>
          <p:txBody>
            <a:bodyPr wrap="square" rtlCol="0">
              <a:spAutoFit/>
            </a:bodyPr>
            <a:lstStyle/>
            <a:p>
              <a:pPr algn="ctr"/>
              <a:r>
                <a:rPr lang="zh-CN" altLang="en-US" b="1" dirty="0">
                  <a:latin typeface="黑体" panose="02010609060101010101" pitchFamily="49" charset="-122"/>
                  <a:ea typeface="黑体" panose="02010609060101010101" pitchFamily="49" charset="-122"/>
                </a:rPr>
                <a:t>应用</a:t>
              </a:r>
              <a:endParaRPr lang="en-US" b="1" dirty="0">
                <a:latin typeface="黑体" panose="02010609060101010101" pitchFamily="49" charset="-122"/>
                <a:ea typeface="黑体" panose="02010609060101010101" pitchFamily="49" charset="-122"/>
              </a:endParaRPr>
            </a:p>
          </p:txBody>
        </p:sp>
      </p:grpSp>
      <p:grpSp>
        <p:nvGrpSpPr>
          <p:cNvPr id="2" name="组合 1">
            <a:extLst>
              <a:ext uri="{FF2B5EF4-FFF2-40B4-BE49-F238E27FC236}">
                <a16:creationId xmlns:a16="http://schemas.microsoft.com/office/drawing/2014/main" xmlns="" id="{E1541785-154B-4D9B-926C-560F92C2E622}"/>
              </a:ext>
            </a:extLst>
          </p:cNvPr>
          <p:cNvGrpSpPr/>
          <p:nvPr/>
        </p:nvGrpSpPr>
        <p:grpSpPr>
          <a:xfrm>
            <a:off x="964957" y="3817707"/>
            <a:ext cx="7316810" cy="905276"/>
            <a:chOff x="191167" y="3497588"/>
            <a:chExt cx="8610332" cy="1379208"/>
          </a:xfrm>
        </p:grpSpPr>
        <p:sp>
          <p:nvSpPr>
            <p:cNvPr id="8" name="矩形: 圆角 7">
              <a:extLst>
                <a:ext uri="{FF2B5EF4-FFF2-40B4-BE49-F238E27FC236}">
                  <a16:creationId xmlns:a16="http://schemas.microsoft.com/office/drawing/2014/main" xmlns="" id="{3D1EA36D-68BC-43C2-8021-221DF36ACF1A}"/>
                </a:ext>
              </a:extLst>
            </p:cNvPr>
            <p:cNvSpPr/>
            <p:nvPr/>
          </p:nvSpPr>
          <p:spPr>
            <a:xfrm>
              <a:off x="191167" y="3497588"/>
              <a:ext cx="8610332" cy="1379208"/>
            </a:xfrm>
            <a:prstGeom prst="roundRect">
              <a:avLst/>
            </a:prstGeom>
            <a:solidFill>
              <a:schemeClr val="accent5">
                <a:lumMod val="20000"/>
                <a:lumOff val="80000"/>
              </a:schemeClr>
            </a:solidFill>
            <a:ln w="25400">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黑体" panose="02010609060101010101" pitchFamily="49" charset="-122"/>
                <a:ea typeface="黑体" panose="02010609060101010101" pitchFamily="49" charset="-122"/>
              </a:endParaRPr>
            </a:p>
          </p:txBody>
        </p:sp>
        <p:sp>
          <p:nvSpPr>
            <p:cNvPr id="9" name="文本框 8">
              <a:extLst>
                <a:ext uri="{FF2B5EF4-FFF2-40B4-BE49-F238E27FC236}">
                  <a16:creationId xmlns:a16="http://schemas.microsoft.com/office/drawing/2014/main" xmlns="" id="{A5437233-82D8-438C-82F5-7B1BDC60B9AF}"/>
                </a:ext>
              </a:extLst>
            </p:cNvPr>
            <p:cNvSpPr txBox="1"/>
            <p:nvPr/>
          </p:nvSpPr>
          <p:spPr>
            <a:xfrm>
              <a:off x="322557" y="3721600"/>
              <a:ext cx="1160594" cy="665528"/>
            </a:xfrm>
            <a:prstGeom prst="rect">
              <a:avLst/>
            </a:prstGeom>
            <a:noFill/>
          </p:spPr>
          <p:txBody>
            <a:bodyPr wrap="square" rtlCol="0">
              <a:spAutoFit/>
            </a:bodyPr>
            <a:lstStyle/>
            <a:p>
              <a:pPr algn="ctr"/>
              <a:r>
                <a:rPr lang="zh-CN" altLang="en-US" b="1" dirty="0">
                  <a:latin typeface="黑体" panose="02010609060101010101" pitchFamily="49" charset="-122"/>
                  <a:ea typeface="黑体" panose="02010609060101010101" pitchFamily="49" charset="-122"/>
                </a:rPr>
                <a:t>无服务器计算</a:t>
              </a:r>
              <a:endParaRPr lang="en-US" b="1" dirty="0">
                <a:latin typeface="黑体" panose="02010609060101010101" pitchFamily="49" charset="-122"/>
                <a:ea typeface="黑体" panose="02010609060101010101" pitchFamily="49" charset="-122"/>
              </a:endParaRPr>
            </a:p>
          </p:txBody>
        </p:sp>
        <p:sp>
          <p:nvSpPr>
            <p:cNvPr id="29" name="矩形 28">
              <a:extLst>
                <a:ext uri="{FF2B5EF4-FFF2-40B4-BE49-F238E27FC236}">
                  <a16:creationId xmlns:a16="http://schemas.microsoft.com/office/drawing/2014/main" xmlns="" id="{143E6CCA-615D-4FF5-A4B7-8F2AB07DD92B}"/>
                </a:ext>
              </a:extLst>
            </p:cNvPr>
            <p:cNvSpPr/>
            <p:nvPr/>
          </p:nvSpPr>
          <p:spPr>
            <a:xfrm>
              <a:off x="1711205" y="3629388"/>
              <a:ext cx="1503840" cy="499620"/>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云函数</a:t>
              </a:r>
              <a:endParaRPr lang="en-US" sz="1200" dirty="0">
                <a:solidFill>
                  <a:schemeClr val="tx1"/>
                </a:solidFill>
                <a:latin typeface="黑体" panose="02010609060101010101" pitchFamily="49" charset="-122"/>
                <a:ea typeface="黑体" panose="02010609060101010101" pitchFamily="49" charset="-122"/>
              </a:endParaRPr>
            </a:p>
          </p:txBody>
        </p:sp>
        <p:sp>
          <p:nvSpPr>
            <p:cNvPr id="30" name="矩形 29">
              <a:extLst>
                <a:ext uri="{FF2B5EF4-FFF2-40B4-BE49-F238E27FC236}">
                  <a16:creationId xmlns:a16="http://schemas.microsoft.com/office/drawing/2014/main" xmlns="" id="{187C8BCD-DA1D-4A23-A36B-AA1A7CAF61D1}"/>
                </a:ext>
              </a:extLst>
            </p:cNvPr>
            <p:cNvSpPr/>
            <p:nvPr/>
          </p:nvSpPr>
          <p:spPr>
            <a:xfrm>
              <a:off x="3631394" y="3642752"/>
              <a:ext cx="1451728" cy="499620"/>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对象存储</a:t>
              </a:r>
              <a:endParaRPr lang="en-US" sz="1200" dirty="0">
                <a:solidFill>
                  <a:schemeClr val="tx1"/>
                </a:solidFill>
                <a:latin typeface="黑体" panose="02010609060101010101" pitchFamily="49" charset="-122"/>
                <a:ea typeface="黑体" panose="02010609060101010101" pitchFamily="49" charset="-122"/>
              </a:endParaRPr>
            </a:p>
          </p:txBody>
        </p:sp>
        <p:sp>
          <p:nvSpPr>
            <p:cNvPr id="88" name="矩形 87">
              <a:extLst>
                <a:ext uri="{FF2B5EF4-FFF2-40B4-BE49-F238E27FC236}">
                  <a16:creationId xmlns:a16="http://schemas.microsoft.com/office/drawing/2014/main" xmlns="" id="{8EF9F29E-3270-4302-A243-BFF03D59FD6F}"/>
                </a:ext>
              </a:extLst>
            </p:cNvPr>
            <p:cNvSpPr/>
            <p:nvPr/>
          </p:nvSpPr>
          <p:spPr>
            <a:xfrm>
              <a:off x="5442104" y="3642752"/>
              <a:ext cx="1447536" cy="499620"/>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键值对数据库</a:t>
              </a:r>
              <a:endParaRPr lang="en-US" sz="1200" dirty="0">
                <a:solidFill>
                  <a:schemeClr val="tx1"/>
                </a:solidFill>
                <a:latin typeface="黑体" panose="02010609060101010101" pitchFamily="49" charset="-122"/>
                <a:ea typeface="黑体" panose="02010609060101010101" pitchFamily="49" charset="-122"/>
              </a:endParaRPr>
            </a:p>
          </p:txBody>
        </p:sp>
        <p:sp>
          <p:nvSpPr>
            <p:cNvPr id="89" name="矩形 88">
              <a:extLst>
                <a:ext uri="{FF2B5EF4-FFF2-40B4-BE49-F238E27FC236}">
                  <a16:creationId xmlns:a16="http://schemas.microsoft.com/office/drawing/2014/main" xmlns="" id="{88157A73-C614-40B3-B8F4-4CF28E28FF2E}"/>
                </a:ext>
              </a:extLst>
            </p:cNvPr>
            <p:cNvSpPr/>
            <p:nvPr/>
          </p:nvSpPr>
          <p:spPr>
            <a:xfrm>
              <a:off x="7166407" y="3642752"/>
              <a:ext cx="1500146" cy="499620"/>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移动端数据库</a:t>
              </a:r>
              <a:endParaRPr lang="en-US" sz="1200" dirty="0">
                <a:solidFill>
                  <a:schemeClr val="tx1"/>
                </a:solidFill>
                <a:latin typeface="黑体" panose="02010609060101010101" pitchFamily="49" charset="-122"/>
                <a:ea typeface="黑体" panose="02010609060101010101" pitchFamily="49" charset="-122"/>
              </a:endParaRPr>
            </a:p>
          </p:txBody>
        </p:sp>
        <p:sp>
          <p:nvSpPr>
            <p:cNvPr id="90" name="矩形 89">
              <a:extLst>
                <a:ext uri="{FF2B5EF4-FFF2-40B4-BE49-F238E27FC236}">
                  <a16:creationId xmlns:a16="http://schemas.microsoft.com/office/drawing/2014/main" xmlns="" id="{D69B2EF1-8DE2-4DA1-A4F4-207175B34581}"/>
                </a:ext>
              </a:extLst>
            </p:cNvPr>
            <p:cNvSpPr/>
            <p:nvPr/>
          </p:nvSpPr>
          <p:spPr>
            <a:xfrm>
              <a:off x="1711205" y="4257455"/>
              <a:ext cx="1503840" cy="499620"/>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大数据查询</a:t>
              </a:r>
              <a:endParaRPr lang="en-US" sz="1200" dirty="0">
                <a:solidFill>
                  <a:schemeClr val="tx1"/>
                </a:solidFill>
                <a:latin typeface="黑体" panose="02010609060101010101" pitchFamily="49" charset="-122"/>
                <a:ea typeface="黑体" panose="02010609060101010101" pitchFamily="49" charset="-122"/>
              </a:endParaRPr>
            </a:p>
          </p:txBody>
        </p:sp>
        <p:sp>
          <p:nvSpPr>
            <p:cNvPr id="91" name="矩形 90">
              <a:extLst>
                <a:ext uri="{FF2B5EF4-FFF2-40B4-BE49-F238E27FC236}">
                  <a16:creationId xmlns:a16="http://schemas.microsoft.com/office/drawing/2014/main" xmlns="" id="{129FEACB-1A0B-441E-A87F-31C2282AE092}"/>
                </a:ext>
              </a:extLst>
            </p:cNvPr>
            <p:cNvSpPr/>
            <p:nvPr/>
          </p:nvSpPr>
          <p:spPr>
            <a:xfrm>
              <a:off x="3631394" y="4249061"/>
              <a:ext cx="1451728" cy="499620"/>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大数据转换</a:t>
              </a:r>
              <a:endParaRPr lang="en-US" sz="1200" dirty="0">
                <a:solidFill>
                  <a:schemeClr val="tx1"/>
                </a:solidFill>
                <a:latin typeface="黑体" panose="02010609060101010101" pitchFamily="49" charset="-122"/>
                <a:ea typeface="黑体" panose="02010609060101010101" pitchFamily="49" charset="-122"/>
              </a:endParaRPr>
            </a:p>
          </p:txBody>
        </p:sp>
        <p:sp>
          <p:nvSpPr>
            <p:cNvPr id="92" name="矩形 91">
              <a:extLst>
                <a:ext uri="{FF2B5EF4-FFF2-40B4-BE49-F238E27FC236}">
                  <a16:creationId xmlns:a16="http://schemas.microsoft.com/office/drawing/2014/main" xmlns="" id="{E89262EB-7E26-474B-BFEE-16C6AFB320B0}"/>
                </a:ext>
              </a:extLst>
            </p:cNvPr>
            <p:cNvSpPr/>
            <p:nvPr/>
          </p:nvSpPr>
          <p:spPr>
            <a:xfrm>
              <a:off x="5437912" y="4241438"/>
              <a:ext cx="1451728" cy="499620"/>
            </a:xfrm>
            <a:prstGeom prst="rect">
              <a:avLst/>
            </a:prstGeom>
            <a:solidFill>
              <a:schemeClr val="bg1"/>
            </a:solidFill>
            <a:ln>
              <a:solidFill>
                <a:srgbClr val="00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消息传递</a:t>
              </a:r>
              <a:endParaRPr lang="en-US" sz="1200" dirty="0">
                <a:solidFill>
                  <a:schemeClr val="tx1"/>
                </a:solidFill>
                <a:latin typeface="黑体" panose="02010609060101010101" pitchFamily="49" charset="-122"/>
                <a:ea typeface="黑体" panose="02010609060101010101" pitchFamily="49" charset="-122"/>
              </a:endParaRPr>
            </a:p>
          </p:txBody>
        </p:sp>
        <p:sp>
          <p:nvSpPr>
            <p:cNvPr id="93" name="矩形 92">
              <a:extLst>
                <a:ext uri="{FF2B5EF4-FFF2-40B4-BE49-F238E27FC236}">
                  <a16:creationId xmlns:a16="http://schemas.microsoft.com/office/drawing/2014/main" xmlns="" id="{6555E6A0-76DD-4A4D-9FFF-BEB584AD2CD4}"/>
                </a:ext>
              </a:extLst>
            </p:cNvPr>
            <p:cNvSpPr/>
            <p:nvPr/>
          </p:nvSpPr>
          <p:spPr>
            <a:xfrm>
              <a:off x="7174591" y="4236468"/>
              <a:ext cx="1479499" cy="499620"/>
            </a:xfrm>
            <a:prstGeom prst="rect">
              <a:avLst/>
            </a:prstGeom>
            <a:solidFill>
              <a:schemeClr val="bg1"/>
            </a:solidFill>
            <a:ln>
              <a:solidFill>
                <a:srgbClr val="00409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其他云服务</a:t>
              </a:r>
              <a:r>
                <a:rPr lang="en-US" altLang="zh-CN" sz="1200" dirty="0">
                  <a:solidFill>
                    <a:schemeClr val="tx1"/>
                  </a:solidFill>
                  <a:latin typeface="黑体" panose="02010609060101010101" pitchFamily="49" charset="-122"/>
                  <a:ea typeface="黑体" panose="02010609060101010101" pitchFamily="49" charset="-122"/>
                </a:rPr>
                <a:t>…</a:t>
              </a:r>
              <a:endParaRPr lang="en-US" sz="1200" dirty="0">
                <a:solidFill>
                  <a:schemeClr val="tx1"/>
                </a:solidFill>
                <a:latin typeface="黑体" panose="02010609060101010101" pitchFamily="49" charset="-122"/>
                <a:ea typeface="黑体" panose="02010609060101010101" pitchFamily="49" charset="-122"/>
              </a:endParaRPr>
            </a:p>
          </p:txBody>
        </p:sp>
      </p:grpSp>
      <p:sp>
        <p:nvSpPr>
          <p:cNvPr id="100" name="箭头: 下 99">
            <a:extLst>
              <a:ext uri="{FF2B5EF4-FFF2-40B4-BE49-F238E27FC236}">
                <a16:creationId xmlns:a16="http://schemas.microsoft.com/office/drawing/2014/main" xmlns="" id="{9FCAAEFF-9371-4F57-A488-9DE0547E8713}"/>
              </a:ext>
            </a:extLst>
          </p:cNvPr>
          <p:cNvSpPr/>
          <p:nvPr/>
        </p:nvSpPr>
        <p:spPr>
          <a:xfrm>
            <a:off x="1382895" y="3592047"/>
            <a:ext cx="308484" cy="19931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黑体" panose="02010609060101010101" pitchFamily="49" charset="-122"/>
              <a:ea typeface="黑体" panose="02010609060101010101" pitchFamily="49" charset="-122"/>
            </a:endParaRPr>
          </a:p>
        </p:txBody>
      </p:sp>
      <p:sp>
        <p:nvSpPr>
          <p:cNvPr id="103" name="箭头: 下 102">
            <a:extLst>
              <a:ext uri="{FF2B5EF4-FFF2-40B4-BE49-F238E27FC236}">
                <a16:creationId xmlns:a16="http://schemas.microsoft.com/office/drawing/2014/main" xmlns="" id="{A582BCE0-27D7-4AEE-A3D6-9190B0D99DFA}"/>
              </a:ext>
            </a:extLst>
          </p:cNvPr>
          <p:cNvSpPr/>
          <p:nvPr/>
        </p:nvSpPr>
        <p:spPr>
          <a:xfrm>
            <a:off x="1382895" y="4754827"/>
            <a:ext cx="308484" cy="19931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黑体" panose="02010609060101010101" pitchFamily="49" charset="-122"/>
              <a:ea typeface="黑体" panose="02010609060101010101" pitchFamily="49" charset="-122"/>
            </a:endParaRPr>
          </a:p>
        </p:txBody>
      </p:sp>
      <p:sp>
        <p:nvSpPr>
          <p:cNvPr id="104" name="箭头: 下 103">
            <a:extLst>
              <a:ext uri="{FF2B5EF4-FFF2-40B4-BE49-F238E27FC236}">
                <a16:creationId xmlns:a16="http://schemas.microsoft.com/office/drawing/2014/main" xmlns="" id="{5DE39F20-9568-443A-9912-FA9651721496}"/>
              </a:ext>
            </a:extLst>
          </p:cNvPr>
          <p:cNvSpPr/>
          <p:nvPr/>
        </p:nvSpPr>
        <p:spPr>
          <a:xfrm>
            <a:off x="1382895" y="5480731"/>
            <a:ext cx="308484" cy="19931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3"/>
          <a:stretch>
            <a:fillRect/>
          </a:stretch>
        </p:blipFill>
        <p:spPr>
          <a:xfrm>
            <a:off x="1411241" y="1771908"/>
            <a:ext cx="925271" cy="836403"/>
          </a:xfrm>
          <a:prstGeom prst="rect">
            <a:avLst/>
          </a:prstGeom>
        </p:spPr>
      </p:pic>
      <p:pic>
        <p:nvPicPr>
          <p:cNvPr id="5" name="图片 4"/>
          <p:cNvPicPr>
            <a:picLocks noChangeAspect="1"/>
          </p:cNvPicPr>
          <p:nvPr/>
        </p:nvPicPr>
        <p:blipFill>
          <a:blip r:embed="rId4"/>
          <a:stretch>
            <a:fillRect/>
          </a:stretch>
        </p:blipFill>
        <p:spPr>
          <a:xfrm>
            <a:off x="2506028" y="1779370"/>
            <a:ext cx="917311" cy="828201"/>
          </a:xfrm>
          <a:prstGeom prst="rect">
            <a:avLst/>
          </a:prstGeom>
        </p:spPr>
      </p:pic>
      <p:pic>
        <p:nvPicPr>
          <p:cNvPr id="6" name="图片 5"/>
          <p:cNvPicPr>
            <a:picLocks noChangeAspect="1"/>
          </p:cNvPicPr>
          <p:nvPr/>
        </p:nvPicPr>
        <p:blipFill>
          <a:blip r:embed="rId5"/>
          <a:stretch>
            <a:fillRect/>
          </a:stretch>
        </p:blipFill>
        <p:spPr>
          <a:xfrm>
            <a:off x="3588352" y="1785551"/>
            <a:ext cx="945591" cy="822020"/>
          </a:xfrm>
          <a:prstGeom prst="rect">
            <a:avLst/>
          </a:prstGeom>
        </p:spPr>
      </p:pic>
      <p:pic>
        <p:nvPicPr>
          <p:cNvPr id="7" name="图片 6"/>
          <p:cNvPicPr>
            <a:picLocks noChangeAspect="1"/>
          </p:cNvPicPr>
          <p:nvPr/>
        </p:nvPicPr>
        <p:blipFill>
          <a:blip r:embed="rId6"/>
          <a:stretch>
            <a:fillRect/>
          </a:stretch>
        </p:blipFill>
        <p:spPr>
          <a:xfrm>
            <a:off x="4710135" y="1782532"/>
            <a:ext cx="929561" cy="828058"/>
          </a:xfrm>
          <a:prstGeom prst="rect">
            <a:avLst/>
          </a:prstGeom>
        </p:spPr>
      </p:pic>
      <p:pic>
        <p:nvPicPr>
          <p:cNvPr id="16" name="图片 15"/>
          <p:cNvPicPr>
            <a:picLocks noChangeAspect="1"/>
          </p:cNvPicPr>
          <p:nvPr/>
        </p:nvPicPr>
        <p:blipFill>
          <a:blip r:embed="rId7"/>
          <a:stretch>
            <a:fillRect/>
          </a:stretch>
        </p:blipFill>
        <p:spPr>
          <a:xfrm>
            <a:off x="5815888" y="1787959"/>
            <a:ext cx="927561" cy="826276"/>
          </a:xfrm>
          <a:prstGeom prst="rect">
            <a:avLst/>
          </a:prstGeom>
        </p:spPr>
      </p:pic>
      <p:pic>
        <p:nvPicPr>
          <p:cNvPr id="18" name="图片 17"/>
          <p:cNvPicPr>
            <a:picLocks noChangeAspect="1"/>
          </p:cNvPicPr>
          <p:nvPr/>
        </p:nvPicPr>
        <p:blipFill>
          <a:blip r:embed="rId8"/>
          <a:stretch>
            <a:fillRect/>
          </a:stretch>
        </p:blipFill>
        <p:spPr>
          <a:xfrm>
            <a:off x="6926492" y="1787959"/>
            <a:ext cx="948398" cy="844239"/>
          </a:xfrm>
          <a:prstGeom prst="rect">
            <a:avLst/>
          </a:prstGeom>
        </p:spPr>
      </p:pic>
    </p:spTree>
    <p:extLst>
      <p:ext uri="{BB962C8B-B14F-4D97-AF65-F5344CB8AC3E}">
        <p14:creationId xmlns:p14="http://schemas.microsoft.com/office/powerpoint/2010/main" val="175694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
                                        <p:tgtEl>
                                          <p:spTgt spid="5"/>
                                        </p:tgtEl>
                                      </p:cBhvr>
                                    </p:animEffect>
                                  </p:childTnLst>
                                </p:cTn>
                              </p:par>
                            </p:childTnLst>
                          </p:cTn>
                        </p:par>
                        <p:par>
                          <p:cTn id="12" fill="hold">
                            <p:stCondLst>
                              <p:cond delay="2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
                                        <p:tgtEl>
                                          <p:spTgt spid="6"/>
                                        </p:tgtEl>
                                      </p:cBhvr>
                                    </p:animEffect>
                                  </p:childTnLst>
                                </p:cTn>
                              </p:par>
                            </p:childTnLst>
                          </p:cTn>
                        </p:par>
                        <p:par>
                          <p:cTn id="16" fill="hold">
                            <p:stCondLst>
                              <p:cond delay="3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
                                        <p:tgtEl>
                                          <p:spTgt spid="7"/>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
                                        <p:tgtEl>
                                          <p:spTgt spid="16"/>
                                        </p:tgtEl>
                                      </p:cBhvr>
                                    </p:animEffect>
                                  </p:childTnLst>
                                </p:cTn>
                              </p:par>
                            </p:childTnLst>
                          </p:cTn>
                        </p:par>
                        <p:par>
                          <p:cTn id="24" fill="hold">
                            <p:stCondLst>
                              <p:cond delay="6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fade">
                                      <p:cBhvr>
                                        <p:cTn id="32" dur="500"/>
                                        <p:tgtEl>
                                          <p:spTgt spid="9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fade">
                                      <p:cBhvr>
                                        <p:cTn id="35" dur="500"/>
                                        <p:tgtEl>
                                          <p:spTgt spid="100"/>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fade">
                                      <p:cBhvr>
                                        <p:cTn id="42" dur="500"/>
                                        <p:tgtEl>
                                          <p:spTgt spid="103"/>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500"/>
                                        <p:tgtEl>
                                          <p:spTgt spid="104"/>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fade">
                                      <p:cBhvr>
                                        <p:cTn id="5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3" grpId="0" animBg="1"/>
      <p:bldP spid="104" grpId="0" animBg="1"/>
    </p:bldLst>
  </p:timing>
</p:sld>
</file>

<file path=ppt/theme/theme1.xml><?xml version="1.0" encoding="utf-8"?>
<a:theme xmlns:a="http://schemas.openxmlformats.org/drawingml/2006/main" name="2016-VI主题-蓝">
  <a:themeElements>
    <a:clrScheme name="VI蓝色版">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自定义 7">
      <a:majorFont>
        <a:latin typeface="等线"/>
        <a:ea typeface="等线"/>
        <a:cs typeface=""/>
      </a:majorFont>
      <a:minorFont>
        <a:latin typeface="等线 Light"/>
        <a:ea typeface="等线"/>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6-VI主题-蓝" id="{1B918C6D-2D61-4306-88BA-3CA31BAAF13F}" vid="{A734D909-B61D-48C4-8B37-4CE49734400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2016-VI主题-蓝</Template>
  <TotalTime>38396</TotalTime>
  <Words>4193</Words>
  <Application>Microsoft Office PowerPoint</Application>
  <PresentationFormat>全屏显示(4:3)</PresentationFormat>
  <Paragraphs>728</Paragraphs>
  <Slides>44</Slides>
  <Notes>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44</vt:i4>
      </vt:variant>
    </vt:vector>
  </HeadingPairs>
  <TitlesOfParts>
    <vt:vector size="55" baseType="lpstr">
      <vt:lpstr>等线</vt:lpstr>
      <vt:lpstr>等线 Light</vt:lpstr>
      <vt:lpstr>黑体</vt:lpstr>
      <vt:lpstr>微软雅黑</vt:lpstr>
      <vt:lpstr>微软雅黑</vt:lpstr>
      <vt:lpstr>Arial</vt:lpstr>
      <vt:lpstr>Calibri</vt:lpstr>
      <vt:lpstr>Consolas</vt:lpstr>
      <vt:lpstr>Times New Roman</vt:lpstr>
      <vt:lpstr>Wingdings</vt:lpstr>
      <vt:lpstr>2016-VI主题-蓝</vt:lpstr>
      <vt:lpstr>面向微服务和无服务器计算的下一代云上调度</vt:lpstr>
      <vt:lpstr>目录 Contents</vt:lpstr>
      <vt:lpstr>云计算的演进</vt:lpstr>
      <vt:lpstr>传统云计算</vt:lpstr>
      <vt:lpstr>云原生计算</vt:lpstr>
      <vt:lpstr>微服务架构</vt:lpstr>
      <vt:lpstr>微服务部署模式：IaaS-based</vt:lpstr>
      <vt:lpstr>微服务部署模式：Serverless-based</vt:lpstr>
      <vt:lpstr>微服务部署模式：Serverless-based</vt:lpstr>
      <vt:lpstr>目录 Contents</vt:lpstr>
      <vt:lpstr>云平台支撑的新一代应用特征</vt:lpstr>
      <vt:lpstr>新一代云应用面临的挑战</vt:lpstr>
      <vt:lpstr>PowerPoint 演示文稿</vt:lpstr>
      <vt:lpstr>低延迟挑战</vt:lpstr>
      <vt:lpstr>快扩展挑战</vt:lpstr>
      <vt:lpstr>高利用挑战</vt:lpstr>
      <vt:lpstr>无服务器模式是解决途径</vt:lpstr>
      <vt:lpstr>目录 Contents</vt:lpstr>
      <vt:lpstr>无服务器计算调度挑战：冷启动时延</vt:lpstr>
      <vt:lpstr>无服务器计算调度挑战：冷启动时延</vt:lpstr>
      <vt:lpstr>无服务器计算调度挑战：冷启动时延</vt:lpstr>
      <vt:lpstr>无服务器计算调度挑战：资源分配</vt:lpstr>
      <vt:lpstr>无服务器计算调度挑战：资源分配</vt:lpstr>
      <vt:lpstr>无服务器计算调度挑战：资源分配</vt:lpstr>
      <vt:lpstr>无服务器计算调度挑战：负载突变(burst)</vt:lpstr>
      <vt:lpstr>无服务器计算调度挑战：负载突变(burst)</vt:lpstr>
      <vt:lpstr>无服务器计算调度挑战：负载突变(burst)</vt:lpstr>
      <vt:lpstr>无服务器计算调度挑战：数据传递</vt:lpstr>
      <vt:lpstr>无服务器计算调度挑战：数据传递</vt:lpstr>
      <vt:lpstr>无服务器计算调度挑战：数据传递</vt:lpstr>
      <vt:lpstr>无服务器计算调度挑战：负载均衡</vt:lpstr>
      <vt:lpstr>无服务器计算调度挑战：负载均衡</vt:lpstr>
      <vt:lpstr>无服务器计算调度挑战：负载均衡</vt:lpstr>
      <vt:lpstr>目录 Contents</vt:lpstr>
      <vt:lpstr>资源调度问题</vt:lpstr>
      <vt:lpstr>资源调度问题</vt:lpstr>
      <vt:lpstr>架构设计</vt:lpstr>
      <vt:lpstr>性能评估</vt:lpstr>
      <vt:lpstr>未来研究</vt:lpstr>
      <vt:lpstr>未来研究</vt:lpstr>
      <vt:lpstr>未来研究</vt:lpstr>
      <vt:lpstr>谢谢！</vt:lpstr>
      <vt:lpstr>关键技术-预测模型</vt:lpstr>
      <vt:lpstr>关键技术-模式切换</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沈小丹</dc:creator>
  <cp:lastModifiedBy>李 子俊</cp:lastModifiedBy>
  <cp:revision>564</cp:revision>
  <dcterms:created xsi:type="dcterms:W3CDTF">2016-04-20T02:59:17Z</dcterms:created>
  <dcterms:modified xsi:type="dcterms:W3CDTF">2021-06-22T07:06:24Z</dcterms:modified>
</cp:coreProperties>
</file>